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6" r:id="rId1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86E3DE1-6067-4812-BC85-0EABD8657950}" type="datetimeFigureOut">
              <a:rPr lang="ar-IQ" smtClean="0"/>
              <a:t>16/03/1437</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EDEA9F60-1D72-48A2-B81A-8A8C936A5D0B}" type="slidenum">
              <a:rPr lang="ar-IQ" smtClean="0"/>
              <a:t>‹#›</a:t>
            </a:fld>
            <a:endParaRPr lang="ar-IQ"/>
          </a:p>
        </p:txBody>
      </p:sp>
    </p:spTree>
    <p:extLst>
      <p:ext uri="{BB962C8B-B14F-4D97-AF65-F5344CB8AC3E}">
        <p14:creationId xmlns:p14="http://schemas.microsoft.com/office/powerpoint/2010/main" val="206792379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EDEA9F60-1D72-48A2-B81A-8A8C936A5D0B}" type="slidenum">
              <a:rPr lang="ar-IQ" smtClean="0"/>
              <a:t>3</a:t>
            </a:fld>
            <a:endParaRPr lang="ar-IQ"/>
          </a:p>
        </p:txBody>
      </p:sp>
    </p:spTree>
    <p:extLst>
      <p:ext uri="{BB962C8B-B14F-4D97-AF65-F5344CB8AC3E}">
        <p14:creationId xmlns:p14="http://schemas.microsoft.com/office/powerpoint/2010/main" val="1254720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EDEA9F60-1D72-48A2-B81A-8A8C936A5D0B}" type="slidenum">
              <a:rPr lang="ar-IQ" smtClean="0"/>
              <a:t>7</a:t>
            </a:fld>
            <a:endParaRPr lang="ar-IQ"/>
          </a:p>
        </p:txBody>
      </p:sp>
    </p:spTree>
    <p:extLst>
      <p:ext uri="{BB962C8B-B14F-4D97-AF65-F5344CB8AC3E}">
        <p14:creationId xmlns:p14="http://schemas.microsoft.com/office/powerpoint/2010/main" val="1730345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16/03/1437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16/03/1437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16/03/1437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16/03/1437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16/03/1437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t>16/03/1437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t>16/03/1437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t>16/03/1437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16/03/1437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16/03/1437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16/03/1437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t>16/03/1437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075240" cy="1162050"/>
          </a:xfrm>
        </p:spPr>
        <p:txBody>
          <a:bodyPr/>
          <a:lstStyle/>
          <a:p>
            <a:pPr algn="ctr" rtl="0">
              <a:lnSpc>
                <a:spcPct val="115000"/>
              </a:lnSpc>
              <a:spcAft>
                <a:spcPts val="1000"/>
              </a:spcAft>
              <a:tabLst>
                <a:tab pos="2637155" algn="ctr"/>
              </a:tabLst>
            </a:pPr>
            <a:r>
              <a:rPr lang="en-US" sz="3600" i="1" dirty="0">
                <a:solidFill>
                  <a:srgbClr val="FF0000"/>
                </a:solidFill>
                <a:latin typeface="Times New Roman"/>
                <a:ea typeface="Calibri"/>
                <a:cs typeface="Arial"/>
              </a:rPr>
              <a:t>Methods of producing local </a:t>
            </a:r>
            <a:r>
              <a:rPr lang="en-US" sz="3600" i="1" dirty="0" smtClean="0">
                <a:solidFill>
                  <a:srgbClr val="FF0000"/>
                </a:solidFill>
                <a:latin typeface="Times New Roman"/>
                <a:ea typeface="Calibri"/>
                <a:cs typeface="Arial"/>
              </a:rPr>
              <a:t>anesthesia</a:t>
            </a:r>
            <a:r>
              <a:rPr lang="en-US" sz="1600" dirty="0">
                <a:ea typeface="Calibri"/>
                <a:cs typeface="Arial"/>
              </a:rPr>
              <a:t/>
            </a:r>
            <a:br>
              <a:rPr lang="en-US" sz="1600" dirty="0">
                <a:ea typeface="Calibri"/>
                <a:cs typeface="Arial"/>
              </a:rPr>
            </a:br>
            <a:endParaRPr lang="ar-IQ" dirty="0"/>
          </a:p>
        </p:txBody>
      </p:sp>
      <p:sp>
        <p:nvSpPr>
          <p:cNvPr id="4" name="عنصر نائب للنص 3"/>
          <p:cNvSpPr>
            <a:spLocks noGrp="1"/>
          </p:cNvSpPr>
          <p:nvPr>
            <p:ph type="body" sz="half" idx="2"/>
          </p:nvPr>
        </p:nvSpPr>
        <p:spPr>
          <a:xfrm>
            <a:off x="457200" y="1412776"/>
            <a:ext cx="5338936" cy="4896544"/>
          </a:xfrm>
        </p:spPr>
        <p:txBody>
          <a:bodyPr>
            <a:noAutofit/>
          </a:bodyPr>
          <a:lstStyle/>
          <a:p>
            <a:pPr algn="l" rtl="0"/>
            <a:r>
              <a:rPr lang="en-US" sz="2400" b="1" i="1" dirty="0">
                <a:solidFill>
                  <a:srgbClr val="FF0000"/>
                </a:solidFill>
                <a:latin typeface="Times New Roman"/>
                <a:ea typeface="Calibri"/>
                <a:cs typeface="Arial"/>
              </a:rPr>
              <a:t>1-surface anesthesia: </a:t>
            </a:r>
            <a:endParaRPr lang="en-US" sz="2400" b="1" i="1" dirty="0" smtClean="0">
              <a:solidFill>
                <a:srgbClr val="FF0000"/>
              </a:solidFill>
              <a:latin typeface="Times New Roman"/>
              <a:ea typeface="Calibri"/>
              <a:cs typeface="Arial"/>
            </a:endParaRPr>
          </a:p>
          <a:p>
            <a:pPr algn="l" rtl="0"/>
            <a:r>
              <a:rPr lang="en-US" sz="2400" b="1" dirty="0" smtClean="0">
                <a:solidFill>
                  <a:srgbClr val="FF0000"/>
                </a:solidFill>
              </a:rPr>
              <a:t>(</a:t>
            </a:r>
            <a:r>
              <a:rPr lang="en-US" sz="2400" b="1" dirty="0">
                <a:solidFill>
                  <a:srgbClr val="FF0000"/>
                </a:solidFill>
              </a:rPr>
              <a:t>topical application of local anesthetics).</a:t>
            </a:r>
          </a:p>
          <a:p>
            <a:pPr algn="l" rtl="0">
              <a:lnSpc>
                <a:spcPct val="115000"/>
              </a:lnSpc>
              <a:spcAft>
                <a:spcPts val="1000"/>
              </a:spcAft>
              <a:tabLst>
                <a:tab pos="2637155" algn="ctr"/>
              </a:tabLst>
            </a:pPr>
            <a:r>
              <a:rPr lang="en-US" sz="2400" dirty="0">
                <a:latin typeface="Times New Roman"/>
                <a:ea typeface="Calibri"/>
                <a:cs typeface="Arial"/>
              </a:rPr>
              <a:t>Surface anesthesia can be gained by anesthesia agent or by surface application of ice, ethyl chloride spray, ether spray, carbonic acid snow. Anesthetic agent as gel anesthetic preparation (for catheter), or ointment (for skin), or spray (for nasal champers), or instillation for eye surgery and also in case of </a:t>
            </a:r>
            <a:r>
              <a:rPr lang="en-US" sz="2400" dirty="0" err="1">
                <a:latin typeface="Times New Roman"/>
                <a:ea typeface="Calibri"/>
                <a:cs typeface="Arial"/>
              </a:rPr>
              <a:t>intrasynovial</a:t>
            </a:r>
            <a:r>
              <a:rPr lang="en-US" sz="2400" dirty="0">
                <a:latin typeface="Times New Roman"/>
                <a:ea typeface="Calibri"/>
                <a:cs typeface="Arial"/>
              </a:rPr>
              <a:t> anesthesia (intra-articular injection).</a:t>
            </a:r>
          </a:p>
          <a:p>
            <a:pPr algn="l" rtl="0"/>
            <a:endParaRPr lang="ar-IQ" sz="2400" dirty="0"/>
          </a:p>
        </p:txBody>
      </p:sp>
      <p:pic>
        <p:nvPicPr>
          <p:cNvPr id="5" name="عنصر نائب للمحتوى 4" descr="https://encrypted-tbn3.gstatic.com/images?q=tbn:ANd9GcQ7zh_en2pLon2lV_mrl8GjQ6dvTClBt_uCuJAFl1xwuCNW7cYh"/>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56176" y="1484784"/>
            <a:ext cx="2736304" cy="3672408"/>
          </a:xfrm>
          <a:prstGeom prst="rect">
            <a:avLst/>
          </a:prstGeom>
          <a:noFill/>
          <a:ln>
            <a:noFill/>
          </a:ln>
        </p:spPr>
      </p:pic>
    </p:spTree>
    <p:extLst>
      <p:ext uri="{BB962C8B-B14F-4D97-AF65-F5344CB8AC3E}">
        <p14:creationId xmlns:p14="http://schemas.microsoft.com/office/powerpoint/2010/main" val="19521834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19256" cy="707678"/>
          </a:xfrm>
        </p:spPr>
        <p:txBody>
          <a:bodyPr/>
          <a:lstStyle/>
          <a:p>
            <a:pPr algn="ctr"/>
            <a:r>
              <a:rPr lang="en-US" sz="3200"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a:xfrm>
            <a:off x="5652120" y="1628800"/>
            <a:ext cx="3106688" cy="3921299"/>
          </a:xfrm>
        </p:spPr>
        <p:txBody>
          <a:bodyPr/>
          <a:lstStyle/>
          <a:p>
            <a:endParaRPr lang="ar-IQ" dirty="0"/>
          </a:p>
        </p:txBody>
      </p:sp>
      <p:sp>
        <p:nvSpPr>
          <p:cNvPr id="4" name="عنصر نائب للنص 3"/>
          <p:cNvSpPr>
            <a:spLocks noGrp="1"/>
          </p:cNvSpPr>
          <p:nvPr>
            <p:ph type="body" sz="half" idx="2"/>
          </p:nvPr>
        </p:nvSpPr>
        <p:spPr>
          <a:xfrm>
            <a:off x="107504" y="1052736"/>
            <a:ext cx="5400600" cy="5400600"/>
          </a:xfrm>
        </p:spPr>
        <p:txBody>
          <a:bodyPr/>
          <a:lstStyle/>
          <a:p>
            <a:pPr algn="l" rtl="0">
              <a:lnSpc>
                <a:spcPct val="115000"/>
              </a:lnSpc>
              <a:spcAft>
                <a:spcPts val="1000"/>
              </a:spcAft>
              <a:tabLst>
                <a:tab pos="2637155" algn="ctr"/>
              </a:tabLst>
            </a:pPr>
            <a:endParaRPr lang="en-US" sz="2800" b="1" i="1" dirty="0" smtClean="0">
              <a:solidFill>
                <a:srgbClr val="FF0000"/>
              </a:solidFill>
              <a:latin typeface="Times New Roman"/>
              <a:ea typeface="Calibri"/>
              <a:cs typeface="Arial"/>
            </a:endParaRPr>
          </a:p>
          <a:p>
            <a:pPr algn="l" rtl="0">
              <a:lnSpc>
                <a:spcPct val="115000"/>
              </a:lnSpc>
              <a:spcAft>
                <a:spcPts val="1000"/>
              </a:spcAft>
              <a:tabLst>
                <a:tab pos="2637155" algn="ctr"/>
              </a:tabLst>
            </a:pPr>
            <a:r>
              <a:rPr lang="en-US" sz="2800" b="1" i="1" dirty="0" smtClean="0">
                <a:solidFill>
                  <a:srgbClr val="FF0000"/>
                </a:solidFill>
                <a:latin typeface="Times New Roman"/>
                <a:ea typeface="Calibri"/>
                <a:cs typeface="Arial"/>
              </a:rPr>
              <a:t>5-Intravenous regional  analgesia:</a:t>
            </a:r>
          </a:p>
          <a:p>
            <a:pPr marL="228600" algn="just" rtl="0">
              <a:lnSpc>
                <a:spcPct val="115000"/>
              </a:lnSpc>
              <a:spcAft>
                <a:spcPts val="1000"/>
              </a:spcAft>
              <a:tabLst>
                <a:tab pos="3724275" algn="l"/>
              </a:tabLst>
            </a:pPr>
            <a:r>
              <a:rPr lang="en-US" sz="2800" b="1" i="1" dirty="0">
                <a:solidFill>
                  <a:srgbClr val="FF0000"/>
                </a:solidFill>
                <a:latin typeface="Times New Roman"/>
                <a:ea typeface="Calibri"/>
                <a:cs typeface="Arial"/>
              </a:rPr>
              <a:t> </a:t>
            </a:r>
            <a:r>
              <a:rPr lang="en-US" sz="2800" b="1" i="1" dirty="0" smtClean="0">
                <a:solidFill>
                  <a:srgbClr val="FF0000"/>
                </a:solidFill>
                <a:latin typeface="Times New Roman"/>
                <a:ea typeface="Calibri"/>
                <a:cs typeface="Arial"/>
              </a:rPr>
              <a:t>     </a:t>
            </a:r>
            <a:r>
              <a:rPr lang="en-US" sz="2800" dirty="0" smtClean="0">
                <a:latin typeface="Times New Roman"/>
                <a:ea typeface="Calibri"/>
                <a:cs typeface="Arial"/>
              </a:rPr>
              <a:t>  Injection </a:t>
            </a:r>
            <a:r>
              <a:rPr lang="en-US" sz="2800" dirty="0">
                <a:latin typeface="Times New Roman"/>
                <a:ea typeface="Calibri"/>
                <a:cs typeface="Arial"/>
              </a:rPr>
              <a:t>of the local anesthetic solution intravenously after make tourniquet on injected organ like limb.  </a:t>
            </a:r>
          </a:p>
          <a:p>
            <a:endParaRPr lang="ar-IQ" sz="2800" dirty="0">
              <a:latin typeface="Times New Roman"/>
              <a:ea typeface="Calibri"/>
              <a:cs typeface="Arial"/>
            </a:endParaRPr>
          </a:p>
        </p:txBody>
      </p:sp>
      <p:pic>
        <p:nvPicPr>
          <p:cNvPr id="1026" name="Picture 2" descr="D:\جاسم 2\محضرات رابع عملي\anesthesa\صور تخدير\g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112" y="1607099"/>
            <a:ext cx="3409799" cy="3968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8667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332656"/>
            <a:ext cx="8136904" cy="648072"/>
          </a:xfrm>
        </p:spPr>
        <p:txBody>
          <a:bodyPr/>
          <a:lstStyle/>
          <a:p>
            <a:pPr algn="ctr"/>
            <a:r>
              <a:rPr lang="en-US" sz="3600" i="1" dirty="0">
                <a:solidFill>
                  <a:srgbClr val="FF0000"/>
                </a:solidFill>
                <a:latin typeface="Times New Roman"/>
                <a:ea typeface="Calibri"/>
                <a:cs typeface="Arial"/>
              </a:rPr>
              <a:t>Methods of producing local </a:t>
            </a:r>
            <a:r>
              <a:rPr lang="en-US" sz="3600" i="1" dirty="0" smtClean="0">
                <a:solidFill>
                  <a:srgbClr val="FF0000"/>
                </a:solidFill>
                <a:latin typeface="Times New Roman"/>
                <a:ea typeface="Calibri"/>
                <a:cs typeface="Arial"/>
              </a:rPr>
              <a:t>anesthesia</a:t>
            </a:r>
            <a:endParaRPr lang="ar-IQ" dirty="0"/>
          </a:p>
        </p:txBody>
      </p:sp>
      <p:sp>
        <p:nvSpPr>
          <p:cNvPr id="3" name="عنصر نائب للمحتوى 2"/>
          <p:cNvSpPr>
            <a:spLocks noGrp="1"/>
          </p:cNvSpPr>
          <p:nvPr>
            <p:ph idx="1"/>
          </p:nvPr>
        </p:nvSpPr>
        <p:spPr>
          <a:xfrm>
            <a:off x="5508104" y="1700808"/>
            <a:ext cx="3384376" cy="3384376"/>
          </a:xfrm>
        </p:spPr>
        <p:txBody>
          <a:bodyPr/>
          <a:lstStyle/>
          <a:p>
            <a:endParaRPr lang="ar-IQ" dirty="0"/>
          </a:p>
        </p:txBody>
      </p:sp>
      <p:sp>
        <p:nvSpPr>
          <p:cNvPr id="4" name="عنصر نائب للنص 3"/>
          <p:cNvSpPr>
            <a:spLocks noGrp="1"/>
          </p:cNvSpPr>
          <p:nvPr>
            <p:ph type="body" sz="half" idx="2"/>
          </p:nvPr>
        </p:nvSpPr>
        <p:spPr>
          <a:xfrm>
            <a:off x="251520" y="1124744"/>
            <a:ext cx="5256584" cy="5400600"/>
          </a:xfrm>
        </p:spPr>
        <p:txBody>
          <a:bodyPr/>
          <a:lstStyle/>
          <a:p>
            <a:pPr algn="l" rtl="0">
              <a:lnSpc>
                <a:spcPct val="115000"/>
              </a:lnSpc>
              <a:spcAft>
                <a:spcPts val="1000"/>
              </a:spcAft>
              <a:tabLst>
                <a:tab pos="2637155" algn="ctr"/>
              </a:tabLst>
            </a:pPr>
            <a:r>
              <a:rPr lang="en-US" sz="2400" b="1" i="1" dirty="0">
                <a:solidFill>
                  <a:srgbClr val="FF0000"/>
                </a:solidFill>
                <a:latin typeface="Times New Roman"/>
                <a:ea typeface="Calibri"/>
                <a:cs typeface="Arial"/>
              </a:rPr>
              <a:t>2-Infiltration anesthesia:</a:t>
            </a:r>
            <a:r>
              <a:rPr lang="en-US" sz="2400" i="1" dirty="0">
                <a:solidFill>
                  <a:srgbClr val="FF0000"/>
                </a:solidFill>
                <a:latin typeface="Times New Roman"/>
                <a:ea typeface="Calibri"/>
                <a:cs typeface="Arial"/>
              </a:rPr>
              <a:t> </a:t>
            </a:r>
            <a:r>
              <a:rPr lang="en-US" sz="2400" dirty="0">
                <a:latin typeface="Times New Roman"/>
                <a:ea typeface="Calibri"/>
                <a:cs typeface="Arial"/>
              </a:rPr>
              <a:t>Blocking the nerve ending at site of operation such as:</a:t>
            </a:r>
            <a:endParaRPr lang="en-US" sz="2400" dirty="0">
              <a:ea typeface="Calibri"/>
              <a:cs typeface="Arial"/>
            </a:endParaRPr>
          </a:p>
          <a:p>
            <a:pPr algn="l" rtl="0">
              <a:lnSpc>
                <a:spcPct val="115000"/>
              </a:lnSpc>
              <a:spcAft>
                <a:spcPts val="1000"/>
              </a:spcAft>
              <a:tabLst>
                <a:tab pos="2637155" algn="ctr"/>
              </a:tabLst>
            </a:pPr>
            <a:r>
              <a:rPr lang="en-US" sz="2400" dirty="0">
                <a:latin typeface="Times New Roman"/>
                <a:ea typeface="Calibri"/>
                <a:cs typeface="Arial"/>
              </a:rPr>
              <a:t>-Intradermal injection</a:t>
            </a:r>
            <a:endParaRPr lang="en-US" sz="2400" dirty="0">
              <a:ea typeface="Calibri"/>
              <a:cs typeface="Arial"/>
            </a:endParaRPr>
          </a:p>
          <a:p>
            <a:pPr algn="l" rtl="0">
              <a:lnSpc>
                <a:spcPct val="115000"/>
              </a:lnSpc>
              <a:spcAft>
                <a:spcPts val="1000"/>
              </a:spcAft>
              <a:tabLst>
                <a:tab pos="2637155" algn="ctr"/>
              </a:tabLst>
            </a:pPr>
            <a:r>
              <a:rPr lang="en-US" sz="2400" dirty="0">
                <a:latin typeface="Times New Roman"/>
                <a:ea typeface="Calibri"/>
                <a:cs typeface="Arial"/>
              </a:rPr>
              <a:t>-Subcutaneous infiltration </a:t>
            </a:r>
            <a:r>
              <a:rPr lang="en-US" sz="2400" dirty="0" smtClean="0">
                <a:latin typeface="Times New Roman"/>
                <a:ea typeface="Calibri"/>
                <a:cs typeface="Arial"/>
              </a:rPr>
              <a:t>like</a:t>
            </a:r>
          </a:p>
          <a:p>
            <a:pPr algn="l" rtl="0">
              <a:lnSpc>
                <a:spcPct val="115000"/>
              </a:lnSpc>
              <a:spcAft>
                <a:spcPts val="1000"/>
              </a:spcAft>
              <a:tabLst>
                <a:tab pos="2637155" algn="ctr"/>
              </a:tabLst>
            </a:pPr>
            <a:endParaRPr lang="en-US" sz="2400" dirty="0">
              <a:ea typeface="Calibri"/>
              <a:cs typeface="Arial"/>
            </a:endParaRPr>
          </a:p>
          <a:p>
            <a:pPr lvl="0" algn="l" rtl="0">
              <a:lnSpc>
                <a:spcPct val="115000"/>
              </a:lnSpc>
              <a:spcAft>
                <a:spcPts val="1000"/>
              </a:spcAft>
              <a:tabLst>
                <a:tab pos="2637155" algn="ctr"/>
              </a:tabLst>
            </a:pPr>
            <a:r>
              <a:rPr lang="en-US" sz="2400" b="1" i="1" dirty="0">
                <a:solidFill>
                  <a:srgbClr val="FF0000"/>
                </a:solidFill>
                <a:latin typeface="Times New Roman"/>
                <a:ea typeface="Calibri"/>
                <a:cs typeface="Arial"/>
              </a:rPr>
              <a:t>Liner infiltration:</a:t>
            </a:r>
            <a:r>
              <a:rPr lang="en-US" sz="2400" i="1" dirty="0">
                <a:solidFill>
                  <a:srgbClr val="FF0000"/>
                </a:solidFill>
                <a:latin typeface="Times New Roman"/>
                <a:ea typeface="Calibri"/>
                <a:cs typeface="Arial"/>
              </a:rPr>
              <a:t> </a:t>
            </a:r>
            <a:r>
              <a:rPr lang="en-US" sz="2400" dirty="0">
                <a:latin typeface="Times New Roman"/>
                <a:ea typeface="Calibri"/>
                <a:cs typeface="Arial"/>
              </a:rPr>
              <a:t>injection of local anesthesia subcutaneously in liner shape at the site of operation, it is not preferable because it will interfere with the healing</a:t>
            </a:r>
            <a:r>
              <a:rPr lang="en-US" dirty="0">
                <a:latin typeface="Times New Roman"/>
                <a:ea typeface="Calibri"/>
                <a:cs typeface="Arial"/>
              </a:rPr>
              <a:t>.</a:t>
            </a:r>
            <a:endParaRPr lang="en-US" sz="1100" dirty="0">
              <a:ea typeface="Calibri"/>
              <a:cs typeface="Arial"/>
            </a:endParaRPr>
          </a:p>
          <a:p>
            <a:pPr algn="l" rtl="0"/>
            <a:endParaRPr lang="ar-IQ" dirty="0"/>
          </a:p>
        </p:txBody>
      </p:sp>
      <p:pic>
        <p:nvPicPr>
          <p:cNvPr id="1026" name="Picture 2" descr="D:\جاسم 2\محضرات رابع عملي\anesthesa\صور تخدير\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556792"/>
            <a:ext cx="3600400"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0149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91264" cy="563662"/>
          </a:xfrm>
        </p:spPr>
        <p:txBody>
          <a:bodyPr>
            <a:normAutofit fontScale="90000"/>
          </a:bodyPr>
          <a:lstStyle/>
          <a:p>
            <a:pPr algn="ctr" rtl="0"/>
            <a:r>
              <a:rPr lang="en-US" sz="3600"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a:xfrm>
            <a:off x="5220072" y="1772816"/>
            <a:ext cx="3466728" cy="4353347"/>
          </a:xfrm>
        </p:spPr>
        <p:txBody>
          <a:bodyPr/>
          <a:lstStyle/>
          <a:p>
            <a:endParaRPr lang="ar-IQ" dirty="0"/>
          </a:p>
        </p:txBody>
      </p:sp>
      <p:sp>
        <p:nvSpPr>
          <p:cNvPr id="4" name="عنصر نائب للنص 3"/>
          <p:cNvSpPr>
            <a:spLocks noGrp="1"/>
          </p:cNvSpPr>
          <p:nvPr>
            <p:ph type="body" sz="half" idx="2"/>
          </p:nvPr>
        </p:nvSpPr>
        <p:spPr>
          <a:xfrm>
            <a:off x="251520" y="1124744"/>
            <a:ext cx="4762872" cy="5256584"/>
          </a:xfrm>
        </p:spPr>
        <p:txBody>
          <a:bodyPr>
            <a:normAutofit/>
          </a:bodyPr>
          <a:lstStyle/>
          <a:p>
            <a:pPr lvl="0" algn="just" rtl="0">
              <a:lnSpc>
                <a:spcPct val="115000"/>
              </a:lnSpc>
              <a:spcAft>
                <a:spcPts val="1000"/>
              </a:spcAft>
              <a:tabLst>
                <a:tab pos="2637155" algn="ctr"/>
              </a:tabLst>
            </a:pPr>
            <a:r>
              <a:rPr lang="en-US" sz="2400" b="1" i="1" dirty="0">
                <a:solidFill>
                  <a:srgbClr val="FF0000"/>
                </a:solidFill>
                <a:latin typeface="Times New Roman"/>
                <a:ea typeface="Calibri"/>
                <a:cs typeface="Arial"/>
              </a:rPr>
              <a:t>Field block: </a:t>
            </a:r>
          </a:p>
          <a:p>
            <a:pPr lvl="0" algn="just" rtl="0">
              <a:lnSpc>
                <a:spcPct val="115000"/>
              </a:lnSpc>
              <a:spcAft>
                <a:spcPts val="1000"/>
              </a:spcAft>
              <a:tabLst>
                <a:tab pos="2637155" algn="ctr"/>
              </a:tabLst>
            </a:pPr>
            <a:r>
              <a:rPr lang="en-US" sz="2400" dirty="0" smtClean="0">
                <a:latin typeface="Times New Roman"/>
                <a:ea typeface="Calibri"/>
                <a:cs typeface="Arial"/>
              </a:rPr>
              <a:t>injection </a:t>
            </a:r>
            <a:r>
              <a:rPr lang="en-US" sz="2400" dirty="0">
                <a:latin typeface="Times New Roman"/>
                <a:ea typeface="Calibri"/>
                <a:cs typeface="Arial"/>
              </a:rPr>
              <a:t>of the local anesthesia in shape of cup, or triangular, or rectangular shape to avoid presence of drug in the site of operation</a:t>
            </a:r>
            <a:r>
              <a:rPr lang="en-US" sz="2400" dirty="0" smtClean="0">
                <a:latin typeface="Times New Roman"/>
                <a:ea typeface="Calibri"/>
                <a:cs typeface="Arial"/>
              </a:rPr>
              <a:t>.</a:t>
            </a:r>
          </a:p>
          <a:p>
            <a:pPr lvl="0" algn="just" rtl="0">
              <a:lnSpc>
                <a:spcPct val="115000"/>
              </a:lnSpc>
              <a:spcAft>
                <a:spcPts val="1000"/>
              </a:spcAft>
              <a:tabLst>
                <a:tab pos="2637155" algn="ctr"/>
              </a:tabLst>
            </a:pPr>
            <a:r>
              <a:rPr lang="en-US" sz="2400" b="1" i="1" dirty="0">
                <a:solidFill>
                  <a:srgbClr val="FF0000"/>
                </a:solidFill>
                <a:latin typeface="Times New Roman"/>
                <a:ea typeface="Calibri"/>
                <a:cs typeface="Arial"/>
              </a:rPr>
              <a:t>Ring block: </a:t>
            </a:r>
            <a:r>
              <a:rPr lang="en-US" sz="2400" dirty="0">
                <a:latin typeface="Times New Roman"/>
                <a:ea typeface="Calibri"/>
              </a:rPr>
              <a:t>injection of local anesthesia around the cylindrical tissue like teat or digit, as in operations on cow teat or in case of amputation of digit.</a:t>
            </a:r>
            <a:endParaRPr lang="en-US" sz="2400" dirty="0">
              <a:ea typeface="Calibri"/>
              <a:cs typeface="Arial"/>
            </a:endParaRPr>
          </a:p>
          <a:p>
            <a:pPr algn="l" rtl="0"/>
            <a:endParaRPr lang="ar-IQ" sz="3200" dirty="0"/>
          </a:p>
        </p:txBody>
      </p:sp>
      <p:pic>
        <p:nvPicPr>
          <p:cNvPr id="2050" name="Picture 2" descr="D:\جاسم 2\محضرات رابع عملي\anesthesa\صور تخدير\a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1556792"/>
            <a:ext cx="3797937"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65918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19256" cy="635670"/>
          </a:xfrm>
        </p:spPr>
        <p:txBody>
          <a:bodyPr>
            <a:normAutofit/>
          </a:bodyPr>
          <a:lstStyle/>
          <a:p>
            <a:pPr algn="ctr"/>
            <a:r>
              <a:rPr lang="en-US" sz="3200"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a:xfrm>
            <a:off x="5004048" y="1412776"/>
            <a:ext cx="3682752" cy="3456383"/>
          </a:xfrm>
        </p:spPr>
        <p:txBody>
          <a:bodyPr/>
          <a:lstStyle/>
          <a:p>
            <a:endParaRPr lang="ar-IQ" dirty="0"/>
          </a:p>
        </p:txBody>
      </p:sp>
      <p:sp>
        <p:nvSpPr>
          <p:cNvPr id="4" name="عنصر نائب للنص 3"/>
          <p:cNvSpPr>
            <a:spLocks noGrp="1"/>
          </p:cNvSpPr>
          <p:nvPr>
            <p:ph type="body" sz="half" idx="2"/>
          </p:nvPr>
        </p:nvSpPr>
        <p:spPr>
          <a:xfrm>
            <a:off x="323528" y="1268760"/>
            <a:ext cx="4032448" cy="4752528"/>
          </a:xfrm>
        </p:spPr>
        <p:txBody>
          <a:bodyPr/>
          <a:lstStyle/>
          <a:p>
            <a:pPr lvl="0" algn="just" rtl="0">
              <a:lnSpc>
                <a:spcPct val="115000"/>
              </a:lnSpc>
              <a:spcAft>
                <a:spcPts val="1000"/>
              </a:spcAft>
              <a:tabLst>
                <a:tab pos="2637155" algn="ctr"/>
              </a:tabLst>
            </a:pPr>
            <a:r>
              <a:rPr lang="en-US" sz="2800" b="1" i="1" dirty="0" smtClean="0">
                <a:solidFill>
                  <a:srgbClr val="FF0000"/>
                </a:solidFill>
                <a:latin typeface="Times New Roman"/>
                <a:ea typeface="Calibri"/>
                <a:cs typeface="Arial"/>
              </a:rPr>
              <a:t>Inverted L-shape:</a:t>
            </a:r>
          </a:p>
          <a:p>
            <a:pPr lvl="0" algn="just" rtl="0">
              <a:lnSpc>
                <a:spcPct val="115000"/>
              </a:lnSpc>
              <a:spcAft>
                <a:spcPts val="1000"/>
              </a:spcAft>
              <a:tabLst>
                <a:tab pos="2637155" algn="ctr"/>
              </a:tabLst>
            </a:pPr>
            <a:r>
              <a:rPr lang="en-US" sz="2800" b="1" dirty="0" smtClean="0">
                <a:latin typeface="Times New Roman"/>
                <a:ea typeface="Calibri"/>
                <a:cs typeface="Arial"/>
              </a:rPr>
              <a:t> </a:t>
            </a:r>
            <a:r>
              <a:rPr lang="en-US" sz="2800" dirty="0">
                <a:latin typeface="Times New Roman"/>
                <a:ea typeface="Calibri"/>
                <a:cs typeface="Arial"/>
              </a:rPr>
              <a:t>injection of the local anesthesia in the shape of inverted L to block the flank region mainly used in cattle to anesthetize the flank region as in </a:t>
            </a:r>
            <a:r>
              <a:rPr lang="en-US" sz="2800" dirty="0" err="1">
                <a:latin typeface="Times New Roman"/>
                <a:ea typeface="Calibri"/>
                <a:cs typeface="Arial"/>
              </a:rPr>
              <a:t>Rumenotomy</a:t>
            </a:r>
            <a:r>
              <a:rPr lang="en-US" sz="2800" dirty="0">
                <a:latin typeface="Times New Roman"/>
                <a:ea typeface="Calibri"/>
                <a:cs typeface="Arial"/>
              </a:rPr>
              <a:t>.</a:t>
            </a:r>
            <a:endParaRPr lang="en-US" sz="2800" dirty="0">
              <a:ea typeface="Calibri"/>
              <a:cs typeface="Arial"/>
            </a:endParaRPr>
          </a:p>
          <a:p>
            <a:pPr algn="l" rtl="0"/>
            <a:endParaRPr lang="ar-IQ" dirty="0"/>
          </a:p>
        </p:txBody>
      </p:sp>
      <p:pic>
        <p:nvPicPr>
          <p:cNvPr id="3074" name="Picture 2" descr="D:\جاسم 2\محضرات رابع عملي\anesthesa\صور تخدير\a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196752"/>
            <a:ext cx="3888432"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57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778098"/>
          </a:xfrm>
        </p:spPr>
        <p:txBody>
          <a:bodyPr/>
          <a:lstStyle/>
          <a:p>
            <a:r>
              <a:rPr lang="en-US" sz="3200" b="1"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p:txBody>
          <a:bodyPr>
            <a:normAutofit lnSpcReduction="10000"/>
          </a:bodyPr>
          <a:lstStyle/>
          <a:p>
            <a:pPr marL="0" indent="0" algn="just" rtl="0">
              <a:lnSpc>
                <a:spcPct val="115000"/>
              </a:lnSpc>
              <a:spcAft>
                <a:spcPts val="1000"/>
              </a:spcAft>
              <a:buNone/>
              <a:tabLst>
                <a:tab pos="2637155" algn="ctr"/>
              </a:tabLst>
            </a:pPr>
            <a:r>
              <a:rPr lang="en-US" sz="2600" b="1" i="1" dirty="0">
                <a:solidFill>
                  <a:srgbClr val="FF0000"/>
                </a:solidFill>
                <a:latin typeface="Times New Roman"/>
                <a:ea typeface="Calibri"/>
                <a:cs typeface="Arial"/>
              </a:rPr>
              <a:t>3- Regional anesthesia:</a:t>
            </a:r>
          </a:p>
          <a:p>
            <a:pPr marL="0" indent="0" algn="just" rtl="0">
              <a:lnSpc>
                <a:spcPct val="115000"/>
              </a:lnSpc>
              <a:spcAft>
                <a:spcPts val="1000"/>
              </a:spcAft>
              <a:buNone/>
              <a:tabLst>
                <a:tab pos="2637155" algn="ctr"/>
              </a:tabLst>
            </a:pPr>
            <a:r>
              <a:rPr lang="en-US" sz="3000" dirty="0">
                <a:latin typeface="Times New Roman"/>
                <a:ea typeface="Calibri"/>
                <a:cs typeface="Arial"/>
              </a:rPr>
              <a:t>Blocking of the sensory nerve innervating the region where the operation to be performed (some time called nerve block), nerve block mean deposition of local anesthetic solution </a:t>
            </a:r>
            <a:r>
              <a:rPr lang="en-US" sz="3000" dirty="0" err="1">
                <a:latin typeface="Times New Roman"/>
                <a:ea typeface="Calibri"/>
                <a:cs typeface="Arial"/>
              </a:rPr>
              <a:t>perineuraly</a:t>
            </a:r>
            <a:r>
              <a:rPr lang="en-US" sz="3000" dirty="0">
                <a:latin typeface="Times New Roman"/>
                <a:ea typeface="Calibri"/>
                <a:cs typeface="Arial"/>
              </a:rPr>
              <a:t> to block the nerve conduction and get regional analgesia. This technique is highly advanced in Vet. Practice and can be classified into:</a:t>
            </a:r>
            <a:endParaRPr lang="en-US" sz="3000" dirty="0">
              <a:ea typeface="Calibri"/>
              <a:cs typeface="Arial"/>
            </a:endParaRPr>
          </a:p>
          <a:p>
            <a:pPr marL="0" indent="0" algn="l" rtl="0">
              <a:buNone/>
            </a:pPr>
            <a:endParaRPr lang="ar-IQ" dirty="0"/>
          </a:p>
        </p:txBody>
      </p:sp>
    </p:spTree>
    <p:extLst>
      <p:ext uri="{BB962C8B-B14F-4D97-AF65-F5344CB8AC3E}">
        <p14:creationId xmlns:p14="http://schemas.microsoft.com/office/powerpoint/2010/main" val="26383626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922114"/>
          </a:xfrm>
        </p:spPr>
        <p:txBody>
          <a:bodyPr/>
          <a:lstStyle/>
          <a:p>
            <a:r>
              <a:rPr lang="en-US" sz="3200" b="1"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a:xfrm>
            <a:off x="395536" y="1124744"/>
            <a:ext cx="8424936" cy="5256584"/>
          </a:xfrm>
        </p:spPr>
        <p:txBody>
          <a:bodyPr>
            <a:normAutofit fontScale="70000" lnSpcReduction="20000"/>
          </a:bodyPr>
          <a:lstStyle/>
          <a:p>
            <a:pPr marL="0" indent="0" algn="just" rtl="0">
              <a:lnSpc>
                <a:spcPct val="115000"/>
              </a:lnSpc>
              <a:spcAft>
                <a:spcPts val="1000"/>
              </a:spcAft>
              <a:buNone/>
              <a:tabLst>
                <a:tab pos="2637155" algn="ctr"/>
              </a:tabLst>
            </a:pPr>
            <a:r>
              <a:rPr lang="en-US" sz="3400" b="1" i="1" dirty="0">
                <a:solidFill>
                  <a:srgbClr val="FF0000"/>
                </a:solidFill>
                <a:latin typeface="Times New Roman"/>
                <a:ea typeface="Calibri"/>
                <a:cs typeface="Arial"/>
              </a:rPr>
              <a:t>A-Regional analgesia about the head:</a:t>
            </a:r>
            <a:r>
              <a:rPr lang="en-US" sz="3400" i="1" dirty="0">
                <a:solidFill>
                  <a:srgbClr val="FF0000"/>
                </a:solidFill>
                <a:latin typeface="Times New Roman"/>
                <a:ea typeface="Calibri"/>
                <a:cs typeface="Arial"/>
              </a:rPr>
              <a:t> </a:t>
            </a:r>
            <a:endParaRPr lang="en-US" sz="3400" i="1" dirty="0" smtClean="0">
              <a:solidFill>
                <a:srgbClr val="FF0000"/>
              </a:solidFill>
              <a:latin typeface="Times New Roman"/>
              <a:ea typeface="Calibri"/>
              <a:cs typeface="Arial"/>
            </a:endParaRPr>
          </a:p>
          <a:p>
            <a:pPr marL="0" indent="0" algn="just" rtl="0">
              <a:lnSpc>
                <a:spcPct val="115000"/>
              </a:lnSpc>
              <a:spcAft>
                <a:spcPts val="1000"/>
              </a:spcAft>
              <a:buNone/>
              <a:tabLst>
                <a:tab pos="2637155" algn="ctr"/>
              </a:tabLst>
            </a:pPr>
            <a:r>
              <a:rPr lang="en-US" b="1" i="1" dirty="0" err="1" smtClean="0">
                <a:solidFill>
                  <a:srgbClr val="FF0000"/>
                </a:solidFill>
                <a:latin typeface="Times New Roman"/>
                <a:ea typeface="Calibri"/>
                <a:cs typeface="Arial"/>
              </a:rPr>
              <a:t>Infraorbital</a:t>
            </a:r>
            <a:r>
              <a:rPr lang="en-US" b="1" i="1" dirty="0" smtClean="0">
                <a:solidFill>
                  <a:srgbClr val="FF0000"/>
                </a:solidFill>
                <a:latin typeface="Times New Roman"/>
                <a:ea typeface="Calibri"/>
                <a:cs typeface="Arial"/>
              </a:rPr>
              <a:t> </a:t>
            </a:r>
            <a:r>
              <a:rPr lang="en-US" b="1" i="1" dirty="0">
                <a:solidFill>
                  <a:srgbClr val="FF0000"/>
                </a:solidFill>
                <a:latin typeface="Times New Roman"/>
                <a:ea typeface="Calibri"/>
                <a:cs typeface="Arial"/>
              </a:rPr>
              <a:t>n. block</a:t>
            </a:r>
            <a:r>
              <a:rPr lang="en-US" i="1" dirty="0">
                <a:solidFill>
                  <a:srgbClr val="FF0000"/>
                </a:solidFill>
                <a:latin typeface="Times New Roman"/>
                <a:ea typeface="Calibri"/>
                <a:cs typeface="Arial"/>
              </a:rPr>
              <a:t> </a:t>
            </a:r>
            <a:r>
              <a:rPr lang="en-US" dirty="0">
                <a:latin typeface="Times New Roman"/>
                <a:ea typeface="Calibri"/>
                <a:cs typeface="Arial"/>
              </a:rPr>
              <a:t>for the operation on nostrils, upper lip and upper teeth also.</a:t>
            </a:r>
            <a:endParaRPr lang="en-US" sz="2400" dirty="0">
              <a:ea typeface="Calibri"/>
              <a:cs typeface="Arial"/>
            </a:endParaRPr>
          </a:p>
          <a:p>
            <a:pPr marL="0" lv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Supraorbital n. block</a:t>
            </a:r>
            <a:r>
              <a:rPr lang="en-US" i="1" dirty="0">
                <a:solidFill>
                  <a:srgbClr val="FF0000"/>
                </a:solidFill>
                <a:latin typeface="Times New Roman"/>
                <a:ea typeface="Calibri"/>
                <a:cs typeface="Arial"/>
              </a:rPr>
              <a:t> </a:t>
            </a:r>
            <a:r>
              <a:rPr lang="en-US" dirty="0">
                <a:latin typeface="Times New Roman"/>
                <a:ea typeface="Calibri"/>
                <a:cs typeface="Arial"/>
              </a:rPr>
              <a:t>for operation on fore skin and upper eyelid.</a:t>
            </a:r>
            <a:endParaRPr lang="en-US" sz="2400" dirty="0">
              <a:ea typeface="Calibri"/>
              <a:cs typeface="Arial"/>
            </a:endParaRPr>
          </a:p>
          <a:p>
            <a:pPr marL="0" lv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Mandibular n. block </a:t>
            </a:r>
            <a:r>
              <a:rPr lang="en-US" dirty="0">
                <a:latin typeface="Times New Roman"/>
                <a:ea typeface="Calibri"/>
                <a:cs typeface="Arial"/>
              </a:rPr>
              <a:t>for operation on lower teeth.</a:t>
            </a:r>
            <a:endParaRPr lang="en-US" sz="2400" dirty="0">
              <a:ea typeface="Calibri"/>
              <a:cs typeface="Arial"/>
            </a:endParaRPr>
          </a:p>
          <a:p>
            <a:pPr marL="0" lv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Mental n. block </a:t>
            </a:r>
            <a:r>
              <a:rPr lang="en-US" dirty="0">
                <a:latin typeface="Times New Roman"/>
                <a:ea typeface="Calibri"/>
                <a:cs typeface="Arial"/>
              </a:rPr>
              <a:t>for lower lip and chin. </a:t>
            </a:r>
            <a:endParaRPr lang="en-US" sz="2400" dirty="0">
              <a:ea typeface="Calibri"/>
              <a:cs typeface="Arial"/>
            </a:endParaRPr>
          </a:p>
          <a:p>
            <a:pPr marL="0" lvl="0" indent="0" algn="just" rtl="0">
              <a:lnSpc>
                <a:spcPct val="115000"/>
              </a:lnSpc>
              <a:spcAft>
                <a:spcPts val="1000"/>
              </a:spcAft>
              <a:buNone/>
              <a:tabLst>
                <a:tab pos="2637155" algn="ctr"/>
              </a:tabLst>
            </a:pPr>
            <a:r>
              <a:rPr lang="en-US" b="1" i="1" dirty="0" err="1">
                <a:solidFill>
                  <a:srgbClr val="FF0000"/>
                </a:solidFill>
                <a:latin typeface="Times New Roman"/>
                <a:ea typeface="Calibri"/>
                <a:cs typeface="Arial"/>
              </a:rPr>
              <a:t>Auriculopalpebral</a:t>
            </a:r>
            <a:r>
              <a:rPr lang="en-US" b="1" i="1" dirty="0">
                <a:solidFill>
                  <a:srgbClr val="FF0000"/>
                </a:solidFill>
                <a:latin typeface="Times New Roman"/>
                <a:ea typeface="Calibri"/>
                <a:cs typeface="Arial"/>
              </a:rPr>
              <a:t> n. block</a:t>
            </a:r>
            <a:r>
              <a:rPr lang="en-US" dirty="0">
                <a:latin typeface="Times New Roman"/>
                <a:ea typeface="Calibri"/>
                <a:cs typeface="Arial"/>
              </a:rPr>
              <a:t> for examination of eye and all operation on eye.</a:t>
            </a:r>
            <a:endParaRPr lang="en-US" sz="2400" dirty="0">
              <a:ea typeface="Calibri"/>
              <a:cs typeface="Arial"/>
            </a:endParaRPr>
          </a:p>
          <a:p>
            <a:pPr marL="0" lvl="0" indent="0" algn="just" rtl="0">
              <a:lnSpc>
                <a:spcPct val="115000"/>
              </a:lnSpc>
              <a:spcAft>
                <a:spcPts val="1000"/>
              </a:spcAft>
              <a:buNone/>
              <a:tabLst>
                <a:tab pos="2637155" algn="ctr"/>
              </a:tabLst>
            </a:pPr>
            <a:r>
              <a:rPr lang="en-US" b="1" i="1" dirty="0" err="1">
                <a:solidFill>
                  <a:srgbClr val="FF0000"/>
                </a:solidFill>
                <a:latin typeface="Times New Roman"/>
                <a:ea typeface="Calibri"/>
                <a:cs typeface="Arial"/>
              </a:rPr>
              <a:t>Retrobulbar</a:t>
            </a:r>
            <a:r>
              <a:rPr lang="en-US" b="1" i="1" dirty="0">
                <a:solidFill>
                  <a:srgbClr val="FF0000"/>
                </a:solidFill>
                <a:latin typeface="Times New Roman"/>
                <a:ea typeface="Calibri"/>
                <a:cs typeface="Arial"/>
              </a:rPr>
              <a:t> n. block</a:t>
            </a:r>
            <a:r>
              <a:rPr lang="en-US" i="1" dirty="0">
                <a:solidFill>
                  <a:srgbClr val="FF0000"/>
                </a:solidFill>
                <a:latin typeface="Times New Roman"/>
                <a:ea typeface="Calibri"/>
                <a:cs typeface="Arial"/>
              </a:rPr>
              <a:t> </a:t>
            </a:r>
            <a:r>
              <a:rPr lang="en-US" dirty="0">
                <a:latin typeface="Times New Roman"/>
                <a:ea typeface="Calibri"/>
                <a:cs typeface="Arial"/>
              </a:rPr>
              <a:t>for enucleating of eye ball.</a:t>
            </a:r>
            <a:endParaRPr lang="en-US" sz="2400" dirty="0">
              <a:ea typeface="Calibri"/>
              <a:cs typeface="Arial"/>
            </a:endParaRPr>
          </a:p>
          <a:p>
            <a:pPr marL="0" lv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Corneal n. block</a:t>
            </a:r>
            <a:r>
              <a:rPr lang="en-US" i="1" dirty="0">
                <a:solidFill>
                  <a:srgbClr val="FF0000"/>
                </a:solidFill>
                <a:latin typeface="Times New Roman"/>
                <a:ea typeface="Calibri"/>
                <a:cs typeface="Arial"/>
              </a:rPr>
              <a:t> </a:t>
            </a:r>
            <a:r>
              <a:rPr lang="en-US" dirty="0">
                <a:latin typeface="Times New Roman"/>
                <a:ea typeface="Calibri"/>
                <a:cs typeface="Arial"/>
              </a:rPr>
              <a:t>for dehorning in cattle.</a:t>
            </a:r>
            <a:endParaRPr lang="en-US" sz="2400" dirty="0">
              <a:ea typeface="Calibri"/>
              <a:cs typeface="Arial"/>
            </a:endParaRPr>
          </a:p>
          <a:p>
            <a:pPr algn="l" rtl="0"/>
            <a:endParaRPr lang="ar-IQ" dirty="0"/>
          </a:p>
        </p:txBody>
      </p:sp>
    </p:spTree>
    <p:extLst>
      <p:ext uri="{BB962C8B-B14F-4D97-AF65-F5344CB8AC3E}">
        <p14:creationId xmlns:p14="http://schemas.microsoft.com/office/powerpoint/2010/main" val="20489022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922114"/>
          </a:xfrm>
        </p:spPr>
        <p:txBody>
          <a:bodyPr/>
          <a:lstStyle/>
          <a:p>
            <a:r>
              <a:rPr lang="en-US" sz="3200" b="1"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p:txBody>
          <a:bodyPr/>
          <a:lstStyle/>
          <a:p>
            <a:pPr marL="0" indent="0" algn="just" rtl="0">
              <a:lnSpc>
                <a:spcPct val="115000"/>
              </a:lnSpc>
              <a:spcAft>
                <a:spcPts val="1000"/>
              </a:spcAft>
              <a:buNone/>
              <a:tabLst>
                <a:tab pos="2637155" algn="ctr"/>
              </a:tabLst>
            </a:pPr>
            <a:r>
              <a:rPr lang="en-US" sz="2800" b="1" i="1" dirty="0">
                <a:solidFill>
                  <a:srgbClr val="FF0000"/>
                </a:solidFill>
                <a:latin typeface="Times New Roman"/>
                <a:ea typeface="Calibri"/>
                <a:cs typeface="Arial"/>
              </a:rPr>
              <a:t>B- Regional analgesia about the limbs: </a:t>
            </a:r>
          </a:p>
          <a:p>
            <a:pPr mar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Analgesia in fore limb like: </a:t>
            </a:r>
            <a:r>
              <a:rPr lang="en-US" b="1" i="1" dirty="0">
                <a:latin typeface="Times New Roman"/>
                <a:ea typeface="Calibri"/>
                <a:cs typeface="Arial"/>
              </a:rPr>
              <a:t>Median n. block, Ulna n. block, High volar and low volar.</a:t>
            </a:r>
            <a:endParaRPr lang="en-US" sz="2400" i="1" dirty="0">
              <a:ea typeface="Calibri"/>
              <a:cs typeface="Arial"/>
            </a:endParaRPr>
          </a:p>
          <a:p>
            <a:pPr mar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Analgesia in hind limb like: </a:t>
            </a:r>
            <a:r>
              <a:rPr lang="en-US" b="1" i="1" dirty="0" err="1">
                <a:latin typeface="Times New Roman"/>
                <a:ea typeface="Calibri"/>
                <a:cs typeface="Arial"/>
              </a:rPr>
              <a:t>Tibal</a:t>
            </a:r>
            <a:r>
              <a:rPr lang="en-US" b="1" i="1" dirty="0">
                <a:latin typeface="Times New Roman"/>
                <a:ea typeface="Calibri"/>
                <a:cs typeface="Arial"/>
              </a:rPr>
              <a:t> n. block, High planter n. block and low planter n. block.</a:t>
            </a:r>
            <a:endParaRPr lang="en-US" sz="2400" i="1" dirty="0">
              <a:ea typeface="Calibri"/>
              <a:cs typeface="Arial"/>
            </a:endParaRPr>
          </a:p>
          <a:p>
            <a:pPr marL="0" indent="0" algn="l" rtl="0">
              <a:buNone/>
            </a:pPr>
            <a:endParaRPr lang="ar-IQ" dirty="0"/>
          </a:p>
        </p:txBody>
      </p:sp>
    </p:spTree>
    <p:extLst>
      <p:ext uri="{BB962C8B-B14F-4D97-AF65-F5344CB8AC3E}">
        <p14:creationId xmlns:p14="http://schemas.microsoft.com/office/powerpoint/2010/main" val="33567568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3200" b="1"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a:xfrm>
            <a:off x="395536" y="1600200"/>
            <a:ext cx="8291264" cy="4637112"/>
          </a:xfrm>
        </p:spPr>
        <p:txBody>
          <a:bodyPr>
            <a:normAutofit fontScale="92500" lnSpcReduction="10000"/>
          </a:bodyPr>
          <a:lstStyle/>
          <a:p>
            <a:pPr mar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C- Regional analgesia about the trunk: </a:t>
            </a:r>
            <a:endParaRPr lang="en-US" sz="2400" i="1" dirty="0">
              <a:solidFill>
                <a:srgbClr val="FF0000"/>
              </a:solidFill>
              <a:ea typeface="Calibri"/>
              <a:cs typeface="Arial"/>
            </a:endParaRPr>
          </a:p>
          <a:p>
            <a:pPr mar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Paravertebral n. block: </a:t>
            </a:r>
            <a:r>
              <a:rPr lang="en-US" dirty="0" err="1">
                <a:latin typeface="Times New Roman"/>
                <a:ea typeface="Calibri"/>
                <a:cs typeface="Arial"/>
              </a:rPr>
              <a:t>Perineural</a:t>
            </a:r>
            <a:r>
              <a:rPr lang="en-US" dirty="0">
                <a:latin typeface="Times New Roman"/>
                <a:ea typeface="Calibri"/>
                <a:cs typeface="Arial"/>
              </a:rPr>
              <a:t> injection of local anesthetic solution about the spinal nerve as they emerge from the vertebral canal through the intervertebral foramen. It is very important method for laparotomies and </a:t>
            </a:r>
            <a:r>
              <a:rPr lang="en-US" dirty="0" err="1">
                <a:latin typeface="Times New Roman"/>
                <a:ea typeface="Calibri"/>
                <a:cs typeface="Arial"/>
              </a:rPr>
              <a:t>ruminotomy</a:t>
            </a:r>
            <a:r>
              <a:rPr lang="en-US" dirty="0">
                <a:latin typeface="Times New Roman"/>
                <a:ea typeface="Calibri"/>
                <a:cs typeface="Arial"/>
              </a:rPr>
              <a:t> in cattle. There are many techniques: </a:t>
            </a:r>
            <a:r>
              <a:rPr lang="en-US" b="1" i="1" dirty="0">
                <a:solidFill>
                  <a:srgbClr val="FF0000"/>
                </a:solidFill>
                <a:latin typeface="Times New Roman"/>
                <a:ea typeface="Calibri"/>
                <a:cs typeface="Arial"/>
              </a:rPr>
              <a:t>1- </a:t>
            </a:r>
            <a:r>
              <a:rPr lang="en-US" b="1" i="1" dirty="0" err="1">
                <a:solidFill>
                  <a:srgbClr val="FF0000"/>
                </a:solidFill>
                <a:latin typeface="Times New Roman"/>
                <a:ea typeface="Calibri"/>
                <a:cs typeface="Arial"/>
              </a:rPr>
              <a:t>Farquharson</a:t>
            </a:r>
            <a:r>
              <a:rPr lang="en-US" b="1" i="1" dirty="0">
                <a:solidFill>
                  <a:srgbClr val="FF0000"/>
                </a:solidFill>
                <a:latin typeface="Times New Roman"/>
                <a:ea typeface="Calibri"/>
                <a:cs typeface="Arial"/>
              </a:rPr>
              <a:t> technique  2-Magda technique.</a:t>
            </a:r>
            <a:endParaRPr lang="en-US" sz="2400" i="1" dirty="0">
              <a:solidFill>
                <a:srgbClr val="FF0000"/>
              </a:solidFill>
              <a:ea typeface="Calibri"/>
              <a:cs typeface="Arial"/>
            </a:endParaRPr>
          </a:p>
          <a:p>
            <a:pPr marL="0" indent="0" algn="l" rtl="0">
              <a:buNone/>
            </a:pPr>
            <a:endParaRPr lang="ar-IQ" dirty="0"/>
          </a:p>
        </p:txBody>
      </p:sp>
    </p:spTree>
    <p:extLst>
      <p:ext uri="{BB962C8B-B14F-4D97-AF65-F5344CB8AC3E}">
        <p14:creationId xmlns:p14="http://schemas.microsoft.com/office/powerpoint/2010/main" val="29694204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706090"/>
          </a:xfrm>
        </p:spPr>
        <p:txBody>
          <a:bodyPr/>
          <a:lstStyle/>
          <a:p>
            <a:r>
              <a:rPr lang="en-US" sz="3200" b="1" i="1" dirty="0">
                <a:solidFill>
                  <a:srgbClr val="FF0000"/>
                </a:solidFill>
                <a:latin typeface="Times New Roman"/>
                <a:ea typeface="Calibri"/>
                <a:cs typeface="Arial"/>
              </a:rPr>
              <a:t>Methods of producing local anesthesia</a:t>
            </a:r>
            <a:endParaRPr lang="ar-IQ" dirty="0"/>
          </a:p>
        </p:txBody>
      </p:sp>
      <p:sp>
        <p:nvSpPr>
          <p:cNvPr id="3" name="عنصر نائب للمحتوى 2"/>
          <p:cNvSpPr>
            <a:spLocks noGrp="1"/>
          </p:cNvSpPr>
          <p:nvPr>
            <p:ph idx="1"/>
          </p:nvPr>
        </p:nvSpPr>
        <p:spPr>
          <a:xfrm>
            <a:off x="179512" y="980728"/>
            <a:ext cx="8856984" cy="5544616"/>
          </a:xfrm>
        </p:spPr>
        <p:txBody>
          <a:bodyPr>
            <a:normAutofit fontScale="62500" lnSpcReduction="20000"/>
          </a:bodyPr>
          <a:lstStyle/>
          <a:p>
            <a:pPr marL="0" indent="0" algn="just" rtl="0">
              <a:lnSpc>
                <a:spcPct val="115000"/>
              </a:lnSpc>
              <a:spcAft>
                <a:spcPts val="1000"/>
              </a:spcAft>
              <a:buNone/>
              <a:tabLst>
                <a:tab pos="2637155" algn="ctr"/>
              </a:tabLst>
            </a:pPr>
            <a:r>
              <a:rPr lang="en-US" sz="4500" b="1" i="1" dirty="0">
                <a:solidFill>
                  <a:srgbClr val="FF0000"/>
                </a:solidFill>
                <a:latin typeface="Times New Roman"/>
                <a:ea typeface="Calibri"/>
                <a:cs typeface="Arial"/>
              </a:rPr>
              <a:t>4-Spinal analgesia:</a:t>
            </a:r>
            <a:endParaRPr lang="en-US" sz="4500" i="1" dirty="0">
              <a:solidFill>
                <a:srgbClr val="FF0000"/>
              </a:solidFill>
              <a:ea typeface="Calibri"/>
              <a:cs typeface="Arial"/>
            </a:endParaRPr>
          </a:p>
          <a:p>
            <a:pPr marL="0" indent="0" algn="just" rtl="0">
              <a:lnSpc>
                <a:spcPct val="115000"/>
              </a:lnSpc>
              <a:spcAft>
                <a:spcPts val="1000"/>
              </a:spcAft>
              <a:buNone/>
              <a:tabLst>
                <a:tab pos="2637155" algn="ctr"/>
              </a:tabLst>
            </a:pPr>
            <a:r>
              <a:rPr lang="en-US" dirty="0">
                <a:latin typeface="Times New Roman"/>
                <a:ea typeface="Calibri"/>
                <a:cs typeface="Arial"/>
              </a:rPr>
              <a:t>Injection of the local anesthesia solution into some part of the spinal canal to come in contact with spinal nerve and make loss of sensation (</a:t>
            </a:r>
            <a:r>
              <a:rPr lang="en-US" dirty="0" err="1">
                <a:latin typeface="Times New Roman"/>
                <a:ea typeface="Calibri"/>
                <a:cs typeface="Arial"/>
              </a:rPr>
              <a:t>desensation</a:t>
            </a:r>
            <a:r>
              <a:rPr lang="en-US" dirty="0">
                <a:latin typeface="Times New Roman"/>
                <a:ea typeface="Calibri"/>
                <a:cs typeface="Arial"/>
              </a:rPr>
              <a:t> of the spinal nerves before it emerge from the intervertebral foramen). </a:t>
            </a:r>
            <a:endParaRPr lang="en-US" sz="2400" dirty="0">
              <a:ea typeface="Calibri"/>
              <a:cs typeface="Arial"/>
            </a:endParaRPr>
          </a:p>
          <a:p>
            <a:pPr marL="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It can be divided into two types:</a:t>
            </a:r>
            <a:endParaRPr lang="en-US" sz="2400" b="1" i="1" dirty="0">
              <a:solidFill>
                <a:srgbClr val="FF0000"/>
              </a:solidFill>
              <a:ea typeface="Calibri"/>
              <a:cs typeface="Arial"/>
            </a:endParaRPr>
          </a:p>
          <a:p>
            <a:pPr marL="0" lvl="0" indent="0" algn="just" rtl="0">
              <a:lnSpc>
                <a:spcPct val="115000"/>
              </a:lnSpc>
              <a:spcAft>
                <a:spcPts val="1000"/>
              </a:spcAft>
              <a:buNone/>
              <a:tabLst>
                <a:tab pos="2637155" algn="ctr"/>
              </a:tabLst>
            </a:pPr>
            <a:r>
              <a:rPr lang="en-US" b="1" i="1" dirty="0" smtClean="0">
                <a:solidFill>
                  <a:srgbClr val="FF0000"/>
                </a:solidFill>
                <a:latin typeface="Times New Roman"/>
                <a:ea typeface="Calibri"/>
                <a:cs typeface="Arial"/>
              </a:rPr>
              <a:t>1-Subarachnoid </a:t>
            </a:r>
            <a:r>
              <a:rPr lang="en-US" b="1" i="1" dirty="0">
                <a:solidFill>
                  <a:srgbClr val="FF0000"/>
                </a:solidFill>
                <a:latin typeface="Times New Roman"/>
                <a:ea typeface="Calibri"/>
                <a:cs typeface="Arial"/>
              </a:rPr>
              <a:t>injection:</a:t>
            </a:r>
            <a:r>
              <a:rPr lang="en-US" i="1" dirty="0">
                <a:solidFill>
                  <a:srgbClr val="FF0000"/>
                </a:solidFill>
                <a:latin typeface="Times New Roman"/>
                <a:ea typeface="Calibri"/>
                <a:cs typeface="Arial"/>
              </a:rPr>
              <a:t> </a:t>
            </a:r>
            <a:r>
              <a:rPr lang="en-US" dirty="0">
                <a:latin typeface="Times New Roman"/>
                <a:ea typeface="Calibri"/>
                <a:cs typeface="Arial"/>
              </a:rPr>
              <a:t>In which the needle penetrates the </a:t>
            </a:r>
            <a:r>
              <a:rPr lang="en-US" dirty="0" err="1">
                <a:latin typeface="Times New Roman"/>
                <a:ea typeface="Calibri"/>
                <a:cs typeface="Arial"/>
              </a:rPr>
              <a:t>duramater</a:t>
            </a:r>
            <a:r>
              <a:rPr lang="en-US" dirty="0">
                <a:latin typeface="Times New Roman"/>
                <a:ea typeface="Calibri"/>
                <a:cs typeface="Arial"/>
              </a:rPr>
              <a:t> and the arachnoids and the analgesic solution is introduced into the cerebrospinal fluid (CSF). It is still most commonly used in human surgery.</a:t>
            </a:r>
            <a:endParaRPr lang="en-US" sz="2400" dirty="0">
              <a:ea typeface="Calibri"/>
              <a:cs typeface="Arial"/>
            </a:endParaRPr>
          </a:p>
          <a:p>
            <a:pPr marL="0" lvl="0" indent="0" algn="just" rtl="0">
              <a:lnSpc>
                <a:spcPct val="115000"/>
              </a:lnSpc>
              <a:spcAft>
                <a:spcPts val="1000"/>
              </a:spcAft>
              <a:buNone/>
              <a:tabLst>
                <a:tab pos="2637155" algn="ctr"/>
              </a:tabLst>
            </a:pPr>
            <a:r>
              <a:rPr lang="en-US" b="1" i="1" dirty="0" smtClean="0">
                <a:solidFill>
                  <a:srgbClr val="FF0000"/>
                </a:solidFill>
                <a:latin typeface="Times New Roman"/>
                <a:ea typeface="Calibri"/>
                <a:cs typeface="Arial"/>
              </a:rPr>
              <a:t>2-The </a:t>
            </a:r>
            <a:r>
              <a:rPr lang="en-US" b="1" i="1" dirty="0">
                <a:solidFill>
                  <a:srgbClr val="FF0000"/>
                </a:solidFill>
                <a:latin typeface="Times New Roman"/>
                <a:ea typeface="Calibri"/>
                <a:cs typeface="Arial"/>
              </a:rPr>
              <a:t>epidural injection:</a:t>
            </a:r>
            <a:r>
              <a:rPr lang="en-US" i="1" dirty="0">
                <a:solidFill>
                  <a:srgbClr val="FF0000"/>
                </a:solidFill>
                <a:latin typeface="Times New Roman"/>
                <a:ea typeface="Calibri"/>
                <a:cs typeface="Arial"/>
              </a:rPr>
              <a:t> </a:t>
            </a:r>
            <a:r>
              <a:rPr lang="en-US" dirty="0">
                <a:latin typeface="Times New Roman"/>
                <a:ea typeface="Calibri"/>
                <a:cs typeface="Arial"/>
              </a:rPr>
              <a:t>deposition of the local anesthetic solution </a:t>
            </a:r>
            <a:r>
              <a:rPr lang="en-US" dirty="0" err="1">
                <a:latin typeface="Times New Roman"/>
                <a:ea typeface="Calibri"/>
                <a:cs typeface="Arial"/>
              </a:rPr>
              <a:t>extradurally</a:t>
            </a:r>
            <a:r>
              <a:rPr lang="en-US" dirty="0">
                <a:latin typeface="Times New Roman"/>
                <a:ea typeface="Calibri"/>
                <a:cs typeface="Arial"/>
              </a:rPr>
              <a:t> (inside the spinal canal but outside the </a:t>
            </a:r>
            <a:r>
              <a:rPr lang="en-US" dirty="0" err="1">
                <a:latin typeface="Times New Roman"/>
                <a:ea typeface="Calibri"/>
                <a:cs typeface="Arial"/>
              </a:rPr>
              <a:t>dura</a:t>
            </a:r>
            <a:r>
              <a:rPr lang="en-US" dirty="0">
                <a:latin typeface="Times New Roman"/>
                <a:ea typeface="Calibri"/>
                <a:cs typeface="Arial"/>
              </a:rPr>
              <a:t>-meter) and then block the spinal nerve before it emerge from the intervertebral foramen. Epidural analgesia can be classified into:</a:t>
            </a:r>
            <a:endParaRPr lang="en-US" sz="2400" dirty="0">
              <a:ea typeface="Calibri"/>
              <a:cs typeface="Arial"/>
            </a:endParaRPr>
          </a:p>
          <a:p>
            <a:pPr marL="11430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A-Caudal epidural analgesia.</a:t>
            </a:r>
            <a:r>
              <a:rPr lang="en-US" i="1" dirty="0">
                <a:solidFill>
                  <a:srgbClr val="FF0000"/>
                </a:solidFill>
                <a:latin typeface="Times New Roman"/>
                <a:ea typeface="Calibri"/>
                <a:cs typeface="Arial"/>
              </a:rPr>
              <a:t> </a:t>
            </a:r>
            <a:r>
              <a:rPr lang="en-US" dirty="0">
                <a:latin typeface="Times New Roman"/>
                <a:ea typeface="Calibri"/>
                <a:cs typeface="Arial"/>
              </a:rPr>
              <a:t>(low)</a:t>
            </a:r>
            <a:endParaRPr lang="en-US" sz="2400" dirty="0">
              <a:ea typeface="Calibri"/>
              <a:cs typeface="Arial"/>
            </a:endParaRPr>
          </a:p>
          <a:p>
            <a:pPr marL="114300" indent="0" algn="just" rtl="0">
              <a:lnSpc>
                <a:spcPct val="115000"/>
              </a:lnSpc>
              <a:spcAft>
                <a:spcPts val="1000"/>
              </a:spcAft>
              <a:buNone/>
              <a:tabLst>
                <a:tab pos="2637155" algn="ctr"/>
              </a:tabLst>
            </a:pPr>
            <a:r>
              <a:rPr lang="en-US" b="1" i="1" dirty="0">
                <a:solidFill>
                  <a:srgbClr val="FF0000"/>
                </a:solidFill>
                <a:latin typeface="Times New Roman"/>
                <a:ea typeface="Calibri"/>
                <a:cs typeface="Arial"/>
              </a:rPr>
              <a:t>B-Cranial epidural analgesia.</a:t>
            </a:r>
            <a:r>
              <a:rPr lang="en-US" i="1" dirty="0">
                <a:solidFill>
                  <a:srgbClr val="FF0000"/>
                </a:solidFill>
                <a:latin typeface="Times New Roman"/>
                <a:ea typeface="Calibri"/>
                <a:cs typeface="Arial"/>
              </a:rPr>
              <a:t> </a:t>
            </a:r>
            <a:r>
              <a:rPr lang="en-US" dirty="0">
                <a:latin typeface="Times New Roman"/>
                <a:ea typeface="Calibri"/>
                <a:cs typeface="Arial"/>
              </a:rPr>
              <a:t>(high)</a:t>
            </a:r>
            <a:endParaRPr lang="en-US" sz="2400" dirty="0">
              <a:ea typeface="Calibri"/>
              <a:cs typeface="Arial"/>
            </a:endParaRPr>
          </a:p>
          <a:p>
            <a:pPr marL="0" indent="0" algn="l" rtl="0">
              <a:buNone/>
            </a:pPr>
            <a:endParaRPr lang="ar-IQ" dirty="0"/>
          </a:p>
        </p:txBody>
      </p:sp>
    </p:spTree>
    <p:extLst>
      <p:ext uri="{BB962C8B-B14F-4D97-AF65-F5344CB8AC3E}">
        <p14:creationId xmlns:p14="http://schemas.microsoft.com/office/powerpoint/2010/main" val="975450317"/>
      </p:ext>
    </p:extLst>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TotalTime>
  <Words>690</Words>
  <Application>Microsoft Office PowerPoint</Application>
  <PresentationFormat>عرض على الشاشة (3:4)‏</PresentationFormat>
  <Paragraphs>50</Paragraphs>
  <Slides>10</Slides>
  <Notes>2</Notes>
  <HiddenSlides>0</HiddenSlides>
  <MMClips>0</MMClips>
  <ScaleCrop>false</ScaleCrop>
  <HeadingPairs>
    <vt:vector size="4" baseType="variant">
      <vt:variant>
        <vt:lpstr>نسق</vt:lpstr>
      </vt:variant>
      <vt:variant>
        <vt:i4>1</vt:i4>
      </vt:variant>
      <vt:variant>
        <vt:lpstr>عناوين الشرائح</vt:lpstr>
      </vt:variant>
      <vt:variant>
        <vt:i4>10</vt:i4>
      </vt:variant>
    </vt:vector>
  </HeadingPairs>
  <TitlesOfParts>
    <vt:vector size="11" baseType="lpstr">
      <vt:lpstr>سمة Office</vt:lpstr>
      <vt:lpstr>Methods of producing local anesthesia </vt:lpstr>
      <vt:lpstr>Methods of producing local anesthesia</vt:lpstr>
      <vt:lpstr>Methods of producing local anesthesia</vt:lpstr>
      <vt:lpstr>Methods of producing local anesthesia</vt:lpstr>
      <vt:lpstr>Methods of producing local anesthesia</vt:lpstr>
      <vt:lpstr>Methods of producing local anesthesia</vt:lpstr>
      <vt:lpstr>Methods of producing local anesthesia</vt:lpstr>
      <vt:lpstr>Methods of producing local anesthesia</vt:lpstr>
      <vt:lpstr>Methods of producing local anesthesia</vt:lpstr>
      <vt:lpstr>Methods of producing local anesthesia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Methods of producing local anesthesia </dc:title>
  <dc:creator>Jassim</dc:creator>
  <cp:lastModifiedBy>waf</cp:lastModifiedBy>
  <cp:revision>19</cp:revision>
  <dcterms:created xsi:type="dcterms:W3CDTF">2015-12-27T16:21:36Z</dcterms:created>
  <dcterms:modified xsi:type="dcterms:W3CDTF">2015-12-27T19:07:24Z</dcterms:modified>
</cp:coreProperties>
</file>