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11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19/02/1437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19/02/1437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19/02/1437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19/02/1437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19/02/1437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19/02/1437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الخامسة والعشرون</a:t>
            </a:r>
            <a:endParaRPr lang="ar-IQ" dirty="0"/>
          </a:p>
        </p:txBody>
      </p:sp>
      <p:sp>
        <p:nvSpPr>
          <p:cNvPr id="3" name="عنوان فرعي 2"/>
          <p:cNvSpPr>
            <a:spLocks noGrp="1"/>
          </p:cNvSpPr>
          <p:nvPr>
            <p:ph type="subTitle" idx="1"/>
          </p:nvPr>
        </p:nvSpPr>
        <p:spPr/>
        <p:txBody>
          <a:bodyPr/>
          <a:lstStyle/>
          <a:p>
            <a:r>
              <a:rPr lang="ar-IQ" dirty="0" smtClean="0"/>
              <a:t>منع عمال القضاء والمحامين من شراء الحقوق المتنازع فيها</a:t>
            </a:r>
            <a:endParaRPr lang="ar-IQ" dirty="0"/>
          </a:p>
        </p:txBody>
      </p:sp>
    </p:spTree>
    <p:extLst>
      <p:ext uri="{BB962C8B-B14F-4D97-AF65-F5344CB8AC3E}">
        <p14:creationId xmlns:p14="http://schemas.microsoft.com/office/powerpoint/2010/main" val="3314582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منع عمال القضاء والمحامين من شراء الحقوق المتنازع فيها</a:t>
            </a:r>
            <a:br>
              <a:rPr lang="ar-IQ" dirty="0"/>
            </a:br>
            <a:endParaRPr lang="ar-IQ" dirty="0"/>
          </a:p>
        </p:txBody>
      </p:sp>
      <p:sp>
        <p:nvSpPr>
          <p:cNvPr id="3" name="عنصر نائب للمحتوى 2"/>
          <p:cNvSpPr>
            <a:spLocks noGrp="1"/>
          </p:cNvSpPr>
          <p:nvPr>
            <p:ph idx="1"/>
          </p:nvPr>
        </p:nvSpPr>
        <p:spPr/>
        <p:txBody>
          <a:bodyPr/>
          <a:lstStyle/>
          <a:p>
            <a:r>
              <a:rPr lang="ar-IQ" dirty="0"/>
              <a:t>نص المشرع في المادة 595 من القانون المدني على بطلان بيع الحقوق المتنازع فيها لعمال القضاء بقولها (لا يجوز للحكام ولا القضاة ولا المدعين العامين ونوابهم ولا المحامين ولا كتبة المحاكم ومساعديهم ان يشتروا لا باسمهم ولا باسم مستعار الحق المتنازع فيه كله او بعضه اذا كان النظر في النزاع يدخل في اختصاص المحكمة التي يباشرون عملهم في دائرتها).</a:t>
            </a:r>
          </a:p>
        </p:txBody>
      </p:sp>
    </p:spTree>
    <p:extLst>
      <p:ext uri="{BB962C8B-B14F-4D97-AF65-F5344CB8AC3E}">
        <p14:creationId xmlns:p14="http://schemas.microsoft.com/office/powerpoint/2010/main" val="1643693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الشروط</a:t>
            </a:r>
            <a:endParaRPr lang="ar-IQ" dirty="0"/>
          </a:p>
        </p:txBody>
      </p:sp>
      <p:sp>
        <p:nvSpPr>
          <p:cNvPr id="3" name="عنصر نائب للمحتوى 2"/>
          <p:cNvSpPr>
            <a:spLocks noGrp="1"/>
          </p:cNvSpPr>
          <p:nvPr>
            <p:ph idx="1"/>
          </p:nvPr>
        </p:nvSpPr>
        <p:spPr/>
        <p:txBody>
          <a:bodyPr>
            <a:normAutofit fontScale="77500" lnSpcReduction="20000"/>
          </a:bodyPr>
          <a:lstStyle/>
          <a:p>
            <a:r>
              <a:rPr lang="ar-IQ" dirty="0"/>
              <a:t>ويتضح من النص المتقدم انه يشترط لتطبيق حكمه </a:t>
            </a:r>
            <a:r>
              <a:rPr lang="ar-IQ" dirty="0" smtClean="0"/>
              <a:t>توافر ثلاثة </a:t>
            </a:r>
            <a:r>
              <a:rPr lang="ar-IQ" dirty="0"/>
              <a:t>شروط هي :</a:t>
            </a:r>
          </a:p>
          <a:p>
            <a:r>
              <a:rPr lang="ar-IQ" dirty="0"/>
              <a:t>اولا- ان يكون الحق متنازعا  فيه اي ان الدعوى رفعت امام القضاء اذا قام بشأن الحق نزاع جدي ولو لم يصل هذا النزاع بعد الى ساحة القضاء.</a:t>
            </a:r>
          </a:p>
          <a:p>
            <a:r>
              <a:rPr lang="ar-IQ" dirty="0"/>
              <a:t>ثانيا- ان يكون المشتري ممن ذكرهم النص بالحصر، اذ ان الحكم الذي تقرره المادة 595 هو حكم استثنائي فلا يجوز ان ينصرف الى غير الاشخاص المذكورين فيه على سبيل القياس، كرجال الشرطة وحراس المحكمة ونحوهم(.</a:t>
            </a:r>
          </a:p>
          <a:p>
            <a:r>
              <a:rPr lang="ar-IQ" dirty="0"/>
              <a:t>ثالثا- ان يكون النزاع متعلق بالحق داخلا في اختصاص المحكمة التي يباشر راغب الشراء عمله في </a:t>
            </a:r>
            <a:r>
              <a:rPr lang="ar-IQ" dirty="0" err="1"/>
              <a:t>دائرتها.وعلى</a:t>
            </a:r>
            <a:r>
              <a:rPr lang="ar-IQ" dirty="0"/>
              <a:t> هذا الاساس يجوز لقاضي محكمة بداءة </a:t>
            </a:r>
            <a:r>
              <a:rPr lang="ar-IQ" dirty="0" smtClean="0"/>
              <a:t>كربلاء </a:t>
            </a:r>
            <a:r>
              <a:rPr lang="ar-IQ" dirty="0"/>
              <a:t>مثلا ان يشتري الحق المتنازع فيه اذا كان النظر فيه من اختصاص محكمة بداءة </a:t>
            </a:r>
            <a:r>
              <a:rPr lang="ar-IQ" dirty="0" smtClean="0"/>
              <a:t>النجف( </a:t>
            </a:r>
            <a:r>
              <a:rPr lang="ar-IQ" dirty="0"/>
              <a:t>). </a:t>
            </a:r>
            <a:endParaRPr lang="ar-IQ" dirty="0" smtClean="0"/>
          </a:p>
        </p:txBody>
      </p:sp>
    </p:spTree>
    <p:extLst>
      <p:ext uri="{BB962C8B-B14F-4D97-AF65-F5344CB8AC3E}">
        <p14:creationId xmlns:p14="http://schemas.microsoft.com/office/powerpoint/2010/main" val="4064439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الحكم</a:t>
            </a:r>
            <a:endParaRPr lang="ar-IQ" dirty="0"/>
          </a:p>
        </p:txBody>
      </p:sp>
      <p:sp>
        <p:nvSpPr>
          <p:cNvPr id="3" name="عنصر نائب للمحتوى 2"/>
          <p:cNvSpPr>
            <a:spLocks noGrp="1"/>
          </p:cNvSpPr>
          <p:nvPr>
            <p:ph idx="1"/>
          </p:nvPr>
        </p:nvSpPr>
        <p:spPr/>
        <p:txBody>
          <a:bodyPr/>
          <a:lstStyle/>
          <a:p>
            <a:r>
              <a:rPr lang="ar-IQ" dirty="0"/>
              <a:t>واذا ما تحققت الشروط المذكورة كان الشراء باطلاً ويستوي في الشراء ان يكون واقعاً على كل الحق او واقعاً على بعضه، كما يستوي ان يشتري عامل القضاء الحق المتنازع فيه باسمه الشخصي او باسم مستعار كأن يشتريه باسم زوجه او احد اولاده او احد اقربائه او اقرباء زوجه او احد </a:t>
            </a:r>
            <a:r>
              <a:rPr lang="ar-IQ" dirty="0" err="1"/>
              <a:t>إصدقائه</a:t>
            </a:r>
            <a:r>
              <a:rPr lang="ar-IQ" dirty="0"/>
              <a:t> وبعبارة اعم الشراء باسم كل من يعمل لمصلحته </a:t>
            </a:r>
            <a:r>
              <a:rPr lang="ar-IQ" dirty="0" err="1"/>
              <a:t>فسيتشف</a:t>
            </a:r>
            <a:r>
              <a:rPr lang="ar-IQ" dirty="0"/>
              <a:t> من تصرفه هذا التحايل على احكام القانون.</a:t>
            </a:r>
          </a:p>
          <a:p>
            <a:endParaRPr lang="ar-IQ" dirty="0"/>
          </a:p>
        </p:txBody>
      </p:sp>
    </p:spTree>
    <p:extLst>
      <p:ext uri="{BB962C8B-B14F-4D97-AF65-F5344CB8AC3E}">
        <p14:creationId xmlns:p14="http://schemas.microsoft.com/office/powerpoint/2010/main" val="401721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منع المحامي من التعامل في الحقوق المتنازع فيها</a:t>
            </a:r>
            <a:endParaRPr lang="ar-IQ" dirty="0"/>
          </a:p>
        </p:txBody>
      </p:sp>
      <p:sp>
        <p:nvSpPr>
          <p:cNvPr id="3" name="عنصر نائب للمحتوى 2"/>
          <p:cNvSpPr>
            <a:spLocks noGrp="1"/>
          </p:cNvSpPr>
          <p:nvPr>
            <p:ph idx="1"/>
          </p:nvPr>
        </p:nvSpPr>
        <p:spPr/>
        <p:txBody>
          <a:bodyPr>
            <a:normAutofit/>
          </a:bodyPr>
          <a:lstStyle/>
          <a:p>
            <a:r>
              <a:rPr lang="ar-IQ" dirty="0"/>
              <a:t>اورد المشرع العراقي في المادة 596 تطبيقا خاصا لبيع الحق المتنازع فيه لعمال القضاء وهو خاص بتعامل المحاميين مع موكليهم في الحقوق المتنازع فيها اذا كانوا هم الذين يتولون الدفاع عنها فقد نصت المادة على ذلك بقولها (</a:t>
            </a:r>
            <a:r>
              <a:rPr lang="ar-IQ" dirty="0" err="1"/>
              <a:t>لايجوز</a:t>
            </a:r>
            <a:r>
              <a:rPr lang="ar-IQ" dirty="0"/>
              <a:t> للمحامين ان يتعاملوا مه موكليهم في الحقوق المتنازع فيها اذا كانوا هم الذين يتولون الدفاع عنها سواء اكان التعامل </a:t>
            </a:r>
            <a:r>
              <a:rPr lang="ar-IQ" dirty="0" err="1"/>
              <a:t>باسمائهم</a:t>
            </a:r>
            <a:r>
              <a:rPr lang="ar-IQ" dirty="0"/>
              <a:t> او </a:t>
            </a:r>
            <a:r>
              <a:rPr lang="ar-IQ" dirty="0" err="1"/>
              <a:t>باسماء</a:t>
            </a:r>
            <a:r>
              <a:rPr lang="ar-IQ" dirty="0"/>
              <a:t> مستعارة</a:t>
            </a:r>
            <a:r>
              <a:rPr lang="ar-IQ" dirty="0" smtClean="0"/>
              <a:t>)</a:t>
            </a:r>
            <a:endParaRPr lang="ar-IQ" dirty="0"/>
          </a:p>
        </p:txBody>
      </p:sp>
    </p:spTree>
    <p:extLst>
      <p:ext uri="{BB962C8B-B14F-4D97-AF65-F5344CB8AC3E}">
        <p14:creationId xmlns:p14="http://schemas.microsoft.com/office/powerpoint/2010/main" val="2730929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r>
              <a:rPr lang="ar-IQ" dirty="0"/>
              <a:t>ويتضح من النص اعلاه انه قد حرم على المحامين جميع ضروب التعامل التي يمكن ان ترد على حق المتنازع فيه بما في ذلك شراء هذه الحقوق، وعلى ذلك </a:t>
            </a:r>
            <a:r>
              <a:rPr lang="ar-IQ" dirty="0" err="1"/>
              <a:t>لايجوز</a:t>
            </a:r>
            <a:r>
              <a:rPr lang="ar-IQ" dirty="0"/>
              <a:t> للمحامي الذي يتولى الدفاع عن الحق المتنازع فيه ان يشتري هذا الحق ولا ان يقايض </a:t>
            </a:r>
            <a:r>
              <a:rPr lang="ar-IQ" dirty="0" err="1"/>
              <a:t>ولايوهب</a:t>
            </a:r>
            <a:r>
              <a:rPr lang="ar-IQ" dirty="0"/>
              <a:t> له ولا ان يشارك فيه </a:t>
            </a:r>
            <a:r>
              <a:rPr lang="ar-IQ" dirty="0" err="1"/>
              <a:t>ولايجوز</a:t>
            </a:r>
            <a:r>
              <a:rPr lang="ar-IQ" dirty="0"/>
              <a:t> ان تكون اتعابه حصة معينة مما يحكم به لموكله، وان كل الصور المذكورة اعلاه تعتبر باطلة سواء تمت باسم المحامي او باسم مستعار اي عن طريق زوجته او اقاربه( ).</a:t>
            </a:r>
          </a:p>
        </p:txBody>
      </p:sp>
    </p:spTree>
    <p:extLst>
      <p:ext uri="{BB962C8B-B14F-4D97-AF65-F5344CB8AC3E}">
        <p14:creationId xmlns:p14="http://schemas.microsoft.com/office/powerpoint/2010/main" val="3533073883"/>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428</Words>
  <Application>Microsoft Office PowerPoint</Application>
  <PresentationFormat>عرض على الشاشة (3:4)‏</PresentationFormat>
  <Paragraphs>14</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سمة Office</vt:lpstr>
      <vt:lpstr>المحاضرة الخامسة والعشرون</vt:lpstr>
      <vt:lpstr>منع عمال القضاء والمحامين من شراء الحقوق المتنازع فيها </vt:lpstr>
      <vt:lpstr>الشروط</vt:lpstr>
      <vt:lpstr>الحكم</vt:lpstr>
      <vt:lpstr>منع المحامي من التعامل في الحقوق المتنازع فيها</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الخامسة والعشرون</dc:title>
  <dc:creator>dell-moh</dc:creator>
  <cp:lastModifiedBy>dell-moh</cp:lastModifiedBy>
  <cp:revision>1</cp:revision>
  <dcterms:created xsi:type="dcterms:W3CDTF">2015-12-01T10:46:50Z</dcterms:created>
  <dcterms:modified xsi:type="dcterms:W3CDTF">2015-12-01T10:54:45Z</dcterms:modified>
</cp:coreProperties>
</file>