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 id="2147483672" r:id="rId2"/>
  </p:sldMasterIdLst>
  <p:sldIdLst>
    <p:sldId id="257" r:id="rId3"/>
    <p:sldId id="258" r:id="rId4"/>
    <p:sldId id="259" r:id="rId5"/>
    <p:sldId id="260" r:id="rId6"/>
    <p:sldId id="261" r:id="rId7"/>
    <p:sldId id="262" r:id="rId8"/>
    <p:sldId id="263" r:id="rId9"/>
    <p:sldId id="265"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1B8ABB09-4A1D-463E-8065-109CC2B7EFAA}" type="datetimeFigureOut">
              <a:rPr lang="ar-SA" smtClean="0">
                <a:solidFill>
                  <a:srgbClr val="DBF5F9">
                    <a:shade val="90000"/>
                  </a:srgbClr>
                </a:solidFill>
              </a:rPr>
              <a:pPr/>
              <a:t>06/02/37</a:t>
            </a:fld>
            <a:endParaRPr lang="ar-SA">
              <a:solidFill>
                <a:srgbClr val="DBF5F9">
                  <a:shade val="90000"/>
                </a:srgbClr>
              </a:solidFill>
            </a:endParaRPr>
          </a:p>
        </p:txBody>
      </p:sp>
      <p:sp>
        <p:nvSpPr>
          <p:cNvPr id="19" name="Footer Placeholder 18"/>
          <p:cNvSpPr>
            <a:spLocks noGrp="1"/>
          </p:cNvSpPr>
          <p:nvPr>
            <p:ph type="ftr" sz="quarter" idx="11"/>
          </p:nvPr>
        </p:nvSpPr>
        <p:spPr/>
        <p:txBody>
          <a:bodyPr/>
          <a:lstStyle/>
          <a:p>
            <a:endParaRPr lang="ar-SA">
              <a:solidFill>
                <a:srgbClr val="DBF5F9">
                  <a:shade val="90000"/>
                </a:srgbClr>
              </a:solidFill>
            </a:endParaRPr>
          </a:p>
        </p:txBody>
      </p:sp>
      <p:sp>
        <p:nvSpPr>
          <p:cNvPr id="27" name="Slide Number Placeholder 26"/>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5022946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DBF5F9">
                    <a:shade val="90000"/>
                  </a:srgbClr>
                </a:solidFill>
              </a:rPr>
              <a:pPr/>
              <a:t>06/02/37</a:t>
            </a:fld>
            <a:endParaRPr lang="ar-SA">
              <a:solidFill>
                <a:srgbClr val="DBF5F9">
                  <a:shade val="90000"/>
                </a:srgbClr>
              </a:solidFill>
            </a:endParaRPr>
          </a:p>
        </p:txBody>
      </p:sp>
      <p:sp>
        <p:nvSpPr>
          <p:cNvPr id="5" name="Footer Placeholder 4"/>
          <p:cNvSpPr>
            <a:spLocks noGrp="1"/>
          </p:cNvSpPr>
          <p:nvPr>
            <p:ph type="ftr" sz="quarter" idx="11"/>
          </p:nvPr>
        </p:nvSpPr>
        <p:spPr/>
        <p:txBody>
          <a:bodyPr/>
          <a:lstStyle/>
          <a:p>
            <a:endParaRPr lang="ar-SA">
              <a:solidFill>
                <a:srgbClr val="DBF5F9">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291282361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DBF5F9">
                    <a:shade val="90000"/>
                  </a:srgbClr>
                </a:solidFill>
              </a:rPr>
              <a:pPr/>
              <a:t>06/02/37</a:t>
            </a:fld>
            <a:endParaRPr lang="ar-SA">
              <a:solidFill>
                <a:srgbClr val="DBF5F9">
                  <a:shade val="90000"/>
                </a:srgbClr>
              </a:solidFill>
            </a:endParaRPr>
          </a:p>
        </p:txBody>
      </p:sp>
      <p:sp>
        <p:nvSpPr>
          <p:cNvPr id="5" name="Footer Placeholder 4"/>
          <p:cNvSpPr>
            <a:spLocks noGrp="1"/>
          </p:cNvSpPr>
          <p:nvPr>
            <p:ph type="ftr" sz="quarter" idx="11"/>
          </p:nvPr>
        </p:nvSpPr>
        <p:spPr/>
        <p:txBody>
          <a:bodyPr/>
          <a:lstStyle/>
          <a:p>
            <a:endParaRPr lang="ar-SA">
              <a:solidFill>
                <a:srgbClr val="DBF5F9">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295965256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19" name="Footer Placeholder 18"/>
          <p:cNvSpPr>
            <a:spLocks noGrp="1"/>
          </p:cNvSpPr>
          <p:nvPr>
            <p:ph type="ftr" sz="quarter" idx="11"/>
          </p:nvPr>
        </p:nvSpPr>
        <p:spPr/>
        <p:txBody>
          <a:bodyPr/>
          <a:lstStyle/>
          <a:p>
            <a:endParaRPr lang="ar-SA">
              <a:solidFill>
                <a:srgbClr val="04617B">
                  <a:shade val="90000"/>
                </a:srgbClr>
              </a:solidFill>
            </a:endParaRPr>
          </a:p>
        </p:txBody>
      </p:sp>
      <p:sp>
        <p:nvSpPr>
          <p:cNvPr id="27" name="Slide Number Placeholder 26"/>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672232551"/>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5" name="Footer Placeholder 4"/>
          <p:cNvSpPr>
            <a:spLocks noGrp="1"/>
          </p:cNvSpPr>
          <p:nvPr>
            <p:ph type="ftr" sz="quarter" idx="11"/>
          </p:nvPr>
        </p:nvSpPr>
        <p:spPr/>
        <p:txBody>
          <a:bodyPr/>
          <a:lstStyle/>
          <a:p>
            <a:endParaRPr lang="ar-SA">
              <a:solidFill>
                <a:srgbClr val="04617B">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2365867171"/>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5" name="Footer Placeholder 4"/>
          <p:cNvSpPr>
            <a:spLocks noGrp="1"/>
          </p:cNvSpPr>
          <p:nvPr>
            <p:ph type="ftr" sz="quarter" idx="11"/>
          </p:nvPr>
        </p:nvSpPr>
        <p:spPr/>
        <p:txBody>
          <a:bodyPr/>
          <a:lstStyle/>
          <a:p>
            <a:endParaRPr lang="ar-SA">
              <a:solidFill>
                <a:srgbClr val="04617B">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410920669"/>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6" name="Footer Placeholder 5"/>
          <p:cNvSpPr>
            <a:spLocks noGrp="1"/>
          </p:cNvSpPr>
          <p:nvPr>
            <p:ph type="ftr" sz="quarter" idx="11"/>
          </p:nvPr>
        </p:nvSpPr>
        <p:spPr/>
        <p:txBody>
          <a:bodyPr/>
          <a:lstStyle/>
          <a:p>
            <a:endParaRPr lang="ar-SA">
              <a:solidFill>
                <a:srgbClr val="04617B">
                  <a:shade val="90000"/>
                </a:srgbClr>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3282891122"/>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8" name="Footer Placeholder 7"/>
          <p:cNvSpPr>
            <a:spLocks noGrp="1"/>
          </p:cNvSpPr>
          <p:nvPr>
            <p:ph type="ftr" sz="quarter" idx="11"/>
          </p:nvPr>
        </p:nvSpPr>
        <p:spPr/>
        <p:txBody>
          <a:bodyPr/>
          <a:lstStyle/>
          <a:p>
            <a:endParaRPr lang="ar-SA">
              <a:solidFill>
                <a:srgbClr val="04617B">
                  <a:shade val="90000"/>
                </a:srgbClr>
              </a:solidFill>
            </a:endParaRPr>
          </a:p>
        </p:txBody>
      </p:sp>
      <p:sp>
        <p:nvSpPr>
          <p:cNvPr id="9" name="Slide Number Placeholder 8"/>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3066794489"/>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4" name="Footer Placeholder 3"/>
          <p:cNvSpPr>
            <a:spLocks noGrp="1"/>
          </p:cNvSpPr>
          <p:nvPr>
            <p:ph type="ftr" sz="quarter" idx="11"/>
          </p:nvPr>
        </p:nvSpPr>
        <p:spPr/>
        <p:txBody>
          <a:bodyPr/>
          <a:lstStyle/>
          <a:p>
            <a:endParaRPr lang="ar-SA">
              <a:solidFill>
                <a:srgbClr val="04617B">
                  <a:shade val="90000"/>
                </a:srgbClr>
              </a:solidFill>
            </a:endParaRPr>
          </a:p>
        </p:txBody>
      </p:sp>
      <p:sp>
        <p:nvSpPr>
          <p:cNvPr id="5" name="Slide Number Placeholder 4"/>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3692761519"/>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3" name="Footer Placeholder 2"/>
          <p:cNvSpPr>
            <a:spLocks noGrp="1"/>
          </p:cNvSpPr>
          <p:nvPr>
            <p:ph type="ftr" sz="quarter" idx="11"/>
          </p:nvPr>
        </p:nvSpPr>
        <p:spPr/>
        <p:txBody>
          <a:bodyPr/>
          <a:lstStyle/>
          <a:p>
            <a:endParaRPr lang="ar-SA">
              <a:solidFill>
                <a:srgbClr val="04617B">
                  <a:shade val="90000"/>
                </a:srgbClr>
              </a:solidFill>
            </a:endParaRPr>
          </a:p>
        </p:txBody>
      </p:sp>
      <p:sp>
        <p:nvSpPr>
          <p:cNvPr id="4" name="Slide Number Placeholder 3"/>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1874065542"/>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6" name="Footer Placeholder 5"/>
          <p:cNvSpPr>
            <a:spLocks noGrp="1"/>
          </p:cNvSpPr>
          <p:nvPr>
            <p:ph type="ftr" sz="quarter" idx="11"/>
          </p:nvPr>
        </p:nvSpPr>
        <p:spPr/>
        <p:txBody>
          <a:bodyPr/>
          <a:lstStyle/>
          <a:p>
            <a:endParaRPr lang="ar-SA">
              <a:solidFill>
                <a:srgbClr val="04617B">
                  <a:shade val="90000"/>
                </a:srgbClr>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4271574389"/>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DBF5F9">
                    <a:shade val="90000"/>
                  </a:srgbClr>
                </a:solidFill>
              </a:rPr>
              <a:pPr/>
              <a:t>06/02/37</a:t>
            </a:fld>
            <a:endParaRPr lang="ar-SA">
              <a:solidFill>
                <a:srgbClr val="DBF5F9">
                  <a:shade val="90000"/>
                </a:srgbClr>
              </a:solidFill>
            </a:endParaRPr>
          </a:p>
        </p:txBody>
      </p:sp>
      <p:sp>
        <p:nvSpPr>
          <p:cNvPr id="5" name="Footer Placeholder 4"/>
          <p:cNvSpPr>
            <a:spLocks noGrp="1"/>
          </p:cNvSpPr>
          <p:nvPr>
            <p:ph type="ftr" sz="quarter" idx="11"/>
          </p:nvPr>
        </p:nvSpPr>
        <p:spPr/>
        <p:txBody>
          <a:bodyPr/>
          <a:lstStyle/>
          <a:p>
            <a:endParaRPr lang="ar-SA">
              <a:solidFill>
                <a:srgbClr val="DBF5F9">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82748801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6" name="Footer Placeholder 5"/>
          <p:cNvSpPr>
            <a:spLocks noGrp="1"/>
          </p:cNvSpPr>
          <p:nvPr>
            <p:ph type="ftr" sz="quarter" idx="11"/>
          </p:nvPr>
        </p:nvSpPr>
        <p:spPr/>
        <p:txBody>
          <a:bodyPr/>
          <a:lstStyle/>
          <a:p>
            <a:endParaRPr lang="ar-SA">
              <a:solidFill>
                <a:srgbClr val="04617B">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Tree>
    <p:extLst>
      <p:ext uri="{BB962C8B-B14F-4D97-AF65-F5344CB8AC3E}">
        <p14:creationId xmlns:p14="http://schemas.microsoft.com/office/powerpoint/2010/main" val="3288401786"/>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5" name="Footer Placeholder 4"/>
          <p:cNvSpPr>
            <a:spLocks noGrp="1"/>
          </p:cNvSpPr>
          <p:nvPr>
            <p:ph type="ftr" sz="quarter" idx="11"/>
          </p:nvPr>
        </p:nvSpPr>
        <p:spPr/>
        <p:txBody>
          <a:bodyPr/>
          <a:lstStyle/>
          <a:p>
            <a:endParaRPr lang="ar-SA">
              <a:solidFill>
                <a:srgbClr val="04617B">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4156652773"/>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5" name="Footer Placeholder 4"/>
          <p:cNvSpPr>
            <a:spLocks noGrp="1"/>
          </p:cNvSpPr>
          <p:nvPr>
            <p:ph type="ftr" sz="quarter" idx="11"/>
          </p:nvPr>
        </p:nvSpPr>
        <p:spPr/>
        <p:txBody>
          <a:bodyPr/>
          <a:lstStyle/>
          <a:p>
            <a:endParaRPr lang="ar-SA">
              <a:solidFill>
                <a:srgbClr val="04617B">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4290777784"/>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DBF5F9">
                    <a:shade val="90000"/>
                  </a:srgbClr>
                </a:solidFill>
              </a:rPr>
              <a:pPr/>
              <a:t>06/02/37</a:t>
            </a:fld>
            <a:endParaRPr lang="ar-SA">
              <a:solidFill>
                <a:srgbClr val="DBF5F9">
                  <a:shade val="90000"/>
                </a:srgbClr>
              </a:solidFill>
            </a:endParaRPr>
          </a:p>
        </p:txBody>
      </p:sp>
      <p:sp>
        <p:nvSpPr>
          <p:cNvPr id="5" name="Footer Placeholder 4"/>
          <p:cNvSpPr>
            <a:spLocks noGrp="1"/>
          </p:cNvSpPr>
          <p:nvPr>
            <p:ph type="ftr" sz="quarter" idx="11"/>
          </p:nvPr>
        </p:nvSpPr>
        <p:spPr/>
        <p:txBody>
          <a:bodyPr/>
          <a:lstStyle/>
          <a:p>
            <a:endParaRPr lang="ar-SA">
              <a:solidFill>
                <a:srgbClr val="DBF5F9">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250811183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DBF5F9">
                    <a:shade val="90000"/>
                  </a:srgbClr>
                </a:solidFill>
              </a:rPr>
              <a:pPr/>
              <a:t>06/02/37</a:t>
            </a:fld>
            <a:endParaRPr lang="ar-SA">
              <a:solidFill>
                <a:srgbClr val="DBF5F9">
                  <a:shade val="90000"/>
                </a:srgbClr>
              </a:solidFill>
            </a:endParaRPr>
          </a:p>
        </p:txBody>
      </p:sp>
      <p:sp>
        <p:nvSpPr>
          <p:cNvPr id="6" name="Footer Placeholder 5"/>
          <p:cNvSpPr>
            <a:spLocks noGrp="1"/>
          </p:cNvSpPr>
          <p:nvPr>
            <p:ph type="ftr" sz="quarter" idx="11"/>
          </p:nvPr>
        </p:nvSpPr>
        <p:spPr/>
        <p:txBody>
          <a:bodyPr/>
          <a:lstStyle/>
          <a:p>
            <a:endParaRPr lang="ar-SA">
              <a:solidFill>
                <a:srgbClr val="DBF5F9">
                  <a:shade val="90000"/>
                </a:srgbClr>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89195904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1B8ABB09-4A1D-463E-8065-109CC2B7EFAA}" type="datetimeFigureOut">
              <a:rPr lang="ar-SA" smtClean="0">
                <a:solidFill>
                  <a:srgbClr val="DBF5F9">
                    <a:shade val="90000"/>
                  </a:srgbClr>
                </a:solidFill>
              </a:rPr>
              <a:pPr/>
              <a:t>06/02/37</a:t>
            </a:fld>
            <a:endParaRPr lang="ar-SA">
              <a:solidFill>
                <a:srgbClr val="DBF5F9">
                  <a:shade val="90000"/>
                </a:srgbClr>
              </a:solidFill>
            </a:endParaRPr>
          </a:p>
        </p:txBody>
      </p:sp>
      <p:sp>
        <p:nvSpPr>
          <p:cNvPr id="8" name="Footer Placeholder 7"/>
          <p:cNvSpPr>
            <a:spLocks noGrp="1"/>
          </p:cNvSpPr>
          <p:nvPr>
            <p:ph type="ftr" sz="quarter" idx="11"/>
          </p:nvPr>
        </p:nvSpPr>
        <p:spPr/>
        <p:txBody>
          <a:bodyPr/>
          <a:lstStyle/>
          <a:p>
            <a:endParaRPr lang="ar-SA">
              <a:solidFill>
                <a:srgbClr val="DBF5F9">
                  <a:shade val="90000"/>
                </a:srgbClr>
              </a:solidFill>
            </a:endParaRPr>
          </a:p>
        </p:txBody>
      </p:sp>
      <p:sp>
        <p:nvSpPr>
          <p:cNvPr id="9" name="Slide Number Placeholder 8"/>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228014977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1B8ABB09-4A1D-463E-8065-109CC2B7EFAA}" type="datetimeFigureOut">
              <a:rPr lang="ar-SA" smtClean="0">
                <a:solidFill>
                  <a:srgbClr val="DBF5F9">
                    <a:shade val="90000"/>
                  </a:srgbClr>
                </a:solidFill>
              </a:rPr>
              <a:pPr/>
              <a:t>06/02/37</a:t>
            </a:fld>
            <a:endParaRPr lang="ar-SA">
              <a:solidFill>
                <a:srgbClr val="DBF5F9">
                  <a:shade val="90000"/>
                </a:srgbClr>
              </a:solidFill>
            </a:endParaRPr>
          </a:p>
        </p:txBody>
      </p:sp>
      <p:sp>
        <p:nvSpPr>
          <p:cNvPr id="4" name="Footer Placeholder 3"/>
          <p:cNvSpPr>
            <a:spLocks noGrp="1"/>
          </p:cNvSpPr>
          <p:nvPr>
            <p:ph type="ftr" sz="quarter" idx="11"/>
          </p:nvPr>
        </p:nvSpPr>
        <p:spPr/>
        <p:txBody>
          <a:bodyPr/>
          <a:lstStyle/>
          <a:p>
            <a:endParaRPr lang="ar-SA">
              <a:solidFill>
                <a:srgbClr val="DBF5F9">
                  <a:shade val="90000"/>
                </a:srgbClr>
              </a:solidFill>
            </a:endParaRPr>
          </a:p>
        </p:txBody>
      </p:sp>
      <p:sp>
        <p:nvSpPr>
          <p:cNvPr id="5" name="Slide Number Placeholder 4"/>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74964710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solidFill>
                  <a:srgbClr val="DBF5F9">
                    <a:shade val="90000"/>
                  </a:srgbClr>
                </a:solidFill>
              </a:rPr>
              <a:pPr/>
              <a:t>06/02/37</a:t>
            </a:fld>
            <a:endParaRPr lang="ar-SA">
              <a:solidFill>
                <a:srgbClr val="DBF5F9">
                  <a:shade val="90000"/>
                </a:srgbClr>
              </a:solidFill>
            </a:endParaRPr>
          </a:p>
        </p:txBody>
      </p:sp>
      <p:sp>
        <p:nvSpPr>
          <p:cNvPr id="3" name="Footer Placeholder 2"/>
          <p:cNvSpPr>
            <a:spLocks noGrp="1"/>
          </p:cNvSpPr>
          <p:nvPr>
            <p:ph type="ftr" sz="quarter" idx="11"/>
          </p:nvPr>
        </p:nvSpPr>
        <p:spPr/>
        <p:txBody>
          <a:bodyPr/>
          <a:lstStyle/>
          <a:p>
            <a:endParaRPr lang="ar-SA">
              <a:solidFill>
                <a:srgbClr val="DBF5F9">
                  <a:shade val="90000"/>
                </a:srgbClr>
              </a:solidFill>
            </a:endParaRPr>
          </a:p>
        </p:txBody>
      </p:sp>
      <p:sp>
        <p:nvSpPr>
          <p:cNvPr id="4" name="Slide Number Placeholder 3"/>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12708095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DBF5F9">
                    <a:shade val="90000"/>
                  </a:srgbClr>
                </a:solidFill>
              </a:rPr>
              <a:pPr/>
              <a:t>06/02/37</a:t>
            </a:fld>
            <a:endParaRPr lang="ar-SA">
              <a:solidFill>
                <a:srgbClr val="DBF5F9">
                  <a:shade val="90000"/>
                </a:srgbClr>
              </a:solidFill>
            </a:endParaRPr>
          </a:p>
        </p:txBody>
      </p:sp>
      <p:sp>
        <p:nvSpPr>
          <p:cNvPr id="6" name="Footer Placeholder 5"/>
          <p:cNvSpPr>
            <a:spLocks noGrp="1"/>
          </p:cNvSpPr>
          <p:nvPr>
            <p:ph type="ftr" sz="quarter" idx="11"/>
          </p:nvPr>
        </p:nvSpPr>
        <p:spPr/>
        <p:txBody>
          <a:bodyPr/>
          <a:lstStyle/>
          <a:p>
            <a:endParaRPr lang="ar-SA">
              <a:solidFill>
                <a:srgbClr val="DBF5F9">
                  <a:shade val="90000"/>
                </a:srgbClr>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Tree>
    <p:extLst>
      <p:ext uri="{BB962C8B-B14F-4D97-AF65-F5344CB8AC3E}">
        <p14:creationId xmlns:p14="http://schemas.microsoft.com/office/powerpoint/2010/main" val="423358178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DBF5F9">
                    <a:shade val="90000"/>
                  </a:srgbClr>
                </a:solidFill>
              </a:rPr>
              <a:pPr/>
              <a:t>06/02/37</a:t>
            </a:fld>
            <a:endParaRPr lang="ar-SA">
              <a:solidFill>
                <a:srgbClr val="DBF5F9">
                  <a:shade val="90000"/>
                </a:srgbClr>
              </a:solidFill>
            </a:endParaRPr>
          </a:p>
        </p:txBody>
      </p:sp>
      <p:sp>
        <p:nvSpPr>
          <p:cNvPr id="6" name="Footer Placeholder 5"/>
          <p:cNvSpPr>
            <a:spLocks noGrp="1"/>
          </p:cNvSpPr>
          <p:nvPr>
            <p:ph type="ftr" sz="quarter" idx="11"/>
          </p:nvPr>
        </p:nvSpPr>
        <p:spPr/>
        <p:txBody>
          <a:bodyPr/>
          <a:lstStyle/>
          <a:p>
            <a:endParaRPr lang="ar-SA">
              <a:solidFill>
                <a:srgbClr val="DBF5F9">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white"/>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white"/>
              </a:solidFill>
            </a:endParaRPr>
          </a:p>
        </p:txBody>
      </p:sp>
    </p:spTree>
    <p:extLst>
      <p:ext uri="{BB962C8B-B14F-4D97-AF65-F5344CB8AC3E}">
        <p14:creationId xmlns:p14="http://schemas.microsoft.com/office/powerpoint/2010/main" val="414776504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white"/>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white"/>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solidFill>
                  <a:srgbClr val="DBF5F9">
                    <a:shade val="90000"/>
                  </a:srgbClr>
                </a:solidFill>
              </a:rPr>
              <a:pPr/>
              <a:t>06/02/37</a:t>
            </a:fld>
            <a:endParaRPr lang="ar-SA">
              <a:solidFill>
                <a:srgbClr val="DBF5F9">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solidFill>
                <a:srgbClr val="DBF5F9">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solidFill>
                  <a:srgbClr val="DBF5F9">
                    <a:shade val="90000"/>
                  </a:srgbClr>
                </a:solidFill>
              </a:rPr>
              <a:pPr/>
              <a:t>‹#›</a:t>
            </a:fld>
            <a:endParaRPr lang="ar-SA">
              <a:solidFill>
                <a:srgbClr val="DBF5F9">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grpSp>
    </p:spTree>
    <p:extLst>
      <p:ext uri="{BB962C8B-B14F-4D97-AF65-F5344CB8AC3E}">
        <p14:creationId xmlns:p14="http://schemas.microsoft.com/office/powerpoint/2010/main" val="170072897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val="1153830041"/>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0"/>
            <a:ext cx="8229600" cy="6324600"/>
          </a:xfrm>
        </p:spPr>
        <p:txBody>
          <a:bodyPr>
            <a:normAutofit fontScale="92500" lnSpcReduction="10000"/>
          </a:bodyPr>
          <a:lstStyle/>
          <a:p>
            <a:pPr>
              <a:buNone/>
            </a:pPr>
            <a:endParaRPr lang="ar-IQ" sz="2800" b="1" dirty="0" smtClean="0">
              <a:solidFill>
                <a:srgbClr val="FFFF00"/>
              </a:solidFill>
            </a:endParaRPr>
          </a:p>
          <a:p>
            <a:pPr>
              <a:buNone/>
            </a:pPr>
            <a:r>
              <a:rPr lang="ar-IQ" sz="2800" b="1" dirty="0" smtClean="0">
                <a:solidFill>
                  <a:srgbClr val="FFFF00"/>
                </a:solidFill>
              </a:rPr>
              <a:t>السياحة :</a:t>
            </a:r>
          </a:p>
          <a:p>
            <a:pPr>
              <a:buNone/>
            </a:pPr>
            <a:r>
              <a:rPr lang="ar-IQ" sz="2800" b="1" dirty="0" smtClean="0">
                <a:solidFill>
                  <a:srgbClr val="FFFF00"/>
                </a:solidFill>
              </a:rPr>
              <a:t>يعود مفهوم السياح لكلمة رحلة (</a:t>
            </a:r>
            <a:r>
              <a:rPr lang="en-US" sz="2800" b="1" dirty="0" smtClean="0">
                <a:solidFill>
                  <a:srgbClr val="FFFF00"/>
                </a:solidFill>
              </a:rPr>
              <a:t>(Tour </a:t>
            </a:r>
            <a:r>
              <a:rPr lang="ar-IQ" sz="2800" b="1" dirty="0" smtClean="0">
                <a:solidFill>
                  <a:srgbClr val="FFFF00"/>
                </a:solidFill>
              </a:rPr>
              <a:t>المشتقة من الكلمة اللاتينية (</a:t>
            </a:r>
            <a:r>
              <a:rPr lang="en-US" sz="2800" b="1" dirty="0" err="1" smtClean="0">
                <a:solidFill>
                  <a:srgbClr val="FFFF00"/>
                </a:solidFill>
              </a:rPr>
              <a:t>Torno</a:t>
            </a:r>
            <a:r>
              <a:rPr lang="ar-IQ" sz="2800" b="1" dirty="0" err="1" smtClean="0">
                <a:solidFill>
                  <a:srgbClr val="FFFF00"/>
                </a:solidFill>
              </a:rPr>
              <a:t>) .</a:t>
            </a:r>
            <a:endParaRPr lang="ar-IQ" sz="2800" b="1" dirty="0" smtClean="0">
              <a:solidFill>
                <a:srgbClr val="FFFF00"/>
              </a:solidFill>
            </a:endParaRPr>
          </a:p>
          <a:p>
            <a:pPr>
              <a:buNone/>
            </a:pPr>
            <a:r>
              <a:rPr lang="ar-IQ" sz="2800" b="1" dirty="0" smtClean="0">
                <a:solidFill>
                  <a:srgbClr val="FFC000"/>
                </a:solidFill>
              </a:rPr>
              <a:t>  اول مرة تم استخدام (</a:t>
            </a:r>
            <a:r>
              <a:rPr lang="en-US" sz="2800" b="1" dirty="0" smtClean="0">
                <a:solidFill>
                  <a:srgbClr val="FFC000"/>
                </a:solidFill>
              </a:rPr>
              <a:t>Tourism </a:t>
            </a:r>
            <a:r>
              <a:rPr lang="ar-IQ" sz="2800" b="1" dirty="0" smtClean="0">
                <a:solidFill>
                  <a:srgbClr val="FFC000"/>
                </a:solidFill>
              </a:rPr>
              <a:t> ) ليدل على السفر او التجوال من مكان لأخر سنة 1643م. </a:t>
            </a:r>
            <a:endParaRPr lang="ar-SA" sz="2800" b="1" dirty="0" smtClean="0">
              <a:solidFill>
                <a:srgbClr val="FFC000"/>
              </a:solidFill>
            </a:endParaRPr>
          </a:p>
          <a:p>
            <a:pPr>
              <a:buNone/>
            </a:pPr>
            <a:r>
              <a:rPr lang="ar-SA" sz="2800" b="1" dirty="0">
                <a:solidFill>
                  <a:srgbClr val="FFC000"/>
                </a:solidFill>
              </a:rPr>
              <a:t> </a:t>
            </a:r>
            <a:r>
              <a:rPr lang="ar-SA" sz="2800" b="1" dirty="0" smtClean="0">
                <a:solidFill>
                  <a:srgbClr val="FFC000"/>
                </a:solidFill>
              </a:rPr>
              <a:t>                </a:t>
            </a:r>
            <a:r>
              <a:rPr lang="ar-IQ" sz="2800" b="1" dirty="0" smtClean="0">
                <a:solidFill>
                  <a:srgbClr val="FFFF00"/>
                </a:solidFill>
              </a:rPr>
              <a:t>ليتضمن كل المهن التي تٌشبع حاجات المسافرين.</a:t>
            </a:r>
          </a:p>
          <a:p>
            <a:pPr>
              <a:buNone/>
            </a:pPr>
            <a:r>
              <a:rPr lang="ar-IQ" sz="3200" b="1" dirty="0" err="1" smtClean="0">
                <a:solidFill>
                  <a:srgbClr val="FFC000"/>
                </a:solidFill>
              </a:rPr>
              <a:t>الترحال :</a:t>
            </a:r>
            <a:r>
              <a:rPr lang="ar-IQ" sz="3200" b="1" dirty="0" smtClean="0">
                <a:solidFill>
                  <a:srgbClr val="FFC000"/>
                </a:solidFill>
              </a:rPr>
              <a:t> </a:t>
            </a:r>
            <a:r>
              <a:rPr lang="en-US" sz="3200" b="1" dirty="0" err="1" smtClean="0">
                <a:solidFill>
                  <a:srgbClr val="FFC000"/>
                </a:solidFill>
              </a:rPr>
              <a:t>TravaL</a:t>
            </a:r>
            <a:r>
              <a:rPr lang="en-US" sz="3200" b="1" dirty="0" smtClean="0">
                <a:solidFill>
                  <a:srgbClr val="FFC000"/>
                </a:solidFill>
              </a:rPr>
              <a:t>)</a:t>
            </a:r>
            <a:r>
              <a:rPr lang="ar-IQ" sz="3200" b="1" dirty="0" smtClean="0">
                <a:solidFill>
                  <a:srgbClr val="FFC000"/>
                </a:solidFill>
              </a:rPr>
              <a:t> </a:t>
            </a:r>
            <a:r>
              <a:rPr lang="ar-IQ" sz="3200" b="1" dirty="0" err="1" smtClean="0">
                <a:solidFill>
                  <a:srgbClr val="FFC000"/>
                </a:solidFill>
              </a:rPr>
              <a:t>) :</a:t>
            </a:r>
            <a:endParaRPr lang="ar-IQ" sz="3200" b="1" dirty="0" smtClean="0">
              <a:solidFill>
                <a:srgbClr val="FFC000"/>
              </a:solidFill>
            </a:endParaRPr>
          </a:p>
          <a:p>
            <a:pPr>
              <a:buNone/>
            </a:pPr>
            <a:r>
              <a:rPr lang="ar-IQ" sz="3200" b="1" dirty="0" smtClean="0">
                <a:solidFill>
                  <a:srgbClr val="FFC000"/>
                </a:solidFill>
              </a:rPr>
              <a:t>يمكن ان يعتبر سياحة اذا توافرت فيه الشروط الثلاثة </a:t>
            </a:r>
            <a:r>
              <a:rPr lang="ar-IQ" sz="3200" b="1" dirty="0" err="1" smtClean="0">
                <a:solidFill>
                  <a:srgbClr val="FFC000"/>
                </a:solidFill>
              </a:rPr>
              <a:t>هي :</a:t>
            </a:r>
            <a:endParaRPr lang="ar-IQ" sz="3200" b="1" dirty="0" smtClean="0">
              <a:solidFill>
                <a:srgbClr val="FFC000"/>
              </a:solidFill>
            </a:endParaRPr>
          </a:p>
          <a:p>
            <a:pPr>
              <a:buNone/>
            </a:pPr>
            <a:r>
              <a:rPr lang="ar-IQ" sz="2800" b="1" dirty="0" smtClean="0">
                <a:solidFill>
                  <a:srgbClr val="FFFF00"/>
                </a:solidFill>
              </a:rPr>
              <a:t>1- ان يكون مؤقت.</a:t>
            </a:r>
          </a:p>
          <a:p>
            <a:pPr>
              <a:buNone/>
            </a:pPr>
            <a:r>
              <a:rPr lang="ar-IQ" sz="2800" b="1" dirty="0" smtClean="0">
                <a:solidFill>
                  <a:srgbClr val="FFFF00"/>
                </a:solidFill>
              </a:rPr>
              <a:t>2- ان يكون بشكل طوعي غير اجباري.</a:t>
            </a:r>
          </a:p>
          <a:p>
            <a:pPr>
              <a:buNone/>
            </a:pPr>
            <a:r>
              <a:rPr lang="ar-IQ" sz="2800" b="1" dirty="0" smtClean="0">
                <a:solidFill>
                  <a:srgbClr val="FFFF00"/>
                </a:solidFill>
              </a:rPr>
              <a:t>3- ان لا يكون فيه البحث عن عمل او اي نشاط ربحي.</a:t>
            </a:r>
          </a:p>
          <a:p>
            <a:pPr>
              <a:buNone/>
            </a:pPr>
            <a:r>
              <a:rPr lang="ar-SA" sz="2400" b="1" dirty="0" smtClean="0">
                <a:solidFill>
                  <a:srgbClr val="FFFF00"/>
                </a:solidFill>
              </a:rPr>
              <a:t>           </a:t>
            </a:r>
          </a:p>
          <a:p>
            <a:pPr>
              <a:buNone/>
            </a:pPr>
            <a:r>
              <a:rPr lang="ar-SA" sz="2400" b="1" dirty="0">
                <a:solidFill>
                  <a:srgbClr val="FFFF00"/>
                </a:solidFill>
              </a:rPr>
              <a:t> </a:t>
            </a:r>
            <a:r>
              <a:rPr lang="ar-SA" sz="2400" b="1" dirty="0" smtClean="0">
                <a:solidFill>
                  <a:srgbClr val="FFFF00"/>
                </a:solidFill>
              </a:rPr>
              <a:t>                   </a:t>
            </a:r>
            <a:r>
              <a:rPr lang="ar-IQ" sz="2400" b="1" dirty="0" smtClean="0">
                <a:solidFill>
                  <a:srgbClr val="FFFF00"/>
                </a:solidFill>
              </a:rPr>
              <a:t>وهناك عدة تعاريف مهمة توضح  مفهوم السياحة هي كالاتي :</a:t>
            </a:r>
          </a:p>
          <a:p>
            <a:pPr>
              <a:buNone/>
            </a:pPr>
            <a:endParaRPr lang="ar-IQ" dirty="0"/>
          </a:p>
        </p:txBody>
      </p:sp>
    </p:spTree>
    <p:extLst>
      <p:ext uri="{BB962C8B-B14F-4D97-AF65-F5344CB8AC3E}">
        <p14:creationId xmlns:p14="http://schemas.microsoft.com/office/powerpoint/2010/main" val="422726121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44624"/>
            <a:ext cx="8640960" cy="6813376"/>
          </a:xfrm>
        </p:spPr>
        <p:txBody>
          <a:bodyPr>
            <a:normAutofit lnSpcReduction="10000"/>
          </a:bodyPr>
          <a:lstStyle/>
          <a:p>
            <a:pPr>
              <a:buNone/>
            </a:pPr>
            <a:r>
              <a:rPr lang="ar-IQ" sz="3200" b="1" dirty="0" smtClean="0">
                <a:solidFill>
                  <a:srgbClr val="FF0000"/>
                </a:solidFill>
              </a:rPr>
              <a:t>السياحة </a:t>
            </a:r>
            <a:r>
              <a:rPr lang="ar-IQ" dirty="0" smtClean="0"/>
              <a:t>: </a:t>
            </a:r>
          </a:p>
          <a:p>
            <a:pPr>
              <a:buNone/>
            </a:pPr>
            <a:r>
              <a:rPr lang="ar-IQ" sz="3200" b="1" dirty="0" smtClean="0">
                <a:solidFill>
                  <a:srgbClr val="FFFF00"/>
                </a:solidFill>
              </a:rPr>
              <a:t>هي نشاط السفر بهدف الترفيه او العمل او العلاج وتوفير الخدمات المتعلقة بها.</a:t>
            </a:r>
            <a:r>
              <a:rPr lang="ar-IQ" sz="2000" b="1" dirty="0" smtClean="0">
                <a:solidFill>
                  <a:srgbClr val="FFFF00"/>
                </a:solidFill>
              </a:rPr>
              <a:t>(منظمة السياحة العالمية)</a:t>
            </a:r>
            <a:endParaRPr lang="ar-IQ" b="1" dirty="0" smtClean="0">
              <a:solidFill>
                <a:srgbClr val="FFFF00"/>
              </a:solidFill>
            </a:endParaRPr>
          </a:p>
          <a:p>
            <a:pPr>
              <a:buNone/>
            </a:pPr>
            <a:r>
              <a:rPr lang="ar-IQ" b="1" dirty="0" smtClean="0">
                <a:solidFill>
                  <a:srgbClr val="FF0000"/>
                </a:solidFill>
              </a:rPr>
              <a:t>السياحة : </a:t>
            </a:r>
          </a:p>
          <a:p>
            <a:pPr>
              <a:buNone/>
            </a:pPr>
            <a:r>
              <a:rPr lang="ar-IQ" b="1" dirty="0" smtClean="0"/>
              <a:t>   هي مجموعة من التنقلات البشرية ، والأنشطة المترتبة عليها، والناجمة من ابتعاد الانسان عن موطنه، تحقيقا لرغبة الانطلاق والتغيير</a:t>
            </a:r>
            <a:r>
              <a:rPr lang="ar-IQ" dirty="0" smtClean="0"/>
              <a:t>.</a:t>
            </a:r>
            <a:r>
              <a:rPr lang="ar-IQ" sz="2000" b="1" dirty="0" smtClean="0">
                <a:solidFill>
                  <a:srgbClr val="FFFF00"/>
                </a:solidFill>
              </a:rPr>
              <a:t>(الاكاديمية الدولية للسياحة).</a:t>
            </a:r>
            <a:endParaRPr lang="ar-IQ" b="1" dirty="0" smtClean="0">
              <a:solidFill>
                <a:srgbClr val="FFFF00"/>
              </a:solidFill>
            </a:endParaRPr>
          </a:p>
          <a:p>
            <a:pPr>
              <a:buNone/>
            </a:pPr>
            <a:endParaRPr lang="ar-IQ" sz="2800" b="1" dirty="0" smtClean="0">
              <a:solidFill>
                <a:srgbClr val="FFFF00"/>
              </a:solidFill>
            </a:endParaRPr>
          </a:p>
          <a:p>
            <a:pPr>
              <a:buNone/>
            </a:pPr>
            <a:r>
              <a:rPr lang="ar-IQ" sz="2800" b="1" dirty="0" smtClean="0">
                <a:solidFill>
                  <a:srgbClr val="FFFF00"/>
                </a:solidFill>
              </a:rPr>
              <a:t>التعريف الاقتصادي للسياحة : </a:t>
            </a:r>
            <a:r>
              <a:rPr lang="ar-IQ" b="1" dirty="0" smtClean="0">
                <a:solidFill>
                  <a:srgbClr val="7030A0"/>
                </a:solidFill>
              </a:rPr>
              <a:t>هي مجموعة من التفاعلات الاقتصادية المباشرة والغير مباشرة الناتجة عن وصول السياح  الى اقليم او دولة بعيدا عن موطنه الاصلي ،والتي تتوفر</a:t>
            </a:r>
            <a:r>
              <a:rPr lang="ar-SA" b="1" dirty="0" smtClean="0">
                <a:solidFill>
                  <a:srgbClr val="7030A0"/>
                </a:solidFill>
              </a:rPr>
              <a:t> </a:t>
            </a:r>
            <a:r>
              <a:rPr lang="ar-IQ" b="1" dirty="0" smtClean="0">
                <a:solidFill>
                  <a:srgbClr val="7030A0"/>
                </a:solidFill>
              </a:rPr>
              <a:t>فيه الخدمات  التي يحتاجون اليها وتشبع حاجاتهم المختلفة طوال فترة اقامتهم.</a:t>
            </a:r>
          </a:p>
          <a:p>
            <a:pPr>
              <a:buNone/>
            </a:pPr>
            <a:r>
              <a:rPr lang="ar-IQ" b="1" dirty="0" smtClean="0">
                <a:solidFill>
                  <a:srgbClr val="FF0000"/>
                </a:solidFill>
              </a:rPr>
              <a:t>التعريف الاجتماعي </a:t>
            </a:r>
            <a:r>
              <a:rPr lang="ar-IQ" b="1" dirty="0" err="1" smtClean="0">
                <a:solidFill>
                  <a:srgbClr val="FF0000"/>
                </a:solidFill>
              </a:rPr>
              <a:t>للسياحة:</a:t>
            </a:r>
            <a:r>
              <a:rPr lang="ar-IQ" b="1" dirty="0" smtClean="0">
                <a:solidFill>
                  <a:srgbClr val="FF0000"/>
                </a:solidFill>
              </a:rPr>
              <a:t> </a:t>
            </a:r>
          </a:p>
          <a:p>
            <a:pPr>
              <a:buNone/>
            </a:pPr>
            <a:r>
              <a:rPr lang="ar-IQ" b="1" dirty="0" smtClean="0">
                <a:solidFill>
                  <a:srgbClr val="FFFF00"/>
                </a:solidFill>
              </a:rPr>
              <a:t>   هي ظاهرة اجتماعية تشمل على انتقال اشخاص من نطاق اقامتهم المعتاد الى نطاق اماكن اخرى داخل او خارج دولهم.</a:t>
            </a:r>
          </a:p>
          <a:p>
            <a:pPr>
              <a:buNone/>
            </a:pPr>
            <a:r>
              <a:rPr lang="ar-IQ" b="1" dirty="0" smtClean="0">
                <a:solidFill>
                  <a:srgbClr val="FFFF00"/>
                </a:solidFill>
              </a:rPr>
              <a:t>                            </a:t>
            </a:r>
            <a:r>
              <a:rPr lang="ar-IQ" b="1" dirty="0" smtClean="0">
                <a:solidFill>
                  <a:srgbClr val="FF0000"/>
                </a:solidFill>
              </a:rPr>
              <a:t>هذا التعريف </a:t>
            </a:r>
            <a:r>
              <a:rPr lang="ar-IQ" b="1" dirty="0" err="1" smtClean="0">
                <a:solidFill>
                  <a:srgbClr val="FF0000"/>
                </a:solidFill>
              </a:rPr>
              <a:t>يُعد </a:t>
            </a:r>
            <a:r>
              <a:rPr lang="ar-IQ" b="1" dirty="0" smtClean="0">
                <a:solidFill>
                  <a:srgbClr val="FF0000"/>
                </a:solidFill>
              </a:rPr>
              <a:t>(</a:t>
            </a:r>
            <a:r>
              <a:rPr lang="ar-IQ" sz="2800" b="1" dirty="0" smtClean="0">
                <a:solidFill>
                  <a:srgbClr val="FF0000"/>
                </a:solidFill>
              </a:rPr>
              <a:t>جامعاً وليس شامل</a:t>
            </a:r>
            <a:r>
              <a:rPr lang="ar-IQ" sz="2800" b="1" dirty="0" err="1" smtClean="0">
                <a:solidFill>
                  <a:srgbClr val="FF0000"/>
                </a:solidFill>
              </a:rPr>
              <a:t>).</a:t>
            </a:r>
            <a:endParaRPr lang="ar-IQ" b="1" dirty="0">
              <a:solidFill>
                <a:srgbClr val="FF0000"/>
              </a:solidFill>
            </a:endParaRPr>
          </a:p>
        </p:txBody>
      </p:sp>
    </p:spTree>
    <p:extLst>
      <p:ext uri="{BB962C8B-B14F-4D97-AF65-F5344CB8AC3E}">
        <p14:creationId xmlns:p14="http://schemas.microsoft.com/office/powerpoint/2010/main" val="124273539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6712"/>
            <a:ext cx="8229600" cy="5487888"/>
          </a:xfrm>
        </p:spPr>
        <p:txBody>
          <a:bodyPr/>
          <a:lstStyle/>
          <a:p>
            <a:pPr algn="ctr">
              <a:buNone/>
            </a:pPr>
            <a:r>
              <a:rPr lang="ar-IQ" sz="4000" dirty="0" smtClean="0">
                <a:solidFill>
                  <a:srgbClr val="FF0000"/>
                </a:solidFill>
              </a:rPr>
              <a:t>ا</a:t>
            </a:r>
            <a:r>
              <a:rPr lang="ar-IQ" sz="4000" b="1" dirty="0" smtClean="0">
                <a:solidFill>
                  <a:srgbClr val="FF0000"/>
                </a:solidFill>
              </a:rPr>
              <a:t>لسياحة</a:t>
            </a:r>
            <a:endParaRPr lang="ar-IQ" b="1" dirty="0" smtClean="0">
              <a:solidFill>
                <a:srgbClr val="FF0000"/>
              </a:solidFill>
            </a:endParaRPr>
          </a:p>
          <a:p>
            <a:pPr algn="just">
              <a:buNone/>
            </a:pPr>
            <a:r>
              <a:rPr lang="ar-IQ" sz="3200" dirty="0" smtClean="0"/>
              <a:t>  </a:t>
            </a:r>
            <a:r>
              <a:rPr lang="ar-IQ" sz="3200" b="1" dirty="0" smtClean="0">
                <a:solidFill>
                  <a:srgbClr val="FFFF00"/>
                </a:solidFill>
              </a:rPr>
              <a:t>هي مجموعة من الظواهر او الاحداث والعلاقات الناجمة عن سفر وإقامة غير اصحاب البلد، والتي لا يكون لها اي ارتباط بأي نشاط ربحي او نية للإقامة الدائمة حيث تكون بمثابة الحركة الدائرية التي يبدأ فيها الشخص او المجموعة بداية من البلد الاصلي او مكان الاقامة الدائمة وبالنهاية العودة الى نفس المكان</a:t>
            </a:r>
            <a:r>
              <a:rPr lang="ar-SA" sz="3200" b="1" dirty="0" smtClean="0">
                <a:solidFill>
                  <a:srgbClr val="FFFF00"/>
                </a:solidFill>
              </a:rPr>
              <a:t> </a:t>
            </a:r>
            <a:r>
              <a:rPr lang="ar-IQ" sz="3200" b="1" dirty="0" smtClean="0">
                <a:solidFill>
                  <a:srgbClr val="FFFF00"/>
                </a:solidFill>
              </a:rPr>
              <a:t>.</a:t>
            </a:r>
            <a:endParaRPr lang="ar-IQ" dirty="0"/>
          </a:p>
        </p:txBody>
      </p:sp>
    </p:spTree>
    <p:extLst>
      <p:ext uri="{BB962C8B-B14F-4D97-AF65-F5344CB8AC3E}">
        <p14:creationId xmlns:p14="http://schemas.microsoft.com/office/powerpoint/2010/main" val="302857256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919936"/>
          </a:xfrm>
        </p:spPr>
        <p:txBody>
          <a:bodyPr/>
          <a:lstStyle/>
          <a:p>
            <a:pPr algn="ctr">
              <a:buNone/>
            </a:pPr>
            <a:r>
              <a:rPr lang="ar-IQ" sz="3200" b="1" dirty="0" smtClean="0">
                <a:solidFill>
                  <a:srgbClr val="FFFF00"/>
                </a:solidFill>
              </a:rPr>
              <a:t>السائح </a:t>
            </a:r>
            <a:r>
              <a:rPr lang="en-US" sz="3200" b="1" dirty="0" smtClean="0">
                <a:solidFill>
                  <a:srgbClr val="FFFF00"/>
                </a:solidFill>
              </a:rPr>
              <a:t> </a:t>
            </a:r>
            <a:r>
              <a:rPr lang="ar-IQ" sz="3200" b="1" dirty="0" smtClean="0">
                <a:solidFill>
                  <a:srgbClr val="FFFF00"/>
                </a:solidFill>
              </a:rPr>
              <a:t>(</a:t>
            </a:r>
            <a:r>
              <a:rPr lang="en-US" sz="3200" b="1" dirty="0" smtClean="0">
                <a:solidFill>
                  <a:srgbClr val="FFFF00"/>
                </a:solidFill>
              </a:rPr>
              <a:t>Tourist</a:t>
            </a:r>
            <a:r>
              <a:rPr lang="ar-IQ" sz="3200" b="1" dirty="0" smtClean="0">
                <a:solidFill>
                  <a:srgbClr val="FFFF00"/>
                </a:solidFill>
              </a:rPr>
              <a:t> </a:t>
            </a:r>
            <a:r>
              <a:rPr lang="ar-IQ" sz="3200" b="1" dirty="0" err="1" smtClean="0">
                <a:solidFill>
                  <a:srgbClr val="FFFF00"/>
                </a:solidFill>
              </a:rPr>
              <a:t>)</a:t>
            </a:r>
            <a:endParaRPr lang="ar-IQ" sz="3200" b="1" dirty="0" smtClean="0">
              <a:solidFill>
                <a:srgbClr val="FFFF00"/>
              </a:solidFill>
            </a:endParaRPr>
          </a:p>
          <a:p>
            <a:pPr>
              <a:buNone/>
            </a:pPr>
            <a:r>
              <a:rPr lang="ar-IQ" sz="3200" b="1" dirty="0" smtClean="0">
                <a:solidFill>
                  <a:srgbClr val="FFFF00"/>
                </a:solidFill>
              </a:rPr>
              <a:t>  </a:t>
            </a:r>
            <a:r>
              <a:rPr lang="ar-IQ" sz="3200" b="1" dirty="0" smtClean="0">
                <a:solidFill>
                  <a:schemeClr val="bg1"/>
                </a:solidFill>
              </a:rPr>
              <a:t>وهو الشخص الذي يسافر لمدة 24 ساعة فأكثر الى بلد غير التي يقيم عادة </a:t>
            </a:r>
            <a:r>
              <a:rPr lang="ar-IQ" sz="3200" b="1" dirty="0" err="1" smtClean="0">
                <a:solidFill>
                  <a:schemeClr val="bg1"/>
                </a:solidFill>
              </a:rPr>
              <a:t>فيها.</a:t>
            </a:r>
            <a:r>
              <a:rPr lang="ar-IQ" sz="3200" b="1" dirty="0" smtClean="0">
                <a:solidFill>
                  <a:schemeClr val="bg1"/>
                </a:solidFill>
              </a:rPr>
              <a:t>  </a:t>
            </a:r>
            <a:r>
              <a:rPr lang="ar-IQ" sz="2400" b="1" dirty="0" smtClean="0">
                <a:solidFill>
                  <a:srgbClr val="FFFF00"/>
                </a:solidFill>
              </a:rPr>
              <a:t>(منظمة السياحة العالمية</a:t>
            </a:r>
            <a:r>
              <a:rPr lang="ar-IQ" sz="2400" b="1" dirty="0" err="1" smtClean="0">
                <a:solidFill>
                  <a:srgbClr val="FFFF00"/>
                </a:solidFill>
              </a:rPr>
              <a:t>)</a:t>
            </a:r>
            <a:endParaRPr lang="ar-IQ" sz="3200" b="1" dirty="0" smtClean="0">
              <a:solidFill>
                <a:srgbClr val="FFFF00"/>
              </a:solidFill>
            </a:endParaRPr>
          </a:p>
          <a:p>
            <a:pPr algn="ctr">
              <a:buNone/>
            </a:pPr>
            <a:r>
              <a:rPr lang="ar-IQ" sz="3200" dirty="0" smtClean="0">
                <a:solidFill>
                  <a:srgbClr val="FF0000"/>
                </a:solidFill>
              </a:rPr>
              <a:t> </a:t>
            </a:r>
            <a:r>
              <a:rPr lang="ar-IQ" sz="3600" b="1" dirty="0" smtClean="0">
                <a:solidFill>
                  <a:srgbClr val="FF0000"/>
                </a:solidFill>
              </a:rPr>
              <a:t> </a:t>
            </a:r>
            <a:r>
              <a:rPr lang="ar-IQ" sz="3600" b="1" dirty="0" smtClean="0">
                <a:solidFill>
                  <a:srgbClr val="FFFF00"/>
                </a:solidFill>
              </a:rPr>
              <a:t>السائح</a:t>
            </a:r>
            <a:r>
              <a:rPr lang="ar-IQ" sz="3600" b="1" dirty="0" smtClean="0">
                <a:solidFill>
                  <a:srgbClr val="FF0000"/>
                </a:solidFill>
              </a:rPr>
              <a:t> </a:t>
            </a:r>
            <a:endParaRPr lang="ar-IQ" sz="3200" b="1" dirty="0" smtClean="0">
              <a:solidFill>
                <a:srgbClr val="FF0000"/>
              </a:solidFill>
            </a:endParaRPr>
          </a:p>
          <a:p>
            <a:pPr algn="just">
              <a:buNone/>
            </a:pPr>
            <a:r>
              <a:rPr lang="ar-IQ" sz="3600" b="1" dirty="0" smtClean="0">
                <a:solidFill>
                  <a:schemeClr val="bg1"/>
                </a:solidFill>
              </a:rPr>
              <a:t> هو من يزور بلدا غير الذي يقيم فيه بصورة دائمة </a:t>
            </a:r>
            <a:r>
              <a:rPr lang="ar-IQ" sz="3600" b="1" dirty="0" err="1" smtClean="0">
                <a:solidFill>
                  <a:schemeClr val="bg1"/>
                </a:solidFill>
              </a:rPr>
              <a:t>ومعتادة </a:t>
            </a:r>
            <a:r>
              <a:rPr lang="ar-IQ" sz="3600" b="1" dirty="0" smtClean="0">
                <a:solidFill>
                  <a:schemeClr val="bg1"/>
                </a:solidFill>
              </a:rPr>
              <a:t>،</a:t>
            </a:r>
            <a:r>
              <a:rPr lang="ar-IQ" sz="3600" b="1" dirty="0" err="1" smtClean="0">
                <a:solidFill>
                  <a:schemeClr val="bg1"/>
                </a:solidFill>
              </a:rPr>
              <a:t>لاي</a:t>
            </a:r>
            <a:r>
              <a:rPr lang="ar-IQ" sz="3600" b="1" dirty="0" smtClean="0">
                <a:solidFill>
                  <a:schemeClr val="bg1"/>
                </a:solidFill>
              </a:rPr>
              <a:t> سبب من الاسباب عدا قبول وظيفة بأجر في البلد الذي يزوره اي تغير مكان الاقامة لفترة </a:t>
            </a:r>
            <a:r>
              <a:rPr lang="ar-IQ" sz="3600" b="1" dirty="0" err="1" smtClean="0">
                <a:solidFill>
                  <a:schemeClr val="bg1"/>
                </a:solidFill>
              </a:rPr>
              <a:t>مؤقته</a:t>
            </a:r>
            <a:r>
              <a:rPr lang="ar-IQ" sz="3600" dirty="0" err="1" smtClean="0">
                <a:solidFill>
                  <a:srgbClr val="FF0000"/>
                </a:solidFill>
              </a:rPr>
              <a:t>.</a:t>
            </a:r>
            <a:r>
              <a:rPr lang="ar-IQ" sz="3600" dirty="0" smtClean="0">
                <a:solidFill>
                  <a:srgbClr val="FF0000"/>
                </a:solidFill>
              </a:rPr>
              <a:t> </a:t>
            </a:r>
            <a:r>
              <a:rPr lang="ar-IQ" sz="2800" b="1" dirty="0" smtClean="0">
                <a:solidFill>
                  <a:srgbClr val="FFFF00"/>
                </a:solidFill>
              </a:rPr>
              <a:t>(مؤتمر روما للسياحة عام 1963</a:t>
            </a:r>
            <a:r>
              <a:rPr lang="ar-IQ" sz="2800" b="1" dirty="0" err="1" smtClean="0">
                <a:solidFill>
                  <a:srgbClr val="FFFF00"/>
                </a:solidFill>
              </a:rPr>
              <a:t>).</a:t>
            </a:r>
            <a:endParaRPr lang="ar-IQ" sz="3600" b="1" dirty="0" smtClean="0">
              <a:solidFill>
                <a:srgbClr val="FFFF00"/>
              </a:solidFill>
            </a:endParaRPr>
          </a:p>
          <a:p>
            <a:pPr>
              <a:buNone/>
            </a:pPr>
            <a:endParaRPr lang="ar-IQ" sz="3200" dirty="0" smtClean="0">
              <a:solidFill>
                <a:srgbClr val="FF0000"/>
              </a:solidFill>
            </a:endParaRPr>
          </a:p>
          <a:p>
            <a:pPr>
              <a:buNone/>
            </a:pPr>
            <a:r>
              <a:rPr lang="ar-IQ" sz="3200" dirty="0" smtClean="0">
                <a:solidFill>
                  <a:srgbClr val="FFFF00"/>
                </a:solidFill>
              </a:rPr>
              <a:t> </a:t>
            </a:r>
            <a:r>
              <a:rPr lang="ar-IQ" sz="3200" b="1" dirty="0" smtClean="0">
                <a:solidFill>
                  <a:srgbClr val="FFFF00"/>
                </a:solidFill>
              </a:rPr>
              <a:t>من هم الاشخاص الذين لم ينطبق عليهم تعريف السائح</a:t>
            </a:r>
            <a:r>
              <a:rPr lang="en-US" sz="3200" b="1" dirty="0" smtClean="0">
                <a:solidFill>
                  <a:srgbClr val="FFFF00"/>
                </a:solidFill>
              </a:rPr>
              <a:t> </a:t>
            </a:r>
            <a:r>
              <a:rPr lang="ar-IQ" sz="3200" b="1" dirty="0" smtClean="0">
                <a:solidFill>
                  <a:srgbClr val="FFFF00"/>
                </a:solidFill>
              </a:rPr>
              <a:t> : </a:t>
            </a:r>
          </a:p>
          <a:p>
            <a:pPr>
              <a:buNone/>
            </a:pPr>
            <a:endParaRPr lang="ar-IQ" dirty="0"/>
          </a:p>
        </p:txBody>
      </p:sp>
    </p:spTree>
    <p:extLst>
      <p:ext uri="{BB962C8B-B14F-4D97-AF65-F5344CB8AC3E}">
        <p14:creationId xmlns:p14="http://schemas.microsoft.com/office/powerpoint/2010/main" val="225548001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703912"/>
          </a:xfrm>
        </p:spPr>
        <p:txBody>
          <a:bodyPr/>
          <a:lstStyle/>
          <a:p>
            <a:pPr>
              <a:buFont typeface="Wingdings" pitchFamily="2" charset="2"/>
              <a:buChar char="v"/>
            </a:pPr>
            <a:r>
              <a:rPr lang="ar-IQ" sz="4000" dirty="0" smtClean="0"/>
              <a:t>اعضاء الهيئة الدبلوماسية</a:t>
            </a:r>
          </a:p>
          <a:p>
            <a:pPr>
              <a:buFont typeface="Wingdings" pitchFamily="2" charset="2"/>
              <a:buChar char="v"/>
            </a:pPr>
            <a:r>
              <a:rPr lang="ar-IQ" sz="4000" dirty="0" smtClean="0"/>
              <a:t>افراد القوات المسلحة  الاجنبية </a:t>
            </a:r>
          </a:p>
          <a:p>
            <a:pPr>
              <a:buFont typeface="Wingdings" pitchFamily="2" charset="2"/>
              <a:buChar char="v"/>
            </a:pPr>
            <a:r>
              <a:rPr lang="ar-IQ" sz="4000" dirty="0" smtClean="0"/>
              <a:t>العاملون المؤقتون</a:t>
            </a:r>
          </a:p>
          <a:p>
            <a:pPr>
              <a:buFont typeface="Wingdings" pitchFamily="2" charset="2"/>
              <a:buChar char="v"/>
            </a:pPr>
            <a:r>
              <a:rPr lang="ar-IQ" sz="4000" dirty="0" smtClean="0"/>
              <a:t>المسافرون العابرون </a:t>
            </a:r>
          </a:p>
          <a:p>
            <a:pPr>
              <a:buFont typeface="Wingdings" pitchFamily="2" charset="2"/>
              <a:buChar char="v"/>
            </a:pPr>
            <a:r>
              <a:rPr lang="ar-IQ" sz="4000" dirty="0" smtClean="0"/>
              <a:t>اللاجئين والسياسيين</a:t>
            </a:r>
          </a:p>
          <a:p>
            <a:pPr>
              <a:buFont typeface="Wingdings" pitchFamily="2" charset="2"/>
              <a:buChar char="v"/>
            </a:pPr>
            <a:r>
              <a:rPr lang="ar-IQ" sz="4000" dirty="0" smtClean="0"/>
              <a:t>الاشخاص المقيمين على الحدود.</a:t>
            </a:r>
          </a:p>
          <a:p>
            <a:pPr>
              <a:buNone/>
            </a:pPr>
            <a:endParaRPr lang="ar-IQ" dirty="0"/>
          </a:p>
        </p:txBody>
      </p:sp>
    </p:spTree>
    <p:extLst>
      <p:ext uri="{BB962C8B-B14F-4D97-AF65-F5344CB8AC3E}">
        <p14:creationId xmlns:p14="http://schemas.microsoft.com/office/powerpoint/2010/main" val="361014585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6192688"/>
          </a:xfrm>
        </p:spPr>
        <p:txBody>
          <a:bodyPr>
            <a:normAutofit/>
          </a:bodyPr>
          <a:lstStyle/>
          <a:p>
            <a:pPr algn="ctr">
              <a:buNone/>
            </a:pPr>
            <a:r>
              <a:rPr lang="ar-IQ" sz="2800" b="1" dirty="0" smtClean="0">
                <a:solidFill>
                  <a:srgbClr val="FFFF00"/>
                </a:solidFill>
              </a:rPr>
              <a:t>السائح  </a:t>
            </a:r>
            <a:r>
              <a:rPr lang="ar-IQ" sz="2800" b="1" dirty="0" err="1" smtClean="0">
                <a:solidFill>
                  <a:srgbClr val="FFFF00"/>
                </a:solidFill>
              </a:rPr>
              <a:t>الدولي  (</a:t>
            </a:r>
            <a:r>
              <a:rPr lang="ar-IQ" sz="2800" b="1" dirty="0" smtClean="0">
                <a:solidFill>
                  <a:srgbClr val="FFFF00"/>
                </a:solidFill>
              </a:rPr>
              <a:t> </a:t>
            </a:r>
            <a:r>
              <a:rPr lang="en-US" sz="2800" b="1" dirty="0" smtClean="0">
                <a:solidFill>
                  <a:srgbClr val="FFFF00"/>
                </a:solidFill>
              </a:rPr>
              <a:t>International Tourist</a:t>
            </a:r>
            <a:r>
              <a:rPr lang="ar-IQ" sz="2800" b="1" dirty="0" smtClean="0">
                <a:solidFill>
                  <a:srgbClr val="FFFF00"/>
                </a:solidFill>
              </a:rPr>
              <a:t> </a:t>
            </a:r>
            <a:r>
              <a:rPr lang="ar-IQ" sz="2800" b="1" dirty="0" err="1" smtClean="0">
                <a:solidFill>
                  <a:srgbClr val="FFFF00"/>
                </a:solidFill>
              </a:rPr>
              <a:t>)</a:t>
            </a:r>
            <a:endParaRPr lang="ar-IQ" sz="2800" b="1" dirty="0" smtClean="0">
              <a:solidFill>
                <a:srgbClr val="FFFF00"/>
              </a:solidFill>
            </a:endParaRPr>
          </a:p>
          <a:p>
            <a:pPr algn="just">
              <a:buNone/>
            </a:pPr>
            <a:r>
              <a:rPr lang="ar-IQ" sz="2800" b="1" dirty="0" smtClean="0"/>
              <a:t>  هو زائر مؤقت يعبر حدود بلاد غير بلده الاصلي او محل اقامته الدائم بهدف قضاء اوقات الفراغ والمتعة والسرور او للتجارة او للقاء الاهل والاصدقاء لفترة اكثرها سنة واحدة واقلها 24 ساعة ولا يقوم بأعمال تعود عليه بالمنفعة او الربح المادي او البحث عن اقامة دائمة في البلد التي يزورها.</a:t>
            </a:r>
          </a:p>
          <a:p>
            <a:pPr algn="just">
              <a:buNone/>
            </a:pPr>
            <a:endParaRPr lang="ar-IQ" sz="2800" b="1" dirty="0" smtClean="0"/>
          </a:p>
          <a:p>
            <a:pPr algn="ctr">
              <a:buNone/>
            </a:pPr>
            <a:r>
              <a:rPr lang="ar-IQ" sz="3200" b="1" dirty="0" smtClean="0">
                <a:solidFill>
                  <a:schemeClr val="bg1"/>
                </a:solidFill>
              </a:rPr>
              <a:t>السائح المحلي </a:t>
            </a:r>
            <a:r>
              <a:rPr lang="ar-SA" sz="3200" b="1" dirty="0" smtClean="0">
                <a:solidFill>
                  <a:schemeClr val="bg1"/>
                </a:solidFill>
              </a:rPr>
              <a:t> </a:t>
            </a:r>
            <a:r>
              <a:rPr lang="ar-IQ" sz="3200" b="1" dirty="0" smtClean="0">
                <a:solidFill>
                  <a:schemeClr val="bg1"/>
                </a:solidFill>
              </a:rPr>
              <a:t> (</a:t>
            </a:r>
            <a:r>
              <a:rPr lang="en-US" sz="3200" b="1" dirty="0" err="1" smtClean="0">
                <a:solidFill>
                  <a:schemeClr val="bg1"/>
                </a:solidFill>
              </a:rPr>
              <a:t>DomesTIc</a:t>
            </a:r>
            <a:r>
              <a:rPr lang="en-US" sz="3200" b="1" dirty="0" smtClean="0">
                <a:solidFill>
                  <a:schemeClr val="bg1"/>
                </a:solidFill>
              </a:rPr>
              <a:t> </a:t>
            </a:r>
            <a:r>
              <a:rPr lang="ar-IQ" sz="3200" b="1" dirty="0" smtClean="0">
                <a:solidFill>
                  <a:schemeClr val="bg1"/>
                </a:solidFill>
              </a:rPr>
              <a:t> </a:t>
            </a:r>
            <a:r>
              <a:rPr lang="ar-IQ" sz="3200" b="1" dirty="0" err="1" smtClean="0">
                <a:solidFill>
                  <a:schemeClr val="bg1"/>
                </a:solidFill>
              </a:rPr>
              <a:t>)</a:t>
            </a:r>
            <a:endParaRPr lang="ar-IQ" sz="3200" b="1" dirty="0" smtClean="0">
              <a:solidFill>
                <a:schemeClr val="bg1"/>
              </a:solidFill>
            </a:endParaRPr>
          </a:p>
          <a:p>
            <a:pPr>
              <a:buNone/>
            </a:pPr>
            <a:r>
              <a:rPr lang="ar-IQ" b="1" dirty="0" smtClean="0">
                <a:solidFill>
                  <a:srgbClr val="FFFF00"/>
                </a:solidFill>
              </a:rPr>
              <a:t>   هو الشخص الذي يسافر داخل بلده لمكان غير مكان اقامته المعتاد لفترة لا تزيد عن ستة اشهر في المرة الواحدة </a:t>
            </a:r>
            <a:r>
              <a:rPr lang="ar-IQ" b="1" dirty="0" err="1" smtClean="0">
                <a:solidFill>
                  <a:srgbClr val="FFFF00"/>
                </a:solidFill>
              </a:rPr>
              <a:t>لاسباب</a:t>
            </a:r>
            <a:r>
              <a:rPr lang="ar-IQ" b="1" dirty="0" smtClean="0">
                <a:solidFill>
                  <a:srgbClr val="FFFF00"/>
                </a:solidFill>
              </a:rPr>
              <a:t> دينية تجارية .....؟ شريطة ان لا ينوي الاقامة الدائمة او ممارسة اي نشاط ربحي فيها.</a:t>
            </a:r>
          </a:p>
        </p:txBody>
      </p:sp>
    </p:spTree>
    <p:extLst>
      <p:ext uri="{BB962C8B-B14F-4D97-AF65-F5344CB8AC3E}">
        <p14:creationId xmlns:p14="http://schemas.microsoft.com/office/powerpoint/2010/main" val="127744151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847928"/>
          </a:xfrm>
        </p:spPr>
        <p:txBody>
          <a:bodyPr>
            <a:normAutofit/>
          </a:bodyPr>
          <a:lstStyle/>
          <a:p>
            <a:pPr algn="ctr">
              <a:buNone/>
            </a:pPr>
            <a:r>
              <a:rPr lang="ar-IQ" sz="3600" b="1" dirty="0" err="1" smtClean="0">
                <a:solidFill>
                  <a:srgbClr val="FFFF00"/>
                </a:solidFill>
              </a:rPr>
              <a:t>الزائر  (</a:t>
            </a:r>
            <a:r>
              <a:rPr lang="en-US" sz="3600" b="1" dirty="0" err="1" smtClean="0">
                <a:solidFill>
                  <a:srgbClr val="FFFF00"/>
                </a:solidFill>
              </a:rPr>
              <a:t>VIsItor</a:t>
            </a:r>
            <a:r>
              <a:rPr lang="en-US" sz="3600" b="1" dirty="0" smtClean="0">
                <a:solidFill>
                  <a:srgbClr val="FFFF00"/>
                </a:solidFill>
              </a:rPr>
              <a:t> </a:t>
            </a:r>
            <a:r>
              <a:rPr lang="ar-IQ" sz="3600" b="1" dirty="0" smtClean="0">
                <a:solidFill>
                  <a:srgbClr val="FFFF00"/>
                </a:solidFill>
              </a:rPr>
              <a:t> ) </a:t>
            </a:r>
            <a:r>
              <a:rPr lang="ar-IQ" sz="3600" b="1" dirty="0" err="1" smtClean="0">
                <a:solidFill>
                  <a:srgbClr val="FFFF00"/>
                </a:solidFill>
              </a:rPr>
              <a:t>المتنزه (</a:t>
            </a:r>
            <a:r>
              <a:rPr lang="en-US" sz="3600" b="1" dirty="0" smtClean="0">
                <a:solidFill>
                  <a:srgbClr val="FFFF00"/>
                </a:solidFill>
              </a:rPr>
              <a:t>Excursionist </a:t>
            </a:r>
            <a:r>
              <a:rPr lang="ar-IQ" sz="3600" b="1" dirty="0" err="1" smtClean="0">
                <a:solidFill>
                  <a:srgbClr val="FFFF00"/>
                </a:solidFill>
              </a:rPr>
              <a:t>)</a:t>
            </a:r>
            <a:endParaRPr lang="ar-IQ" sz="3600" b="1" dirty="0" smtClean="0">
              <a:solidFill>
                <a:srgbClr val="FFFF00"/>
              </a:solidFill>
            </a:endParaRPr>
          </a:p>
          <a:p>
            <a:pPr algn="ctr">
              <a:buNone/>
            </a:pPr>
            <a:endParaRPr lang="ar-IQ" sz="3600" b="1" dirty="0" smtClean="0">
              <a:solidFill>
                <a:srgbClr val="FFFF00"/>
              </a:solidFill>
            </a:endParaRPr>
          </a:p>
          <a:p>
            <a:pPr algn="just">
              <a:buNone/>
            </a:pPr>
            <a:r>
              <a:rPr lang="ar-IQ" b="1" dirty="0" smtClean="0"/>
              <a:t>   اي شخص يزور بلد غير بلده او مكان اقامته غير الاعتيادية لا</a:t>
            </a:r>
            <a:r>
              <a:rPr lang="ar-SA" b="1" dirty="0" smtClean="0"/>
              <a:t>ي</a:t>
            </a:r>
            <a:r>
              <a:rPr lang="ar-IQ" b="1" dirty="0" smtClean="0"/>
              <a:t> سبب كان عدا اشغال وظيفة او اقامه دائمة في البلد التي يزورها لمدة تقل عن 24 ساعة.</a:t>
            </a:r>
          </a:p>
          <a:p>
            <a:pPr algn="ctr">
              <a:buNone/>
            </a:pPr>
            <a:r>
              <a:rPr lang="ar-IQ" sz="2800" b="1" dirty="0" smtClean="0">
                <a:solidFill>
                  <a:srgbClr val="FFFF00"/>
                </a:solidFill>
              </a:rPr>
              <a:t>اي شخص لا ينطبق عليه تعريف السائح  يكون زائرا او متنزها</a:t>
            </a:r>
            <a:endParaRPr lang="ar-IQ" b="1" dirty="0" smtClean="0">
              <a:solidFill>
                <a:srgbClr val="FFFF00"/>
              </a:solidFill>
            </a:endParaRPr>
          </a:p>
          <a:p>
            <a:pPr>
              <a:buNone/>
            </a:pPr>
            <a:r>
              <a:rPr lang="ar-IQ" dirty="0" smtClean="0"/>
              <a:t>   </a:t>
            </a:r>
          </a:p>
          <a:p>
            <a:pPr algn="ctr">
              <a:buNone/>
            </a:pPr>
            <a:r>
              <a:rPr lang="ar-IQ" sz="3600" b="1" dirty="0" smtClean="0">
                <a:solidFill>
                  <a:schemeClr val="bg1"/>
                </a:solidFill>
              </a:rPr>
              <a:t>الزائر العابر </a:t>
            </a:r>
            <a:r>
              <a:rPr lang="ar-SA" sz="3600" b="1" dirty="0" smtClean="0">
                <a:solidFill>
                  <a:schemeClr val="bg1"/>
                </a:solidFill>
              </a:rPr>
              <a:t>(ترانزيت)</a:t>
            </a:r>
            <a:endParaRPr lang="ar-IQ" sz="3600" b="1" dirty="0" smtClean="0">
              <a:solidFill>
                <a:schemeClr val="bg1"/>
              </a:solidFill>
            </a:endParaRPr>
          </a:p>
          <a:p>
            <a:pPr>
              <a:buNone/>
            </a:pPr>
            <a:r>
              <a:rPr lang="ar-IQ" sz="2800" b="1" dirty="0" smtClean="0"/>
              <a:t>  اي شخص يسافر الى بلد غير التي يقيم فيها لفترة اقل من 24 ساعة شريطة ان يكون توقفه لفترة زمنية بسيطة ولأسباب غير سياحية.</a:t>
            </a:r>
          </a:p>
          <a:p>
            <a:pPr>
              <a:buNone/>
            </a:pPr>
            <a:endParaRPr lang="ar-IQ" dirty="0" smtClean="0"/>
          </a:p>
          <a:p>
            <a:pPr>
              <a:buNone/>
            </a:pPr>
            <a:endParaRPr lang="ar-IQ" dirty="0" smtClean="0"/>
          </a:p>
        </p:txBody>
      </p:sp>
    </p:spTree>
    <p:extLst>
      <p:ext uri="{BB962C8B-B14F-4D97-AF65-F5344CB8AC3E}">
        <p14:creationId xmlns:p14="http://schemas.microsoft.com/office/powerpoint/2010/main" val="408331113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9144000" cy="6858000"/>
          </a:xfrm>
        </p:spPr>
      </p:pic>
    </p:spTree>
    <p:extLst>
      <p:ext uri="{BB962C8B-B14F-4D97-AF65-F5344CB8AC3E}">
        <p14:creationId xmlns:p14="http://schemas.microsoft.com/office/powerpoint/2010/main" val="3997488770"/>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كلاسيكي">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558</Words>
  <Application>Microsoft Office PowerPoint</Application>
  <PresentationFormat>عرض على الشاشة (3:4)‏</PresentationFormat>
  <Paragraphs>47</Paragraphs>
  <Slides>8</Slides>
  <Notes>0</Notes>
  <HiddenSlides>0</HiddenSlides>
  <MMClips>0</MMClips>
  <ScaleCrop>false</ScaleCrop>
  <HeadingPairs>
    <vt:vector size="4" baseType="variant">
      <vt:variant>
        <vt:lpstr>نسق</vt:lpstr>
      </vt:variant>
      <vt:variant>
        <vt:i4>2</vt:i4>
      </vt:variant>
      <vt:variant>
        <vt:lpstr>عناوين الشرائح</vt:lpstr>
      </vt:variant>
      <vt:variant>
        <vt:i4>8</vt:i4>
      </vt:variant>
    </vt:vector>
  </HeadingPairs>
  <TitlesOfParts>
    <vt:vector size="10" baseType="lpstr">
      <vt:lpstr>1_تدفق</vt:lpstr>
      <vt:lpstr>تدفق</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DELL</cp:lastModifiedBy>
  <cp:revision>1</cp:revision>
  <dcterms:created xsi:type="dcterms:W3CDTF">2015-11-18T13:02:18Z</dcterms:created>
  <dcterms:modified xsi:type="dcterms:W3CDTF">2015-11-18T13:03:00Z</dcterms:modified>
</cp:coreProperties>
</file>