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C3C869-7F76-4892-B246-7D43D749BA96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6F4CB3E9-0F00-4B8D-9BFF-D931C1D89F4B}">
      <dgm:prSet phldrT="[نص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3200" b="1" dirty="0" smtClean="0">
              <a:solidFill>
                <a:schemeClr val="bg1"/>
              </a:solidFill>
            </a:rPr>
            <a:t>يزيد من دخل الفرد</a:t>
          </a:r>
          <a:endParaRPr lang="ar-IQ" sz="3200" b="1" dirty="0">
            <a:solidFill>
              <a:schemeClr val="bg1"/>
            </a:solidFill>
          </a:endParaRPr>
        </a:p>
      </dgm:t>
    </dgm:pt>
    <dgm:pt modelId="{1E1E085F-65D3-49D1-8280-25016FF0E7EC}" type="parTrans" cxnId="{43140E3A-6F24-4EE9-97B9-64FBA673AF3F}">
      <dgm:prSet/>
      <dgm:spPr/>
      <dgm:t>
        <a:bodyPr/>
        <a:lstStyle/>
        <a:p>
          <a:pPr rtl="1"/>
          <a:endParaRPr lang="ar-IQ"/>
        </a:p>
      </dgm:t>
    </dgm:pt>
    <dgm:pt modelId="{1D57339D-FFD2-4C7F-BF65-CF49FFD08DAF}" type="sibTrans" cxnId="{43140E3A-6F24-4EE9-97B9-64FBA673AF3F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IQ"/>
        </a:p>
      </dgm:t>
    </dgm:pt>
    <dgm:pt modelId="{15E62D84-9F5E-4B17-9354-8911EF20A9D9}">
      <dgm:prSet phldrT="[نص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800" b="1" dirty="0" smtClean="0">
              <a:solidFill>
                <a:schemeClr val="bg1"/>
              </a:solidFill>
            </a:rPr>
            <a:t>قطاع الخدمات</a:t>
          </a:r>
          <a:endParaRPr lang="ar-IQ" sz="2800" b="1" dirty="0">
            <a:solidFill>
              <a:schemeClr val="bg1"/>
            </a:solidFill>
          </a:endParaRPr>
        </a:p>
      </dgm:t>
    </dgm:pt>
    <dgm:pt modelId="{AE59D8A9-2DC1-4B2C-B05D-CA55C90099B2}" type="parTrans" cxnId="{1C99EBC0-1B16-4ECE-9CF7-CB82B1C938B7}">
      <dgm:prSet/>
      <dgm:spPr/>
      <dgm:t>
        <a:bodyPr/>
        <a:lstStyle/>
        <a:p>
          <a:pPr rtl="1"/>
          <a:endParaRPr lang="ar-IQ"/>
        </a:p>
      </dgm:t>
    </dgm:pt>
    <dgm:pt modelId="{F0EDA417-B332-4DA1-978A-1BD8D159AC4E}" type="sibTrans" cxnId="{1C99EBC0-1B16-4ECE-9CF7-CB82B1C938B7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IQ"/>
        </a:p>
      </dgm:t>
    </dgm:pt>
    <dgm:pt modelId="{78ED3DB5-A017-4679-BDD2-A54FFA2597A4}">
      <dgm:prSet phldrT="[نص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800" b="1" dirty="0" smtClean="0">
              <a:solidFill>
                <a:schemeClr val="bg1"/>
              </a:solidFill>
            </a:rPr>
            <a:t>تعزيز القطاع السياحي</a:t>
          </a:r>
          <a:endParaRPr lang="ar-IQ" sz="2800" b="1" dirty="0">
            <a:solidFill>
              <a:schemeClr val="bg1"/>
            </a:solidFill>
          </a:endParaRPr>
        </a:p>
      </dgm:t>
    </dgm:pt>
    <dgm:pt modelId="{15FEA58A-2F4E-4A1E-929B-FDF0EF51BA4E}" type="parTrans" cxnId="{403958AD-67C0-4F0A-8776-02E2560BCDC5}">
      <dgm:prSet/>
      <dgm:spPr/>
      <dgm:t>
        <a:bodyPr/>
        <a:lstStyle/>
        <a:p>
          <a:pPr rtl="1"/>
          <a:endParaRPr lang="ar-IQ"/>
        </a:p>
      </dgm:t>
    </dgm:pt>
    <dgm:pt modelId="{AB6A9706-5F78-4D32-B3CC-A20EDD771EA6}" type="sibTrans" cxnId="{403958AD-67C0-4F0A-8776-02E2560BCDC5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IQ"/>
        </a:p>
      </dgm:t>
    </dgm:pt>
    <dgm:pt modelId="{C3AA1FDB-36EE-4771-A77D-B97FFB56B7DF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b="1" dirty="0" smtClean="0">
              <a:solidFill>
                <a:schemeClr val="bg1"/>
              </a:solidFill>
            </a:rPr>
            <a:t>النمو في القطاع الزراعي والقطاع الصناعي</a:t>
          </a:r>
          <a:endParaRPr lang="ar-IQ" b="1" dirty="0">
            <a:solidFill>
              <a:schemeClr val="bg1"/>
            </a:solidFill>
          </a:endParaRPr>
        </a:p>
      </dgm:t>
    </dgm:pt>
    <dgm:pt modelId="{1E5AD1E1-4B21-4B8B-A50C-AFDDC2B9D80C}" type="parTrans" cxnId="{AA75CA9E-D2E9-448E-B7BE-858249AC3D73}">
      <dgm:prSet/>
      <dgm:spPr/>
      <dgm:t>
        <a:bodyPr/>
        <a:lstStyle/>
        <a:p>
          <a:pPr rtl="1"/>
          <a:endParaRPr lang="ar-IQ"/>
        </a:p>
      </dgm:t>
    </dgm:pt>
    <dgm:pt modelId="{74010F6B-119A-446F-AAED-BB2763DF591C}" type="sibTrans" cxnId="{AA75CA9E-D2E9-448E-B7BE-858249AC3D73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IQ"/>
        </a:p>
      </dgm:t>
    </dgm:pt>
    <dgm:pt modelId="{FA19DDA2-A6F0-4CBB-9015-56A29BCE756A}" type="pres">
      <dgm:prSet presAssocID="{DDC3C869-7F76-4892-B246-7D43D749BA9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F7C9A8A0-8C49-4E49-980F-83D3E53B3CDE}" type="pres">
      <dgm:prSet presAssocID="{C3AA1FDB-36EE-4771-A77D-B97FFB56B7D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337A0AF-65E4-46A1-AAE1-50CB9B559CDE}" type="pres">
      <dgm:prSet presAssocID="{C3AA1FDB-36EE-4771-A77D-B97FFB56B7DF}" presName="spNode" presStyleCnt="0"/>
      <dgm:spPr/>
    </dgm:pt>
    <dgm:pt modelId="{7D783A2B-4028-4332-8ED4-DFF8AADDCF40}" type="pres">
      <dgm:prSet presAssocID="{74010F6B-119A-446F-AAED-BB2763DF591C}" presName="sibTrans" presStyleLbl="sibTrans1D1" presStyleIdx="0" presStyleCnt="4"/>
      <dgm:spPr/>
      <dgm:t>
        <a:bodyPr/>
        <a:lstStyle/>
        <a:p>
          <a:pPr rtl="1"/>
          <a:endParaRPr lang="ar-IQ"/>
        </a:p>
      </dgm:t>
    </dgm:pt>
    <dgm:pt modelId="{B9827F80-E136-4F30-A62F-854E50EFFDA0}" type="pres">
      <dgm:prSet presAssocID="{6F4CB3E9-0F00-4B8D-9BFF-D931C1D89F4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DF6D785-98CA-4AAB-8495-6878349D2613}" type="pres">
      <dgm:prSet presAssocID="{6F4CB3E9-0F00-4B8D-9BFF-D931C1D89F4B}" presName="spNode" presStyleCnt="0"/>
      <dgm:spPr/>
    </dgm:pt>
    <dgm:pt modelId="{82353D92-E76B-49F6-9E77-968FE9CA51FD}" type="pres">
      <dgm:prSet presAssocID="{1D57339D-FFD2-4C7F-BF65-CF49FFD08DAF}" presName="sibTrans" presStyleLbl="sibTrans1D1" presStyleIdx="1" presStyleCnt="4"/>
      <dgm:spPr/>
      <dgm:t>
        <a:bodyPr/>
        <a:lstStyle/>
        <a:p>
          <a:pPr rtl="1"/>
          <a:endParaRPr lang="ar-IQ"/>
        </a:p>
      </dgm:t>
    </dgm:pt>
    <dgm:pt modelId="{58466BBE-641F-468F-929A-BB734CBB70FE}" type="pres">
      <dgm:prSet presAssocID="{15E62D84-9F5E-4B17-9354-8911EF20A9D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5625D501-CB13-486B-80B6-2B69BC1020D6}" type="pres">
      <dgm:prSet presAssocID="{15E62D84-9F5E-4B17-9354-8911EF20A9D9}" presName="spNode" presStyleCnt="0"/>
      <dgm:spPr/>
    </dgm:pt>
    <dgm:pt modelId="{0D556642-FB47-4F78-BADA-04CD19C5D301}" type="pres">
      <dgm:prSet presAssocID="{F0EDA417-B332-4DA1-978A-1BD8D159AC4E}" presName="sibTrans" presStyleLbl="sibTrans1D1" presStyleIdx="2" presStyleCnt="4"/>
      <dgm:spPr/>
      <dgm:t>
        <a:bodyPr/>
        <a:lstStyle/>
        <a:p>
          <a:pPr rtl="1"/>
          <a:endParaRPr lang="ar-IQ"/>
        </a:p>
      </dgm:t>
    </dgm:pt>
    <dgm:pt modelId="{5DA74387-DA0B-403C-97D5-C63F3A6BB0E1}" type="pres">
      <dgm:prSet presAssocID="{78ED3DB5-A017-4679-BDD2-A54FFA2597A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BB3602A-C919-4FFA-9E1D-4505DB8A0525}" type="pres">
      <dgm:prSet presAssocID="{78ED3DB5-A017-4679-BDD2-A54FFA2597A4}" presName="spNode" presStyleCnt="0"/>
      <dgm:spPr/>
    </dgm:pt>
    <dgm:pt modelId="{E8242D1D-EE13-48ED-BB81-843278F98E88}" type="pres">
      <dgm:prSet presAssocID="{AB6A9706-5F78-4D32-B3CC-A20EDD771EA6}" presName="sibTrans" presStyleLbl="sibTrans1D1" presStyleIdx="3" presStyleCnt="4"/>
      <dgm:spPr/>
      <dgm:t>
        <a:bodyPr/>
        <a:lstStyle/>
        <a:p>
          <a:pPr rtl="1"/>
          <a:endParaRPr lang="ar-IQ"/>
        </a:p>
      </dgm:t>
    </dgm:pt>
  </dgm:ptLst>
  <dgm:cxnLst>
    <dgm:cxn modelId="{43140E3A-6F24-4EE9-97B9-64FBA673AF3F}" srcId="{DDC3C869-7F76-4892-B246-7D43D749BA96}" destId="{6F4CB3E9-0F00-4B8D-9BFF-D931C1D89F4B}" srcOrd="1" destOrd="0" parTransId="{1E1E085F-65D3-49D1-8280-25016FF0E7EC}" sibTransId="{1D57339D-FFD2-4C7F-BF65-CF49FFD08DAF}"/>
    <dgm:cxn modelId="{7E472953-76A4-454F-80AC-5B0A681625B5}" type="presOf" srcId="{DDC3C869-7F76-4892-B246-7D43D749BA96}" destId="{FA19DDA2-A6F0-4CBB-9015-56A29BCE756A}" srcOrd="0" destOrd="0" presId="urn:microsoft.com/office/officeart/2005/8/layout/cycle5"/>
    <dgm:cxn modelId="{3FFE729F-ECBB-47C9-B342-A3EFE1B8EB5A}" type="presOf" srcId="{C3AA1FDB-36EE-4771-A77D-B97FFB56B7DF}" destId="{F7C9A8A0-8C49-4E49-980F-83D3E53B3CDE}" srcOrd="0" destOrd="0" presId="urn:microsoft.com/office/officeart/2005/8/layout/cycle5"/>
    <dgm:cxn modelId="{403958AD-67C0-4F0A-8776-02E2560BCDC5}" srcId="{DDC3C869-7F76-4892-B246-7D43D749BA96}" destId="{78ED3DB5-A017-4679-BDD2-A54FFA2597A4}" srcOrd="3" destOrd="0" parTransId="{15FEA58A-2F4E-4A1E-929B-FDF0EF51BA4E}" sibTransId="{AB6A9706-5F78-4D32-B3CC-A20EDD771EA6}"/>
    <dgm:cxn modelId="{E1CDED06-4853-4C21-AE34-27550478ABD4}" type="presOf" srcId="{78ED3DB5-A017-4679-BDD2-A54FFA2597A4}" destId="{5DA74387-DA0B-403C-97D5-C63F3A6BB0E1}" srcOrd="0" destOrd="0" presId="urn:microsoft.com/office/officeart/2005/8/layout/cycle5"/>
    <dgm:cxn modelId="{C8CC35D8-6505-437E-A55B-01C4D7DBE74F}" type="presOf" srcId="{74010F6B-119A-446F-AAED-BB2763DF591C}" destId="{7D783A2B-4028-4332-8ED4-DFF8AADDCF40}" srcOrd="0" destOrd="0" presId="urn:microsoft.com/office/officeart/2005/8/layout/cycle5"/>
    <dgm:cxn modelId="{551C7052-AA18-4750-A47C-4D0950B08083}" type="presOf" srcId="{1D57339D-FFD2-4C7F-BF65-CF49FFD08DAF}" destId="{82353D92-E76B-49F6-9E77-968FE9CA51FD}" srcOrd="0" destOrd="0" presId="urn:microsoft.com/office/officeart/2005/8/layout/cycle5"/>
    <dgm:cxn modelId="{AA75CA9E-D2E9-448E-B7BE-858249AC3D73}" srcId="{DDC3C869-7F76-4892-B246-7D43D749BA96}" destId="{C3AA1FDB-36EE-4771-A77D-B97FFB56B7DF}" srcOrd="0" destOrd="0" parTransId="{1E5AD1E1-4B21-4B8B-A50C-AFDDC2B9D80C}" sibTransId="{74010F6B-119A-446F-AAED-BB2763DF591C}"/>
    <dgm:cxn modelId="{1C99EBC0-1B16-4ECE-9CF7-CB82B1C938B7}" srcId="{DDC3C869-7F76-4892-B246-7D43D749BA96}" destId="{15E62D84-9F5E-4B17-9354-8911EF20A9D9}" srcOrd="2" destOrd="0" parTransId="{AE59D8A9-2DC1-4B2C-B05D-CA55C90099B2}" sibTransId="{F0EDA417-B332-4DA1-978A-1BD8D159AC4E}"/>
    <dgm:cxn modelId="{E0EBADC1-E484-439E-AB0C-2E87DA1363D4}" type="presOf" srcId="{AB6A9706-5F78-4D32-B3CC-A20EDD771EA6}" destId="{E8242D1D-EE13-48ED-BB81-843278F98E88}" srcOrd="0" destOrd="0" presId="urn:microsoft.com/office/officeart/2005/8/layout/cycle5"/>
    <dgm:cxn modelId="{19B5B277-9EE2-4B82-A54C-E8CCCA733B1A}" type="presOf" srcId="{6F4CB3E9-0F00-4B8D-9BFF-D931C1D89F4B}" destId="{B9827F80-E136-4F30-A62F-854E50EFFDA0}" srcOrd="0" destOrd="0" presId="urn:microsoft.com/office/officeart/2005/8/layout/cycle5"/>
    <dgm:cxn modelId="{72A4559B-DF7D-45AD-9E86-6CC50C9F4696}" type="presOf" srcId="{F0EDA417-B332-4DA1-978A-1BD8D159AC4E}" destId="{0D556642-FB47-4F78-BADA-04CD19C5D301}" srcOrd="0" destOrd="0" presId="urn:microsoft.com/office/officeart/2005/8/layout/cycle5"/>
    <dgm:cxn modelId="{A57B4DCC-BD83-4E91-B5C4-666D9A4DEA5A}" type="presOf" srcId="{15E62D84-9F5E-4B17-9354-8911EF20A9D9}" destId="{58466BBE-641F-468F-929A-BB734CBB70FE}" srcOrd="0" destOrd="0" presId="urn:microsoft.com/office/officeart/2005/8/layout/cycle5"/>
    <dgm:cxn modelId="{97620A84-9D49-4889-AD64-4CF34BA76B09}" type="presParOf" srcId="{FA19DDA2-A6F0-4CBB-9015-56A29BCE756A}" destId="{F7C9A8A0-8C49-4E49-980F-83D3E53B3CDE}" srcOrd="0" destOrd="0" presId="urn:microsoft.com/office/officeart/2005/8/layout/cycle5"/>
    <dgm:cxn modelId="{E1B12C7C-CD67-486F-BE3C-2FF707D40B97}" type="presParOf" srcId="{FA19DDA2-A6F0-4CBB-9015-56A29BCE756A}" destId="{3337A0AF-65E4-46A1-AAE1-50CB9B559CDE}" srcOrd="1" destOrd="0" presId="urn:microsoft.com/office/officeart/2005/8/layout/cycle5"/>
    <dgm:cxn modelId="{E6302BBD-C4DC-433C-9BD5-9DB1BC8E4BA4}" type="presParOf" srcId="{FA19DDA2-A6F0-4CBB-9015-56A29BCE756A}" destId="{7D783A2B-4028-4332-8ED4-DFF8AADDCF40}" srcOrd="2" destOrd="0" presId="urn:microsoft.com/office/officeart/2005/8/layout/cycle5"/>
    <dgm:cxn modelId="{DBD842E4-AC5B-4074-9A0F-CE56A6D0A7B0}" type="presParOf" srcId="{FA19DDA2-A6F0-4CBB-9015-56A29BCE756A}" destId="{B9827F80-E136-4F30-A62F-854E50EFFDA0}" srcOrd="3" destOrd="0" presId="urn:microsoft.com/office/officeart/2005/8/layout/cycle5"/>
    <dgm:cxn modelId="{D6677277-E86A-4915-9E93-85B13ECF36FC}" type="presParOf" srcId="{FA19DDA2-A6F0-4CBB-9015-56A29BCE756A}" destId="{2DF6D785-98CA-4AAB-8495-6878349D2613}" srcOrd="4" destOrd="0" presId="urn:microsoft.com/office/officeart/2005/8/layout/cycle5"/>
    <dgm:cxn modelId="{A0D09746-C9C5-4928-B6E2-D275BBD94D90}" type="presParOf" srcId="{FA19DDA2-A6F0-4CBB-9015-56A29BCE756A}" destId="{82353D92-E76B-49F6-9E77-968FE9CA51FD}" srcOrd="5" destOrd="0" presId="urn:microsoft.com/office/officeart/2005/8/layout/cycle5"/>
    <dgm:cxn modelId="{64C2A7A7-4CC8-4495-B3C8-CC139F89C463}" type="presParOf" srcId="{FA19DDA2-A6F0-4CBB-9015-56A29BCE756A}" destId="{58466BBE-641F-468F-929A-BB734CBB70FE}" srcOrd="6" destOrd="0" presId="urn:microsoft.com/office/officeart/2005/8/layout/cycle5"/>
    <dgm:cxn modelId="{9B185465-0EB7-4BEF-954F-08F99C3F2E58}" type="presParOf" srcId="{FA19DDA2-A6F0-4CBB-9015-56A29BCE756A}" destId="{5625D501-CB13-486B-80B6-2B69BC1020D6}" srcOrd="7" destOrd="0" presId="urn:microsoft.com/office/officeart/2005/8/layout/cycle5"/>
    <dgm:cxn modelId="{3C6399DA-A9DD-4B49-BF20-53C37982BAAF}" type="presParOf" srcId="{FA19DDA2-A6F0-4CBB-9015-56A29BCE756A}" destId="{0D556642-FB47-4F78-BADA-04CD19C5D301}" srcOrd="8" destOrd="0" presId="urn:microsoft.com/office/officeart/2005/8/layout/cycle5"/>
    <dgm:cxn modelId="{3ABBAB83-A92E-4BB0-8D3F-D9B27DF4E7AE}" type="presParOf" srcId="{FA19DDA2-A6F0-4CBB-9015-56A29BCE756A}" destId="{5DA74387-DA0B-403C-97D5-C63F3A6BB0E1}" srcOrd="9" destOrd="0" presId="urn:microsoft.com/office/officeart/2005/8/layout/cycle5"/>
    <dgm:cxn modelId="{B5AD1886-E44F-4665-8DBE-01802309A42F}" type="presParOf" srcId="{FA19DDA2-A6F0-4CBB-9015-56A29BCE756A}" destId="{EBB3602A-C919-4FFA-9E1D-4505DB8A0525}" srcOrd="10" destOrd="0" presId="urn:microsoft.com/office/officeart/2005/8/layout/cycle5"/>
    <dgm:cxn modelId="{9CF8A527-E95F-4F21-97C5-D5560C66F754}" type="presParOf" srcId="{FA19DDA2-A6F0-4CBB-9015-56A29BCE756A}" destId="{E8242D1D-EE13-48ED-BB81-843278F98E88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B7EF90-0EC6-4598-A48D-631C6DD98FFE}" type="doc">
      <dgm:prSet loTypeId="urn:microsoft.com/office/officeart/2005/8/layout/radial6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pPr rtl="1"/>
          <a:endParaRPr lang="ar-IQ"/>
        </a:p>
      </dgm:t>
    </dgm:pt>
    <dgm:pt modelId="{DE93F56B-AF4D-4AEA-88CC-C2751B3B7E6D}">
      <dgm:prSet phldrT="[نص]"/>
      <dgm:spPr>
        <a:solidFill>
          <a:srgbClr val="FF0000"/>
        </a:solidFill>
      </dgm:spPr>
      <dgm:t>
        <a:bodyPr/>
        <a:lstStyle/>
        <a:p>
          <a:pPr rtl="1"/>
          <a:r>
            <a:rPr lang="ar-IQ" b="1" dirty="0" smtClean="0">
              <a:solidFill>
                <a:srgbClr val="FFFF00"/>
              </a:solidFill>
            </a:rPr>
            <a:t>هدف الانماء السياحي</a:t>
          </a:r>
          <a:endParaRPr lang="ar-IQ" dirty="0"/>
        </a:p>
      </dgm:t>
    </dgm:pt>
    <dgm:pt modelId="{2EC46FB3-6A37-4961-B4A0-37FD05F72168}" type="parTrans" cxnId="{67C20CC6-540F-4BBE-8A87-9DB5AE5E1E97}">
      <dgm:prSet/>
      <dgm:spPr/>
      <dgm:t>
        <a:bodyPr/>
        <a:lstStyle/>
        <a:p>
          <a:pPr rtl="1"/>
          <a:endParaRPr lang="ar-IQ"/>
        </a:p>
      </dgm:t>
    </dgm:pt>
    <dgm:pt modelId="{CED52EC8-961F-4736-A1DA-C1DB318B0DFC}" type="sibTrans" cxnId="{67C20CC6-540F-4BBE-8A87-9DB5AE5E1E97}">
      <dgm:prSet/>
      <dgm:spPr/>
      <dgm:t>
        <a:bodyPr/>
        <a:lstStyle/>
        <a:p>
          <a:pPr rtl="1"/>
          <a:endParaRPr lang="ar-IQ"/>
        </a:p>
      </dgm:t>
    </dgm:pt>
    <dgm:pt modelId="{F23F55B1-1772-414C-9CCC-36AC0D12F95E}">
      <dgm:prSet phldrT="[نص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rgbClr val="7030A0"/>
              </a:solidFill>
            </a:rPr>
            <a:t>زيادة الدخل القومي</a:t>
          </a:r>
          <a:endParaRPr lang="ar-IQ" sz="2400" b="1" dirty="0">
            <a:solidFill>
              <a:srgbClr val="7030A0"/>
            </a:solidFill>
          </a:endParaRPr>
        </a:p>
      </dgm:t>
    </dgm:pt>
    <dgm:pt modelId="{4A14F279-8DAC-49CD-B765-90F7260B39EC}" type="parTrans" cxnId="{0A0BA1CB-E461-4C02-9687-76F0F0B619B5}">
      <dgm:prSet/>
      <dgm:spPr/>
      <dgm:t>
        <a:bodyPr/>
        <a:lstStyle/>
        <a:p>
          <a:pPr rtl="1"/>
          <a:endParaRPr lang="ar-IQ"/>
        </a:p>
      </dgm:t>
    </dgm:pt>
    <dgm:pt modelId="{E5B10D64-05C9-41C6-9BF5-57238FDADC89}" type="sibTrans" cxnId="{0A0BA1CB-E461-4C02-9687-76F0F0B619B5}">
      <dgm:prSet/>
      <dgm:spPr/>
      <dgm:t>
        <a:bodyPr/>
        <a:lstStyle/>
        <a:p>
          <a:pPr rtl="1"/>
          <a:endParaRPr lang="ar-IQ"/>
        </a:p>
      </dgm:t>
    </dgm:pt>
    <dgm:pt modelId="{EF311438-2C88-47B1-AB51-ACDE18D5B0DB}">
      <dgm:prSet phldrT="[نص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IQ" sz="2400" b="1" dirty="0" smtClean="0">
              <a:solidFill>
                <a:srgbClr val="7030A0"/>
              </a:solidFill>
            </a:rPr>
            <a:t>زيادة الانتاجية</a:t>
          </a:r>
          <a:endParaRPr lang="ar-IQ" sz="2400" b="1" dirty="0">
            <a:solidFill>
              <a:srgbClr val="7030A0"/>
            </a:solidFill>
          </a:endParaRPr>
        </a:p>
      </dgm:t>
    </dgm:pt>
    <dgm:pt modelId="{CC9600F0-E773-4F9D-9780-E9AE6B841B4F}" type="parTrans" cxnId="{EF49EA24-90B8-492C-8B2E-6D2764E90B93}">
      <dgm:prSet/>
      <dgm:spPr/>
      <dgm:t>
        <a:bodyPr/>
        <a:lstStyle/>
        <a:p>
          <a:pPr rtl="1"/>
          <a:endParaRPr lang="ar-IQ"/>
        </a:p>
      </dgm:t>
    </dgm:pt>
    <dgm:pt modelId="{C4D7124E-D802-4E3D-A8A9-99CBC6E35F36}" type="sibTrans" cxnId="{EF49EA24-90B8-492C-8B2E-6D2764E90B93}">
      <dgm:prSet/>
      <dgm:spPr/>
      <dgm:t>
        <a:bodyPr/>
        <a:lstStyle/>
        <a:p>
          <a:pPr rtl="1"/>
          <a:endParaRPr lang="ar-IQ"/>
        </a:p>
      </dgm:t>
    </dgm:pt>
    <dgm:pt modelId="{1A7C47F0-9B5F-42E1-BD6F-C2C1BDDBBB34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IQ" sz="1800" b="1" dirty="0" smtClean="0">
              <a:solidFill>
                <a:srgbClr val="7030A0"/>
              </a:solidFill>
            </a:rPr>
            <a:t>تنمية جميع المرافق العامة في البلاد</a:t>
          </a:r>
          <a:endParaRPr lang="ar-IQ" sz="1800" b="1" dirty="0">
            <a:solidFill>
              <a:srgbClr val="7030A0"/>
            </a:solidFill>
          </a:endParaRPr>
        </a:p>
      </dgm:t>
    </dgm:pt>
    <dgm:pt modelId="{F3F7732D-2DFF-4C91-A302-4F57877A77AD}" type="parTrans" cxnId="{4568D8B5-BA8D-49A3-A59B-13BD70C67254}">
      <dgm:prSet/>
      <dgm:spPr/>
      <dgm:t>
        <a:bodyPr/>
        <a:lstStyle/>
        <a:p>
          <a:pPr rtl="1"/>
          <a:endParaRPr lang="ar-IQ"/>
        </a:p>
      </dgm:t>
    </dgm:pt>
    <dgm:pt modelId="{9CA2EDA2-864E-402B-A90A-5A00AE66F957}" type="sibTrans" cxnId="{4568D8B5-BA8D-49A3-A59B-13BD70C67254}">
      <dgm:prSet/>
      <dgm:spPr/>
      <dgm:t>
        <a:bodyPr/>
        <a:lstStyle/>
        <a:p>
          <a:pPr rtl="1"/>
          <a:endParaRPr lang="ar-IQ"/>
        </a:p>
      </dgm:t>
    </dgm:pt>
    <dgm:pt modelId="{3A255CD8-FB5A-4E93-BF50-EDC159FCFD0A}">
      <dgm:prSet phldrT="[نص]" custT="1"/>
      <dgm:spPr>
        <a:solidFill>
          <a:srgbClr val="7030A0"/>
        </a:solidFill>
      </dgm:spPr>
      <dgm:t>
        <a:bodyPr/>
        <a:lstStyle/>
        <a:p>
          <a:pPr rtl="1"/>
          <a:r>
            <a:rPr lang="ar-IQ" sz="1800" b="1" dirty="0" smtClean="0">
              <a:solidFill>
                <a:srgbClr val="FFFF00"/>
              </a:solidFill>
            </a:rPr>
            <a:t>تحقيق التوازن بين كافة </a:t>
          </a:r>
          <a:r>
            <a:rPr lang="ar-IQ" sz="1800" b="1" dirty="0" smtClean="0">
              <a:solidFill>
                <a:schemeClr val="bg1"/>
              </a:solidFill>
            </a:rPr>
            <a:t>القطاعات</a:t>
          </a:r>
          <a:endParaRPr lang="ar-IQ" sz="1800" b="1" dirty="0">
            <a:solidFill>
              <a:schemeClr val="bg1"/>
            </a:solidFill>
          </a:endParaRPr>
        </a:p>
      </dgm:t>
    </dgm:pt>
    <dgm:pt modelId="{5D6B5B68-AB19-4C0A-B328-CEAB0BB94676}" type="parTrans" cxnId="{E3E2297F-88DE-459F-9E18-58739DE9D8E9}">
      <dgm:prSet/>
      <dgm:spPr/>
      <dgm:t>
        <a:bodyPr/>
        <a:lstStyle/>
        <a:p>
          <a:pPr rtl="1"/>
          <a:endParaRPr lang="ar-IQ"/>
        </a:p>
      </dgm:t>
    </dgm:pt>
    <dgm:pt modelId="{378369FD-DB14-4D74-B109-94420B604EC8}" type="sibTrans" cxnId="{E3E2297F-88DE-459F-9E18-58739DE9D8E9}">
      <dgm:prSet/>
      <dgm:spPr/>
      <dgm:t>
        <a:bodyPr/>
        <a:lstStyle/>
        <a:p>
          <a:pPr rtl="1"/>
          <a:endParaRPr lang="ar-IQ"/>
        </a:p>
      </dgm:t>
    </dgm:pt>
    <dgm:pt modelId="{8ECA0E2F-327F-437F-92BC-2D35414CF0DE}">
      <dgm:prSet/>
      <dgm:spPr/>
      <dgm:t>
        <a:bodyPr/>
        <a:lstStyle/>
        <a:p>
          <a:pPr rtl="1"/>
          <a:endParaRPr lang="ar-IQ"/>
        </a:p>
      </dgm:t>
    </dgm:pt>
    <dgm:pt modelId="{33C03FBA-966C-4546-B751-917021168C21}" type="parTrans" cxnId="{0F332569-5ECA-4E20-A483-8EFA970E1AA4}">
      <dgm:prSet/>
      <dgm:spPr/>
      <dgm:t>
        <a:bodyPr/>
        <a:lstStyle/>
        <a:p>
          <a:pPr rtl="1"/>
          <a:endParaRPr lang="ar-IQ"/>
        </a:p>
      </dgm:t>
    </dgm:pt>
    <dgm:pt modelId="{4F80E08E-3834-4367-9986-4588C93C325B}" type="sibTrans" cxnId="{0F332569-5ECA-4E20-A483-8EFA970E1AA4}">
      <dgm:prSet/>
      <dgm:spPr/>
      <dgm:t>
        <a:bodyPr/>
        <a:lstStyle/>
        <a:p>
          <a:pPr rtl="1"/>
          <a:endParaRPr lang="ar-IQ"/>
        </a:p>
      </dgm:t>
    </dgm:pt>
    <dgm:pt modelId="{816BFED0-A995-4123-BA8F-95A5C7A879FE}" type="pres">
      <dgm:prSet presAssocID="{26B7EF90-0EC6-4598-A48D-631C6DD98FF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C47F8796-A9D0-4A80-987C-29882B72D4AC}" type="pres">
      <dgm:prSet presAssocID="{DE93F56B-AF4D-4AEA-88CC-C2751B3B7E6D}" presName="centerShape" presStyleLbl="node0" presStyleIdx="0" presStyleCnt="1"/>
      <dgm:spPr/>
      <dgm:t>
        <a:bodyPr/>
        <a:lstStyle/>
        <a:p>
          <a:pPr rtl="1"/>
          <a:endParaRPr lang="ar-IQ"/>
        </a:p>
      </dgm:t>
    </dgm:pt>
    <dgm:pt modelId="{6988EB3C-8333-4318-A972-A71DA0559B0E}" type="pres">
      <dgm:prSet presAssocID="{F23F55B1-1772-414C-9CCC-36AC0D12F95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F856582-E4EF-4D44-BE0D-A96B3F194FA2}" type="pres">
      <dgm:prSet presAssocID="{F23F55B1-1772-414C-9CCC-36AC0D12F95E}" presName="dummy" presStyleCnt="0"/>
      <dgm:spPr/>
    </dgm:pt>
    <dgm:pt modelId="{F7EA9BD3-8677-42E6-BF1A-F47356C70E96}" type="pres">
      <dgm:prSet presAssocID="{E5B10D64-05C9-41C6-9BF5-57238FDADC89}" presName="sibTrans" presStyleLbl="sibTrans2D1" presStyleIdx="0" presStyleCnt="4"/>
      <dgm:spPr/>
      <dgm:t>
        <a:bodyPr/>
        <a:lstStyle/>
        <a:p>
          <a:pPr rtl="1"/>
          <a:endParaRPr lang="ar-IQ"/>
        </a:p>
      </dgm:t>
    </dgm:pt>
    <dgm:pt modelId="{A7995CF0-76CB-4BB7-B417-BD7F7A0E4627}" type="pres">
      <dgm:prSet presAssocID="{EF311438-2C88-47B1-AB51-ACDE18D5B0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4F17D3B-2EB5-46EA-BA95-9AA6237396B4}" type="pres">
      <dgm:prSet presAssocID="{EF311438-2C88-47B1-AB51-ACDE18D5B0DB}" presName="dummy" presStyleCnt="0"/>
      <dgm:spPr/>
    </dgm:pt>
    <dgm:pt modelId="{0A287C57-A78F-46EC-B82A-010A2F620136}" type="pres">
      <dgm:prSet presAssocID="{C4D7124E-D802-4E3D-A8A9-99CBC6E35F36}" presName="sibTrans" presStyleLbl="sibTrans2D1" presStyleIdx="1" presStyleCnt="4"/>
      <dgm:spPr/>
      <dgm:t>
        <a:bodyPr/>
        <a:lstStyle/>
        <a:p>
          <a:pPr rtl="1"/>
          <a:endParaRPr lang="ar-IQ"/>
        </a:p>
      </dgm:t>
    </dgm:pt>
    <dgm:pt modelId="{664DB568-AB2F-4C45-88AA-5D8A9977D773}" type="pres">
      <dgm:prSet presAssocID="{1A7C47F0-9B5F-42E1-BD6F-C2C1BDDBBB3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B9FC0D2-01A2-4A7B-973B-5F7574F8EB55}" type="pres">
      <dgm:prSet presAssocID="{1A7C47F0-9B5F-42E1-BD6F-C2C1BDDBBB34}" presName="dummy" presStyleCnt="0"/>
      <dgm:spPr/>
    </dgm:pt>
    <dgm:pt modelId="{20E2ED2D-E02B-4920-ADFD-ED5EFA2E98EF}" type="pres">
      <dgm:prSet presAssocID="{9CA2EDA2-864E-402B-A90A-5A00AE66F957}" presName="sibTrans" presStyleLbl="sibTrans2D1" presStyleIdx="2" presStyleCnt="4"/>
      <dgm:spPr/>
      <dgm:t>
        <a:bodyPr/>
        <a:lstStyle/>
        <a:p>
          <a:pPr rtl="1"/>
          <a:endParaRPr lang="ar-IQ"/>
        </a:p>
      </dgm:t>
    </dgm:pt>
    <dgm:pt modelId="{A52303D7-6369-4418-82A2-1EBEB3C7C705}" type="pres">
      <dgm:prSet presAssocID="{3A255CD8-FB5A-4E93-BF50-EDC159FCFD0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73213A7-A9A7-4427-A92B-FC482F043D30}" type="pres">
      <dgm:prSet presAssocID="{3A255CD8-FB5A-4E93-BF50-EDC159FCFD0A}" presName="dummy" presStyleCnt="0"/>
      <dgm:spPr/>
    </dgm:pt>
    <dgm:pt modelId="{0501D8DB-DFFD-4860-9098-58A220252647}" type="pres">
      <dgm:prSet presAssocID="{378369FD-DB14-4D74-B109-94420B604EC8}" presName="sibTrans" presStyleLbl="sibTrans2D1" presStyleIdx="3" presStyleCnt="4"/>
      <dgm:spPr/>
      <dgm:t>
        <a:bodyPr/>
        <a:lstStyle/>
        <a:p>
          <a:pPr rtl="1"/>
          <a:endParaRPr lang="ar-IQ"/>
        </a:p>
      </dgm:t>
    </dgm:pt>
  </dgm:ptLst>
  <dgm:cxnLst>
    <dgm:cxn modelId="{4568D8B5-BA8D-49A3-A59B-13BD70C67254}" srcId="{DE93F56B-AF4D-4AEA-88CC-C2751B3B7E6D}" destId="{1A7C47F0-9B5F-42E1-BD6F-C2C1BDDBBB34}" srcOrd="2" destOrd="0" parTransId="{F3F7732D-2DFF-4C91-A302-4F57877A77AD}" sibTransId="{9CA2EDA2-864E-402B-A90A-5A00AE66F957}"/>
    <dgm:cxn modelId="{EF49EA24-90B8-492C-8B2E-6D2764E90B93}" srcId="{DE93F56B-AF4D-4AEA-88CC-C2751B3B7E6D}" destId="{EF311438-2C88-47B1-AB51-ACDE18D5B0DB}" srcOrd="1" destOrd="0" parTransId="{CC9600F0-E773-4F9D-9780-E9AE6B841B4F}" sibTransId="{C4D7124E-D802-4E3D-A8A9-99CBC6E35F36}"/>
    <dgm:cxn modelId="{D5C05B64-44DF-4429-967D-9DD749586131}" type="presOf" srcId="{3A255CD8-FB5A-4E93-BF50-EDC159FCFD0A}" destId="{A52303D7-6369-4418-82A2-1EBEB3C7C705}" srcOrd="0" destOrd="0" presId="urn:microsoft.com/office/officeart/2005/8/layout/radial6"/>
    <dgm:cxn modelId="{0A0BA1CB-E461-4C02-9687-76F0F0B619B5}" srcId="{DE93F56B-AF4D-4AEA-88CC-C2751B3B7E6D}" destId="{F23F55B1-1772-414C-9CCC-36AC0D12F95E}" srcOrd="0" destOrd="0" parTransId="{4A14F279-8DAC-49CD-B765-90F7260B39EC}" sibTransId="{E5B10D64-05C9-41C6-9BF5-57238FDADC89}"/>
    <dgm:cxn modelId="{041670E6-14C3-4246-97D2-CF0BE693E6C7}" type="presOf" srcId="{E5B10D64-05C9-41C6-9BF5-57238FDADC89}" destId="{F7EA9BD3-8677-42E6-BF1A-F47356C70E96}" srcOrd="0" destOrd="0" presId="urn:microsoft.com/office/officeart/2005/8/layout/radial6"/>
    <dgm:cxn modelId="{860A6C98-FE4F-456D-8142-619892D9D2E5}" type="presOf" srcId="{378369FD-DB14-4D74-B109-94420B604EC8}" destId="{0501D8DB-DFFD-4860-9098-58A220252647}" srcOrd="0" destOrd="0" presId="urn:microsoft.com/office/officeart/2005/8/layout/radial6"/>
    <dgm:cxn modelId="{62D859FA-69FA-4355-A99B-C39335B0D6F0}" type="presOf" srcId="{C4D7124E-D802-4E3D-A8A9-99CBC6E35F36}" destId="{0A287C57-A78F-46EC-B82A-010A2F620136}" srcOrd="0" destOrd="0" presId="urn:microsoft.com/office/officeart/2005/8/layout/radial6"/>
    <dgm:cxn modelId="{A2DD2728-1ED1-4793-AE85-11B6D6295F11}" type="presOf" srcId="{F23F55B1-1772-414C-9CCC-36AC0D12F95E}" destId="{6988EB3C-8333-4318-A972-A71DA0559B0E}" srcOrd="0" destOrd="0" presId="urn:microsoft.com/office/officeart/2005/8/layout/radial6"/>
    <dgm:cxn modelId="{07AA860F-3A1F-41DE-9277-485DC439B0B7}" type="presOf" srcId="{EF311438-2C88-47B1-AB51-ACDE18D5B0DB}" destId="{A7995CF0-76CB-4BB7-B417-BD7F7A0E4627}" srcOrd="0" destOrd="0" presId="urn:microsoft.com/office/officeart/2005/8/layout/radial6"/>
    <dgm:cxn modelId="{A6931EE2-DAE1-4459-8D7F-67FECD792112}" type="presOf" srcId="{26B7EF90-0EC6-4598-A48D-631C6DD98FFE}" destId="{816BFED0-A995-4123-BA8F-95A5C7A879FE}" srcOrd="0" destOrd="0" presId="urn:microsoft.com/office/officeart/2005/8/layout/radial6"/>
    <dgm:cxn modelId="{0F332569-5ECA-4E20-A483-8EFA970E1AA4}" srcId="{26B7EF90-0EC6-4598-A48D-631C6DD98FFE}" destId="{8ECA0E2F-327F-437F-92BC-2D35414CF0DE}" srcOrd="1" destOrd="0" parTransId="{33C03FBA-966C-4546-B751-917021168C21}" sibTransId="{4F80E08E-3834-4367-9986-4588C93C325B}"/>
    <dgm:cxn modelId="{3E92A7EA-44CA-44D1-ACD0-5EF8E953D954}" type="presOf" srcId="{DE93F56B-AF4D-4AEA-88CC-C2751B3B7E6D}" destId="{C47F8796-A9D0-4A80-987C-29882B72D4AC}" srcOrd="0" destOrd="0" presId="urn:microsoft.com/office/officeart/2005/8/layout/radial6"/>
    <dgm:cxn modelId="{2B98DDAA-5884-4837-9811-5E2ECAB34D26}" type="presOf" srcId="{1A7C47F0-9B5F-42E1-BD6F-C2C1BDDBBB34}" destId="{664DB568-AB2F-4C45-88AA-5D8A9977D773}" srcOrd="0" destOrd="0" presId="urn:microsoft.com/office/officeart/2005/8/layout/radial6"/>
    <dgm:cxn modelId="{E3E2297F-88DE-459F-9E18-58739DE9D8E9}" srcId="{DE93F56B-AF4D-4AEA-88CC-C2751B3B7E6D}" destId="{3A255CD8-FB5A-4E93-BF50-EDC159FCFD0A}" srcOrd="3" destOrd="0" parTransId="{5D6B5B68-AB19-4C0A-B328-CEAB0BB94676}" sibTransId="{378369FD-DB14-4D74-B109-94420B604EC8}"/>
    <dgm:cxn modelId="{5287419C-8F70-4D37-8661-D34B567FAC15}" type="presOf" srcId="{9CA2EDA2-864E-402B-A90A-5A00AE66F957}" destId="{20E2ED2D-E02B-4920-ADFD-ED5EFA2E98EF}" srcOrd="0" destOrd="0" presId="urn:microsoft.com/office/officeart/2005/8/layout/radial6"/>
    <dgm:cxn modelId="{67C20CC6-540F-4BBE-8A87-9DB5AE5E1E97}" srcId="{26B7EF90-0EC6-4598-A48D-631C6DD98FFE}" destId="{DE93F56B-AF4D-4AEA-88CC-C2751B3B7E6D}" srcOrd="0" destOrd="0" parTransId="{2EC46FB3-6A37-4961-B4A0-37FD05F72168}" sibTransId="{CED52EC8-961F-4736-A1DA-C1DB318B0DFC}"/>
    <dgm:cxn modelId="{A2798645-FE94-4438-AD51-8CCEE1522B58}" type="presParOf" srcId="{816BFED0-A995-4123-BA8F-95A5C7A879FE}" destId="{C47F8796-A9D0-4A80-987C-29882B72D4AC}" srcOrd="0" destOrd="0" presId="urn:microsoft.com/office/officeart/2005/8/layout/radial6"/>
    <dgm:cxn modelId="{39B5F70A-F5F8-4B10-A50D-9E851D740F1B}" type="presParOf" srcId="{816BFED0-A995-4123-BA8F-95A5C7A879FE}" destId="{6988EB3C-8333-4318-A972-A71DA0559B0E}" srcOrd="1" destOrd="0" presId="urn:microsoft.com/office/officeart/2005/8/layout/radial6"/>
    <dgm:cxn modelId="{F142EB5F-22B6-4886-8873-ACF3775A7A99}" type="presParOf" srcId="{816BFED0-A995-4123-BA8F-95A5C7A879FE}" destId="{3F856582-E4EF-4D44-BE0D-A96B3F194FA2}" srcOrd="2" destOrd="0" presId="urn:microsoft.com/office/officeart/2005/8/layout/radial6"/>
    <dgm:cxn modelId="{A309D7C9-91BA-4ECC-A2D2-1849D72EF772}" type="presParOf" srcId="{816BFED0-A995-4123-BA8F-95A5C7A879FE}" destId="{F7EA9BD3-8677-42E6-BF1A-F47356C70E96}" srcOrd="3" destOrd="0" presId="urn:microsoft.com/office/officeart/2005/8/layout/radial6"/>
    <dgm:cxn modelId="{E27E64BD-82AD-49BC-BACD-723797C84BAC}" type="presParOf" srcId="{816BFED0-A995-4123-BA8F-95A5C7A879FE}" destId="{A7995CF0-76CB-4BB7-B417-BD7F7A0E4627}" srcOrd="4" destOrd="0" presId="urn:microsoft.com/office/officeart/2005/8/layout/radial6"/>
    <dgm:cxn modelId="{07B8BB47-4618-4859-B558-E16F1F4D3AAF}" type="presParOf" srcId="{816BFED0-A995-4123-BA8F-95A5C7A879FE}" destId="{94F17D3B-2EB5-46EA-BA95-9AA6237396B4}" srcOrd="5" destOrd="0" presId="urn:microsoft.com/office/officeart/2005/8/layout/radial6"/>
    <dgm:cxn modelId="{4F8F82AE-103A-4F53-A6B7-873FDA6D4A82}" type="presParOf" srcId="{816BFED0-A995-4123-BA8F-95A5C7A879FE}" destId="{0A287C57-A78F-46EC-B82A-010A2F620136}" srcOrd="6" destOrd="0" presId="urn:microsoft.com/office/officeart/2005/8/layout/radial6"/>
    <dgm:cxn modelId="{EB2E4CD1-C10D-4C8A-8504-E733F2B84A55}" type="presParOf" srcId="{816BFED0-A995-4123-BA8F-95A5C7A879FE}" destId="{664DB568-AB2F-4C45-88AA-5D8A9977D773}" srcOrd="7" destOrd="0" presId="urn:microsoft.com/office/officeart/2005/8/layout/radial6"/>
    <dgm:cxn modelId="{408EB31B-0736-42E4-91B6-CCD0FD250B22}" type="presParOf" srcId="{816BFED0-A995-4123-BA8F-95A5C7A879FE}" destId="{0B9FC0D2-01A2-4A7B-973B-5F7574F8EB55}" srcOrd="8" destOrd="0" presId="urn:microsoft.com/office/officeart/2005/8/layout/radial6"/>
    <dgm:cxn modelId="{71E62786-D7D8-4B41-ABB2-189A7F71B825}" type="presParOf" srcId="{816BFED0-A995-4123-BA8F-95A5C7A879FE}" destId="{20E2ED2D-E02B-4920-ADFD-ED5EFA2E98EF}" srcOrd="9" destOrd="0" presId="urn:microsoft.com/office/officeart/2005/8/layout/radial6"/>
    <dgm:cxn modelId="{D6089CD9-E48B-47D9-83B1-0A28C2D1C2E2}" type="presParOf" srcId="{816BFED0-A995-4123-BA8F-95A5C7A879FE}" destId="{A52303D7-6369-4418-82A2-1EBEB3C7C705}" srcOrd="10" destOrd="0" presId="urn:microsoft.com/office/officeart/2005/8/layout/radial6"/>
    <dgm:cxn modelId="{E6011F47-7D94-48EE-B336-7CC8D3BB6103}" type="presParOf" srcId="{816BFED0-A995-4123-BA8F-95A5C7A879FE}" destId="{073213A7-A9A7-4427-A92B-FC482F043D30}" srcOrd="11" destOrd="0" presId="urn:microsoft.com/office/officeart/2005/8/layout/radial6"/>
    <dgm:cxn modelId="{333A9D19-3C29-4BBD-93A1-2D80FBC891BF}" type="presParOf" srcId="{816BFED0-A995-4123-BA8F-95A5C7A879FE}" destId="{0501D8DB-DFFD-4860-9098-58A22025264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C9A8A0-8C49-4E49-980F-83D3E53B3CDE}">
      <dsp:nvSpPr>
        <dsp:cNvPr id="0" name=""/>
        <dsp:cNvSpPr/>
      </dsp:nvSpPr>
      <dsp:spPr>
        <a:xfrm>
          <a:off x="2961891" y="222"/>
          <a:ext cx="1853080" cy="1204502"/>
        </a:xfrm>
        <a:prstGeom prst="round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200" b="1" kern="1200" dirty="0" smtClean="0">
              <a:solidFill>
                <a:schemeClr val="bg1"/>
              </a:solidFill>
            </a:rPr>
            <a:t>النمو في القطاع الزراعي والقطاع الصناعي</a:t>
          </a:r>
          <a:endParaRPr lang="ar-IQ" sz="2200" b="1" kern="1200" dirty="0">
            <a:solidFill>
              <a:schemeClr val="bg1"/>
            </a:solidFill>
          </a:endParaRPr>
        </a:p>
      </dsp:txBody>
      <dsp:txXfrm>
        <a:off x="3020690" y="59021"/>
        <a:ext cx="1735482" cy="1086904"/>
      </dsp:txXfrm>
    </dsp:sp>
    <dsp:sp modelId="{7D783A2B-4028-4332-8ED4-DFF8AADDCF40}">
      <dsp:nvSpPr>
        <dsp:cNvPr id="0" name=""/>
        <dsp:cNvSpPr/>
      </dsp:nvSpPr>
      <dsp:spPr>
        <a:xfrm>
          <a:off x="1898617" y="602473"/>
          <a:ext cx="3979628" cy="3979628"/>
        </a:xfrm>
        <a:custGeom>
          <a:avLst/>
          <a:gdLst/>
          <a:ahLst/>
          <a:cxnLst/>
          <a:rect l="0" t="0" r="0" b="0"/>
          <a:pathLst>
            <a:path>
              <a:moveTo>
                <a:pt x="3172112" y="389336"/>
              </a:moveTo>
              <a:arcTo wR="1989814" hR="1989814" stAng="18387232" swAng="1633569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B9827F80-E136-4F30-A62F-854E50EFFDA0}">
      <dsp:nvSpPr>
        <dsp:cNvPr id="0" name=""/>
        <dsp:cNvSpPr/>
      </dsp:nvSpPr>
      <dsp:spPr>
        <a:xfrm>
          <a:off x="4951705" y="1990036"/>
          <a:ext cx="1853080" cy="1204502"/>
        </a:xfrm>
        <a:prstGeom prst="roundRect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smtClean="0">
              <a:solidFill>
                <a:schemeClr val="bg1"/>
              </a:solidFill>
            </a:rPr>
            <a:t>يزيد من دخل الفرد</a:t>
          </a:r>
          <a:endParaRPr lang="ar-IQ" sz="3200" b="1" kern="1200" dirty="0">
            <a:solidFill>
              <a:schemeClr val="bg1"/>
            </a:solidFill>
          </a:endParaRPr>
        </a:p>
      </dsp:txBody>
      <dsp:txXfrm>
        <a:off x="5010504" y="2048835"/>
        <a:ext cx="1735482" cy="1086904"/>
      </dsp:txXfrm>
    </dsp:sp>
    <dsp:sp modelId="{82353D92-E76B-49F6-9E77-968FE9CA51FD}">
      <dsp:nvSpPr>
        <dsp:cNvPr id="0" name=""/>
        <dsp:cNvSpPr/>
      </dsp:nvSpPr>
      <dsp:spPr>
        <a:xfrm>
          <a:off x="1898617" y="602473"/>
          <a:ext cx="3979628" cy="3979628"/>
        </a:xfrm>
        <a:custGeom>
          <a:avLst/>
          <a:gdLst/>
          <a:ahLst/>
          <a:cxnLst/>
          <a:rect l="0" t="0" r="0" b="0"/>
          <a:pathLst>
            <a:path>
              <a:moveTo>
                <a:pt x="3773348" y="2872065"/>
              </a:moveTo>
              <a:arcTo wR="1989814" hR="1989814" stAng="1579199" swAng="1633569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58466BBE-641F-468F-929A-BB734CBB70FE}">
      <dsp:nvSpPr>
        <dsp:cNvPr id="0" name=""/>
        <dsp:cNvSpPr/>
      </dsp:nvSpPr>
      <dsp:spPr>
        <a:xfrm>
          <a:off x="2961891" y="3979850"/>
          <a:ext cx="1853080" cy="1204502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bg1"/>
              </a:solidFill>
            </a:rPr>
            <a:t>قطاع الخدمات</a:t>
          </a:r>
          <a:endParaRPr lang="ar-IQ" sz="2800" b="1" kern="1200" dirty="0">
            <a:solidFill>
              <a:schemeClr val="bg1"/>
            </a:solidFill>
          </a:endParaRPr>
        </a:p>
      </dsp:txBody>
      <dsp:txXfrm>
        <a:off x="3020690" y="4038649"/>
        <a:ext cx="1735482" cy="1086904"/>
      </dsp:txXfrm>
    </dsp:sp>
    <dsp:sp modelId="{0D556642-FB47-4F78-BADA-04CD19C5D301}">
      <dsp:nvSpPr>
        <dsp:cNvPr id="0" name=""/>
        <dsp:cNvSpPr/>
      </dsp:nvSpPr>
      <dsp:spPr>
        <a:xfrm>
          <a:off x="1898617" y="602473"/>
          <a:ext cx="3979628" cy="3979628"/>
        </a:xfrm>
        <a:custGeom>
          <a:avLst/>
          <a:gdLst/>
          <a:ahLst/>
          <a:cxnLst/>
          <a:rect l="0" t="0" r="0" b="0"/>
          <a:pathLst>
            <a:path>
              <a:moveTo>
                <a:pt x="807515" y="3590292"/>
              </a:moveTo>
              <a:arcTo wR="1989814" hR="1989814" stAng="7587232" swAng="1633569"/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  <a:tailEnd type="arrow"/>
        </a:ln>
        <a:effectLst>
          <a:outerShdw blurRad="57150" dist="38100" dir="5400000" algn="ctr" rotWithShape="0">
            <a:schemeClr val="accent6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5DA74387-DA0B-403C-97D5-C63F3A6BB0E1}">
      <dsp:nvSpPr>
        <dsp:cNvPr id="0" name=""/>
        <dsp:cNvSpPr/>
      </dsp:nvSpPr>
      <dsp:spPr>
        <a:xfrm>
          <a:off x="972077" y="1990036"/>
          <a:ext cx="1853080" cy="1204502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>
              <a:solidFill>
                <a:schemeClr val="bg1"/>
              </a:solidFill>
            </a:rPr>
            <a:t>تعزيز القطاع السياحي</a:t>
          </a:r>
          <a:endParaRPr lang="ar-IQ" sz="2800" b="1" kern="1200" dirty="0">
            <a:solidFill>
              <a:schemeClr val="bg1"/>
            </a:solidFill>
          </a:endParaRPr>
        </a:p>
      </dsp:txBody>
      <dsp:txXfrm>
        <a:off x="1030876" y="2048835"/>
        <a:ext cx="1735482" cy="1086904"/>
      </dsp:txXfrm>
    </dsp:sp>
    <dsp:sp modelId="{E8242D1D-EE13-48ED-BB81-843278F98E88}">
      <dsp:nvSpPr>
        <dsp:cNvPr id="0" name=""/>
        <dsp:cNvSpPr/>
      </dsp:nvSpPr>
      <dsp:spPr>
        <a:xfrm>
          <a:off x="1898617" y="602473"/>
          <a:ext cx="3979628" cy="3979628"/>
        </a:xfrm>
        <a:custGeom>
          <a:avLst/>
          <a:gdLst/>
          <a:ahLst/>
          <a:cxnLst/>
          <a:rect l="0" t="0" r="0" b="0"/>
          <a:pathLst>
            <a:path>
              <a:moveTo>
                <a:pt x="206280" y="1107562"/>
              </a:moveTo>
              <a:arcTo wR="1989814" hR="1989814" stAng="12379199" swAng="1633569"/>
            </a:path>
          </a:pathLst>
        </a:custGeom>
        <a:noFill/>
        <a:ln w="38100" cap="flat" cmpd="sng" algn="ctr">
          <a:solidFill>
            <a:schemeClr val="accent5"/>
          </a:solidFill>
          <a:prstDash val="solid"/>
          <a:tailEnd type="arrow"/>
        </a:ln>
        <a:effectLst>
          <a:outerShdw blurRad="57150" dist="38100" dir="5400000" algn="ctr" rotWithShape="0">
            <a:schemeClr val="accent5">
              <a:shade val="9000"/>
              <a:alpha val="48000"/>
              <a:satMod val="105000"/>
            </a:scheme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1D8DB-DFFD-4860-9098-58A220252647}">
      <dsp:nvSpPr>
        <dsp:cNvPr id="0" name=""/>
        <dsp:cNvSpPr/>
      </dsp:nvSpPr>
      <dsp:spPr>
        <a:xfrm>
          <a:off x="2425003" y="607055"/>
          <a:ext cx="4042473" cy="4042473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solidFill>
          <a:schemeClr val="accent2">
            <a:shade val="90000"/>
            <a:hueOff val="606356"/>
            <a:satOff val="-39016"/>
            <a:lumOff val="335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E2ED2D-E02B-4920-ADFD-ED5EFA2E98EF}">
      <dsp:nvSpPr>
        <dsp:cNvPr id="0" name=""/>
        <dsp:cNvSpPr/>
      </dsp:nvSpPr>
      <dsp:spPr>
        <a:xfrm>
          <a:off x="2425003" y="607055"/>
          <a:ext cx="4042473" cy="4042473"/>
        </a:xfrm>
        <a:prstGeom prst="blockArc">
          <a:avLst>
            <a:gd name="adj1" fmla="val 5400000"/>
            <a:gd name="adj2" fmla="val 10800000"/>
            <a:gd name="adj3" fmla="val 4639"/>
          </a:avLst>
        </a:prstGeom>
        <a:solidFill>
          <a:schemeClr val="accent2">
            <a:shade val="90000"/>
            <a:hueOff val="404237"/>
            <a:satOff val="-26011"/>
            <a:lumOff val="2236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87C57-A78F-46EC-B82A-010A2F620136}">
      <dsp:nvSpPr>
        <dsp:cNvPr id="0" name=""/>
        <dsp:cNvSpPr/>
      </dsp:nvSpPr>
      <dsp:spPr>
        <a:xfrm>
          <a:off x="2425003" y="607055"/>
          <a:ext cx="4042473" cy="4042473"/>
        </a:xfrm>
        <a:prstGeom prst="blockArc">
          <a:avLst>
            <a:gd name="adj1" fmla="val 0"/>
            <a:gd name="adj2" fmla="val 5400000"/>
            <a:gd name="adj3" fmla="val 4639"/>
          </a:avLst>
        </a:prstGeom>
        <a:solidFill>
          <a:schemeClr val="accent2">
            <a:shade val="90000"/>
            <a:hueOff val="202119"/>
            <a:satOff val="-13005"/>
            <a:lumOff val="111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EA9BD3-8677-42E6-BF1A-F47356C70E96}">
      <dsp:nvSpPr>
        <dsp:cNvPr id="0" name=""/>
        <dsp:cNvSpPr/>
      </dsp:nvSpPr>
      <dsp:spPr>
        <a:xfrm>
          <a:off x="2425003" y="607055"/>
          <a:ext cx="4042473" cy="4042473"/>
        </a:xfrm>
        <a:prstGeom prst="blockArc">
          <a:avLst>
            <a:gd name="adj1" fmla="val 16200000"/>
            <a:gd name="adj2" fmla="val 0"/>
            <a:gd name="adj3" fmla="val 4639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7F8796-A9D0-4A80-987C-29882B72D4AC}">
      <dsp:nvSpPr>
        <dsp:cNvPr id="0" name=""/>
        <dsp:cNvSpPr/>
      </dsp:nvSpPr>
      <dsp:spPr>
        <a:xfrm>
          <a:off x="3515959" y="1698011"/>
          <a:ext cx="1860560" cy="1860560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100" b="1" kern="1200" dirty="0" smtClean="0">
              <a:solidFill>
                <a:srgbClr val="FFFF00"/>
              </a:solidFill>
            </a:rPr>
            <a:t>هدف الانماء السياحي</a:t>
          </a:r>
          <a:endParaRPr lang="ar-IQ" sz="3100" kern="1200" dirty="0"/>
        </a:p>
      </dsp:txBody>
      <dsp:txXfrm>
        <a:off x="3788432" y="1970484"/>
        <a:ext cx="1315614" cy="1315614"/>
      </dsp:txXfrm>
    </dsp:sp>
    <dsp:sp modelId="{6988EB3C-8333-4318-A972-A71DA0559B0E}">
      <dsp:nvSpPr>
        <dsp:cNvPr id="0" name=""/>
        <dsp:cNvSpPr/>
      </dsp:nvSpPr>
      <dsp:spPr>
        <a:xfrm>
          <a:off x="3795043" y="2745"/>
          <a:ext cx="1302392" cy="1302392"/>
        </a:xfrm>
        <a:prstGeom prst="ellipse">
          <a:avLst/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rgbClr val="7030A0"/>
              </a:solidFill>
            </a:rPr>
            <a:t>زيادة الدخل القومي</a:t>
          </a:r>
          <a:endParaRPr lang="ar-IQ" sz="2400" b="1" kern="1200" dirty="0">
            <a:solidFill>
              <a:srgbClr val="7030A0"/>
            </a:solidFill>
          </a:endParaRPr>
        </a:p>
      </dsp:txBody>
      <dsp:txXfrm>
        <a:off x="3985774" y="193476"/>
        <a:ext cx="920930" cy="920930"/>
      </dsp:txXfrm>
    </dsp:sp>
    <dsp:sp modelId="{A7995CF0-76CB-4BB7-B417-BD7F7A0E4627}">
      <dsp:nvSpPr>
        <dsp:cNvPr id="0" name=""/>
        <dsp:cNvSpPr/>
      </dsp:nvSpPr>
      <dsp:spPr>
        <a:xfrm>
          <a:off x="5769394" y="1977095"/>
          <a:ext cx="1302392" cy="1302392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>
              <a:solidFill>
                <a:srgbClr val="7030A0"/>
              </a:solidFill>
            </a:rPr>
            <a:t>زيادة الانتاجية</a:t>
          </a:r>
          <a:endParaRPr lang="ar-IQ" sz="2400" b="1" kern="1200" dirty="0">
            <a:solidFill>
              <a:srgbClr val="7030A0"/>
            </a:solidFill>
          </a:endParaRPr>
        </a:p>
      </dsp:txBody>
      <dsp:txXfrm>
        <a:off x="5960125" y="2167826"/>
        <a:ext cx="920930" cy="920930"/>
      </dsp:txXfrm>
    </dsp:sp>
    <dsp:sp modelId="{664DB568-AB2F-4C45-88AA-5D8A9977D773}">
      <dsp:nvSpPr>
        <dsp:cNvPr id="0" name=""/>
        <dsp:cNvSpPr/>
      </dsp:nvSpPr>
      <dsp:spPr>
        <a:xfrm>
          <a:off x="3795043" y="3951446"/>
          <a:ext cx="1302392" cy="13023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>
              <a:solidFill>
                <a:srgbClr val="7030A0"/>
              </a:solidFill>
            </a:rPr>
            <a:t>تنمية جميع المرافق العامة في البلاد</a:t>
          </a:r>
          <a:endParaRPr lang="ar-IQ" sz="1800" b="1" kern="1200" dirty="0">
            <a:solidFill>
              <a:srgbClr val="7030A0"/>
            </a:solidFill>
          </a:endParaRPr>
        </a:p>
      </dsp:txBody>
      <dsp:txXfrm>
        <a:off x="3985774" y="4142177"/>
        <a:ext cx="920930" cy="920930"/>
      </dsp:txXfrm>
    </dsp:sp>
    <dsp:sp modelId="{A52303D7-6369-4418-82A2-1EBEB3C7C705}">
      <dsp:nvSpPr>
        <dsp:cNvPr id="0" name=""/>
        <dsp:cNvSpPr/>
      </dsp:nvSpPr>
      <dsp:spPr>
        <a:xfrm>
          <a:off x="1820693" y="1977095"/>
          <a:ext cx="1302392" cy="1302392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>
              <a:solidFill>
                <a:srgbClr val="FFFF00"/>
              </a:solidFill>
            </a:rPr>
            <a:t>تحقيق التوازن بين كافة </a:t>
          </a:r>
          <a:r>
            <a:rPr lang="ar-IQ" sz="1800" b="1" kern="1200" dirty="0" smtClean="0">
              <a:solidFill>
                <a:schemeClr val="bg1"/>
              </a:solidFill>
            </a:rPr>
            <a:t>القطاعات</a:t>
          </a:r>
          <a:endParaRPr lang="ar-IQ" sz="1800" b="1" kern="1200" dirty="0">
            <a:solidFill>
              <a:schemeClr val="bg1"/>
            </a:solidFill>
          </a:endParaRPr>
        </a:p>
      </dsp:txBody>
      <dsp:txXfrm>
        <a:off x="2011424" y="2167826"/>
        <a:ext cx="920930" cy="920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34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0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3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6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2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89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6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6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57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68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0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65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7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4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4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5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46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3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87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52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DBF5F9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2393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06/02/37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ar-SA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830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37626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ar-IQ" sz="13800" b="1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مفاهيم </a:t>
            </a:r>
            <a:r>
              <a:rPr lang="ar-SA" sz="13800" b="1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إرشادية</a:t>
            </a:r>
          </a:p>
          <a:p>
            <a:pPr algn="ctr">
              <a:buNone/>
            </a:pPr>
            <a:endParaRPr lang="ar-IQ" sz="13800" b="1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202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1824"/>
            <a:ext cx="8507288" cy="11430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>
                <a:solidFill>
                  <a:srgbClr val="FFFF00"/>
                </a:solidFill>
              </a:rPr>
              <a:t>*</a:t>
            </a:r>
            <a:r>
              <a:rPr lang="ar-IQ" sz="3200" b="1" dirty="0" smtClean="0">
                <a:solidFill>
                  <a:srgbClr val="FFFF00"/>
                </a:solidFill>
              </a:rPr>
              <a:t>اصبحت السياحة ثاني اكبر صناعة في الاقتصاد العالمي من حيث  (عدد المستخدمين،ورأس المال المستثمر، عائدات العملة الاجنبية)</a:t>
            </a:r>
            <a:endParaRPr lang="ar-IQ" sz="3200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76872"/>
            <a:ext cx="8507288" cy="3831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b="1" dirty="0" smtClean="0">
                <a:solidFill>
                  <a:srgbClr val="FFFF00"/>
                </a:solidFill>
              </a:rPr>
              <a:t>*</a:t>
            </a:r>
            <a:r>
              <a:rPr lang="ar-SA" sz="2800" b="1" dirty="0" smtClean="0">
                <a:solidFill>
                  <a:srgbClr val="002060"/>
                </a:solidFill>
              </a:rPr>
              <a:t> </a:t>
            </a:r>
            <a:r>
              <a:rPr lang="ar-IQ" sz="2800" b="1" dirty="0" smtClean="0">
                <a:solidFill>
                  <a:srgbClr val="FF6600"/>
                </a:solidFill>
              </a:rPr>
              <a:t>ان من الاسباب المهمة التي ساعدت على ان تكون السياحة ثاني اكبر صناعة في العالم </a:t>
            </a:r>
            <a:r>
              <a:rPr lang="ar-IQ" sz="2800" b="1" dirty="0" smtClean="0">
                <a:solidFill>
                  <a:srgbClr val="002060"/>
                </a:solidFill>
              </a:rPr>
              <a:t>هو(</a:t>
            </a:r>
            <a:r>
              <a:rPr lang="ar-IQ" sz="2800" b="1" dirty="0" smtClean="0">
                <a:solidFill>
                  <a:srgbClr val="FFFF00"/>
                </a:solidFill>
              </a:rPr>
              <a:t> </a:t>
            </a:r>
            <a:r>
              <a:rPr lang="ar-SA" sz="2800" b="1" dirty="0" smtClean="0">
                <a:solidFill>
                  <a:srgbClr val="FFFF00"/>
                </a:solidFill>
              </a:rPr>
              <a:t>زيادة </a:t>
            </a:r>
            <a:r>
              <a:rPr lang="ar-IQ" sz="2800" b="1" dirty="0" smtClean="0">
                <a:solidFill>
                  <a:srgbClr val="FFFF00"/>
                </a:solidFill>
              </a:rPr>
              <a:t>الوعي </a:t>
            </a:r>
            <a:r>
              <a:rPr lang="ar-IQ" sz="2800" b="1" dirty="0" smtClean="0"/>
              <a:t>، </a:t>
            </a:r>
            <a:r>
              <a:rPr lang="ar-SA" sz="2800" b="1" dirty="0" smtClean="0">
                <a:solidFill>
                  <a:srgbClr val="FFFF00"/>
                </a:solidFill>
              </a:rPr>
              <a:t>زيادة </a:t>
            </a:r>
            <a:r>
              <a:rPr lang="ar-IQ" sz="2800" b="1" dirty="0" smtClean="0">
                <a:solidFill>
                  <a:srgbClr val="FFFF00"/>
                </a:solidFill>
              </a:rPr>
              <a:t>رغبات وميول </a:t>
            </a:r>
            <a:r>
              <a:rPr lang="ar-IQ" sz="2800" b="1" dirty="0" smtClean="0">
                <a:solidFill>
                  <a:schemeClr val="bg2">
                    <a:lumMod val="50000"/>
                  </a:schemeClr>
                </a:solidFill>
              </a:rPr>
              <a:t>المسافرين</a:t>
            </a:r>
            <a:r>
              <a:rPr lang="ar-SA" sz="28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r>
              <a:rPr lang="ar-IQ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IQ" sz="2800" b="1" dirty="0" smtClean="0"/>
              <a:t>اصبحت في تغير مستمر وصعبة التنبؤ بها.</a:t>
            </a:r>
            <a:endParaRPr lang="ar-SA" sz="2800" b="1" dirty="0" smtClean="0"/>
          </a:p>
          <a:p>
            <a:pPr marL="0" indent="0">
              <a:buNone/>
            </a:pPr>
            <a:r>
              <a:rPr lang="ar-SA" sz="2800" b="1" dirty="0" smtClean="0"/>
              <a:t>* </a:t>
            </a:r>
            <a:r>
              <a:rPr lang="ar-SA" sz="2800" b="1" dirty="0" smtClean="0">
                <a:solidFill>
                  <a:srgbClr val="FFFF00"/>
                </a:solidFill>
              </a:rPr>
              <a:t>صناعة السياحة  مصدر للتفاهم السياسي والثقافي ومحفز للنمو الاقتصادي .</a:t>
            </a:r>
          </a:p>
          <a:p>
            <a:pPr marL="0" indent="0">
              <a:buNone/>
            </a:pPr>
            <a:endParaRPr lang="ar-IQ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09594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5919936"/>
          </a:xfrm>
        </p:spPr>
        <p:txBody>
          <a:bodyPr/>
          <a:lstStyle/>
          <a:p>
            <a:pPr marL="0" indent="0" algn="ctr">
              <a:buNone/>
            </a:pPr>
            <a:r>
              <a:rPr lang="ar-SA" sz="2800" b="1" dirty="0">
                <a:solidFill>
                  <a:srgbClr val="FFFF00"/>
                </a:solidFill>
              </a:rPr>
              <a:t>الاسباب التي ادت الى نمو وتوسع الصناعة السياحية: </a:t>
            </a:r>
            <a:endParaRPr lang="ar-SA" sz="28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ar-SA" sz="28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1- زيادة ساعات الفراغ والإجازات المدفوعة الأجر.</a:t>
            </a: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2- الاتجاه الصناعي والخدمي للمجتمع.</a:t>
            </a: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3- اتجاهات المجتمعات للمدنية والتحضر.</a:t>
            </a: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4- زيادة حجم الطبقة الوسطى في المجتمعات.</a:t>
            </a: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5- سرعة التغيير والإبداع التكنولوجي.</a:t>
            </a:r>
          </a:p>
          <a:p>
            <a:pPr marL="0" indent="0">
              <a:buNone/>
            </a:pPr>
            <a:r>
              <a:rPr lang="ar-SA" b="1" dirty="0">
                <a:solidFill>
                  <a:srgbClr val="FFFF00"/>
                </a:solidFill>
              </a:rPr>
              <a:t>6- الوعي الزائد للناس من خلال حملات الترويج السياحي ووسائل الاعلام </a:t>
            </a:r>
            <a:r>
              <a:rPr lang="ar-SA" b="1" dirty="0" smtClean="0">
                <a:solidFill>
                  <a:srgbClr val="FFFF00"/>
                </a:solidFill>
              </a:rPr>
              <a:t> المختلفة</a:t>
            </a:r>
            <a:r>
              <a:rPr lang="ar-SA" b="1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657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ctr">
              <a:buNone/>
            </a:pPr>
            <a:r>
              <a:rPr lang="ar-IQ" sz="3600" b="1" dirty="0" smtClean="0"/>
              <a:t>قطاعات الدولة</a:t>
            </a:r>
          </a:p>
          <a:p>
            <a:pPr algn="ctr">
              <a:buNone/>
            </a:pPr>
            <a:r>
              <a:rPr lang="ar-IQ" sz="2800" b="1" dirty="0" smtClean="0"/>
              <a:t> </a:t>
            </a:r>
            <a:r>
              <a:rPr lang="ar-IQ" sz="3200" dirty="0" smtClean="0">
                <a:solidFill>
                  <a:srgbClr val="FFFF00"/>
                </a:solidFill>
              </a:rPr>
              <a:t>زراعة + صناعة</a:t>
            </a:r>
            <a:r>
              <a:rPr lang="ar-SA" sz="3200" dirty="0" smtClean="0">
                <a:solidFill>
                  <a:srgbClr val="FFFF00"/>
                </a:solidFill>
              </a:rPr>
              <a:t>(نفط)</a:t>
            </a:r>
            <a:r>
              <a:rPr lang="ar-IQ" sz="3200" dirty="0" smtClean="0">
                <a:solidFill>
                  <a:srgbClr val="FFFF00"/>
                </a:solidFill>
              </a:rPr>
              <a:t> + خدمات + </a:t>
            </a:r>
            <a:r>
              <a:rPr lang="ar-SA" sz="3200" dirty="0" smtClean="0">
                <a:solidFill>
                  <a:srgbClr val="FFFF00"/>
                </a:solidFill>
              </a:rPr>
              <a:t>تجارة</a:t>
            </a:r>
            <a:r>
              <a:rPr lang="ar-IQ" sz="3200" dirty="0" smtClean="0">
                <a:solidFill>
                  <a:srgbClr val="FFFF00"/>
                </a:solidFill>
              </a:rPr>
              <a:t> + سياحة</a:t>
            </a:r>
          </a:p>
          <a:p>
            <a:pPr algn="ctr">
              <a:buNone/>
            </a:pPr>
            <a:endParaRPr lang="ar-IQ" sz="32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ar-IQ" sz="32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ar-IQ" sz="32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ar-IQ" sz="3600" dirty="0" smtClean="0">
                <a:solidFill>
                  <a:srgbClr val="FFFF00"/>
                </a:solidFill>
              </a:rPr>
              <a:t>التنمية الاقتصادية هو الاهتمام بالقطاعات</a:t>
            </a:r>
          </a:p>
          <a:p>
            <a:pPr algn="ctr">
              <a:buNone/>
            </a:pPr>
            <a:endParaRPr lang="ar-IQ" sz="3600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ar-IQ" sz="3200" dirty="0" smtClean="0"/>
              <a:t>ما هو التأثير المتبادل بين الانماء الاقتصادي والإنماء السياحي</a:t>
            </a:r>
            <a:r>
              <a:rPr lang="ar-SA" sz="3200" dirty="0" smtClean="0"/>
              <a:t> </a:t>
            </a:r>
            <a:r>
              <a:rPr lang="ar-IQ" sz="3200" dirty="0" smtClean="0"/>
              <a:t>؟ </a:t>
            </a:r>
            <a:endParaRPr lang="ar-IQ" sz="2400" dirty="0"/>
          </a:p>
        </p:txBody>
      </p:sp>
      <p:sp>
        <p:nvSpPr>
          <p:cNvPr id="4" name="سهم للأسفل 3"/>
          <p:cNvSpPr/>
          <p:nvPr/>
        </p:nvSpPr>
        <p:spPr>
          <a:xfrm>
            <a:off x="4211960" y="2060848"/>
            <a:ext cx="1080120" cy="165618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b="1" dirty="0">
              <a:ln w="1905"/>
              <a:gradFill>
                <a:gsLst>
                  <a:gs pos="0">
                    <a:srgbClr val="A5C249">
                      <a:shade val="20000"/>
                      <a:satMod val="200000"/>
                    </a:srgbClr>
                  </a:gs>
                  <a:gs pos="78000">
                    <a:srgbClr val="A5C249">
                      <a:tint val="90000"/>
                      <a:shade val="89000"/>
                      <a:satMod val="220000"/>
                    </a:srgbClr>
                  </a:gs>
                  <a:gs pos="100000">
                    <a:srgbClr val="A5C249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963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 algn="ctr">
              <a:buNone/>
            </a:pPr>
            <a:r>
              <a:rPr lang="ar-IQ" b="1" dirty="0" smtClean="0"/>
              <a:t>اذا اردنا ان نصل الى التنمية السياحية علينا ان نحقق</a:t>
            </a:r>
            <a:r>
              <a:rPr lang="ar-SA" b="1" dirty="0" smtClean="0"/>
              <a:t> </a:t>
            </a:r>
            <a:r>
              <a:rPr lang="ar-IQ" b="1" dirty="0" smtClean="0"/>
              <a:t> :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683568" y="1196752"/>
          <a:ext cx="777686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394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 algn="ctr">
              <a:buNone/>
            </a:pPr>
            <a:r>
              <a:rPr lang="ar-IQ" sz="2800" b="1" dirty="0" smtClean="0">
                <a:solidFill>
                  <a:schemeClr val="bg1"/>
                </a:solidFill>
              </a:rPr>
              <a:t>يمكن ان نعتبر السياحة من عوامل الانماء الاقتصادي :</a:t>
            </a:r>
          </a:p>
          <a:p>
            <a:pPr>
              <a:buNone/>
            </a:pPr>
            <a:r>
              <a:rPr lang="ar-IQ" sz="2400" b="1" dirty="0" smtClean="0">
                <a:solidFill>
                  <a:srgbClr val="FFFF00"/>
                </a:solidFill>
              </a:rPr>
              <a:t>وذلك بسبب سرعة الانفاق السياحي </a:t>
            </a:r>
            <a:r>
              <a:rPr lang="ar-IQ" sz="2400" b="1" dirty="0" err="1" smtClean="0">
                <a:solidFill>
                  <a:srgbClr val="FFFF00"/>
                </a:solidFill>
              </a:rPr>
              <a:t>وتاثيره</a:t>
            </a:r>
            <a:r>
              <a:rPr lang="ar-IQ" sz="2400" b="1" dirty="0" smtClean="0">
                <a:solidFill>
                  <a:srgbClr val="FFFF00"/>
                </a:solidFill>
              </a:rPr>
              <a:t> على القطاعات المرتبطة بالإنماء العام.</a:t>
            </a:r>
          </a:p>
          <a:p>
            <a:pPr algn="ctr">
              <a:buNone/>
            </a:pPr>
            <a:endParaRPr lang="ar-IQ" sz="24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endParaRPr lang="ar-IQ" sz="24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12" name="رسم تخطيطي 11"/>
          <p:cNvGraphicFramePr/>
          <p:nvPr/>
        </p:nvGraphicFramePr>
        <p:xfrm>
          <a:off x="251520" y="1268760"/>
          <a:ext cx="889248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221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دليلنا على اهمية دور صناعة السياحة في الاقتصاد</a:t>
            </a:r>
          </a:p>
          <a:p>
            <a:pPr algn="ctr">
              <a:buNone/>
            </a:pPr>
            <a:r>
              <a:rPr lang="ar-IQ" sz="3600" b="1" dirty="0" smtClean="0">
                <a:solidFill>
                  <a:srgbClr val="FF0000"/>
                </a:solidFill>
              </a:rPr>
              <a:t>الرسالة التي وجهها الامين العام للأمم المتحدة كوفي عنان الى الجمعية العمومية للاتحاد الدولي وقد جاء فيها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  <a:r>
              <a:rPr lang="ar-IQ" sz="3600" b="1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buNone/>
            </a:pPr>
            <a:r>
              <a:rPr lang="ar-IQ" sz="3200" b="1" dirty="0" smtClean="0">
                <a:solidFill>
                  <a:srgbClr val="FF33CC"/>
                </a:solidFill>
              </a:rPr>
              <a:t>(( </a:t>
            </a:r>
            <a:r>
              <a:rPr lang="ar-IQ" sz="4000" b="1" dirty="0" smtClean="0">
                <a:solidFill>
                  <a:srgbClr val="FFFF00"/>
                </a:solidFill>
              </a:rPr>
              <a:t>أود ان أؤكد مرة اخرى اهتمام الامم المتحدة بتنمية السياحة في العالم التي تساهم في احلال التفاهم بين الشعوب، ولأنها عنصر مهم تزداد فعاليته في الحقلين الاقتصادي والاجتماعي للدول النامية</a:t>
            </a:r>
            <a:r>
              <a:rPr lang="ar-SA" sz="4000" b="1" dirty="0" smtClean="0">
                <a:solidFill>
                  <a:srgbClr val="FFFF00"/>
                </a:solidFill>
              </a:rPr>
              <a:t> </a:t>
            </a:r>
            <a:r>
              <a:rPr lang="ar-IQ" sz="4000" b="1" dirty="0" smtClean="0">
                <a:solidFill>
                  <a:srgbClr val="FFFF00"/>
                </a:solidFill>
              </a:rPr>
              <a:t> )). </a:t>
            </a:r>
            <a:endParaRPr lang="ar-IQ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2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IQ" sz="3200" b="1" dirty="0" smtClean="0"/>
              <a:t>هنالك عناصر مهمة يجب ان تتوفر لجذب السياح لمنطقة ما: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FF00"/>
                </a:solidFill>
              </a:rPr>
              <a:t>Security</a:t>
            </a:r>
            <a:r>
              <a:rPr lang="ar-IQ" b="1" dirty="0" smtClean="0">
                <a:solidFill>
                  <a:srgbClr val="FFFF00"/>
                </a:solidFill>
              </a:rPr>
              <a:t>  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FF00"/>
                </a:solidFill>
              </a:rPr>
              <a:t>sun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FF00"/>
                </a:solidFill>
              </a:rPr>
              <a:t>Sand</a:t>
            </a:r>
            <a:r>
              <a:rPr lang="ar-SA" sz="2800" b="1" dirty="0" smtClean="0">
                <a:solidFill>
                  <a:srgbClr val="FFFF00"/>
                </a:solidFill>
              </a:rPr>
              <a:t> الرمال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FF00"/>
                </a:solidFill>
              </a:rPr>
              <a:t>Spas</a:t>
            </a:r>
            <a:r>
              <a:rPr lang="ar-SA" sz="2800" b="1" dirty="0" smtClean="0">
                <a:solidFill>
                  <a:srgbClr val="FFFF00"/>
                </a:solidFill>
              </a:rPr>
              <a:t> منتجعات</a:t>
            </a:r>
            <a:endParaRPr lang="en-US" sz="28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التراث الحضاري للمنطقة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قرب المنطقة من الاسواق المصدرة للسياح.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الصورة العامة والسياحية للبلد.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توفر وسائل الضيافة.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تكاليف السفر.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الوضع الصحي والثقافي.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الدخل الفردي المتاح والفئة العمرية والجنس.</a:t>
            </a:r>
            <a:endParaRPr lang="ar-IQ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21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9748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كلاسيكي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</Words>
  <Application>Microsoft Office PowerPoint</Application>
  <PresentationFormat>عرض على الشاشة (3:4)‏</PresentationFormat>
  <Paragraphs>47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9</vt:i4>
      </vt:variant>
    </vt:vector>
  </HeadingPairs>
  <TitlesOfParts>
    <vt:vector size="11" baseType="lpstr">
      <vt:lpstr>1_تدفق</vt:lpstr>
      <vt:lpstr>تدفق</vt:lpstr>
      <vt:lpstr>عرض تقديمي في PowerPoint</vt:lpstr>
      <vt:lpstr>*اصبحت السياحة ثاني اكبر صناعة في الاقتصاد العالمي من حيث  (عدد المستخدمين،ورأس المال المستثمر، عائدات العملة الاجنبية)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DELL</cp:lastModifiedBy>
  <cp:revision>2</cp:revision>
  <dcterms:created xsi:type="dcterms:W3CDTF">2015-11-18T13:00:03Z</dcterms:created>
  <dcterms:modified xsi:type="dcterms:W3CDTF">2015-11-18T13:03:20Z</dcterms:modified>
</cp:coreProperties>
</file>