
<file path=[Content_Types].xml><?xml version="1.0" encoding="utf-8"?>
<Types xmlns="http://schemas.openxmlformats.org/package/2006/content-types">
  <Default Extension="mp3" ContentType="audio/mp3"/>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19" name="Footer Placeholder 18"/>
          <p:cNvSpPr>
            <a:spLocks noGrp="1"/>
          </p:cNvSpPr>
          <p:nvPr>
            <p:ph type="ftr" sz="quarter" idx="11"/>
          </p:nvPr>
        </p:nvSpPr>
        <p:spPr/>
        <p:txBody>
          <a:bodyPr/>
          <a:lstStyle/>
          <a:p>
            <a:endParaRPr lang="ar-SA">
              <a:solidFill>
                <a:srgbClr val="04617B">
                  <a:shade val="90000"/>
                </a:srgbClr>
              </a:solidFill>
            </a:endParaRPr>
          </a:p>
        </p:txBody>
      </p:sp>
      <p:sp>
        <p:nvSpPr>
          <p:cNvPr id="27" name="Slide Number Placeholder 26"/>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444073646"/>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5" name="Footer Placeholder 4"/>
          <p:cNvSpPr>
            <a:spLocks noGrp="1"/>
          </p:cNvSpPr>
          <p:nvPr>
            <p:ph type="ftr" sz="quarter" idx="11"/>
          </p:nvPr>
        </p:nvSpPr>
        <p:spPr/>
        <p:txBody>
          <a:bodyPr/>
          <a:lstStyle/>
          <a:p>
            <a:endParaRPr lang="ar-SA">
              <a:solidFill>
                <a:srgbClr val="04617B">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3228482742"/>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5" name="Footer Placeholder 4"/>
          <p:cNvSpPr>
            <a:spLocks noGrp="1"/>
          </p:cNvSpPr>
          <p:nvPr>
            <p:ph type="ftr" sz="quarter" idx="11"/>
          </p:nvPr>
        </p:nvSpPr>
        <p:spPr/>
        <p:txBody>
          <a:bodyPr/>
          <a:lstStyle/>
          <a:p>
            <a:endParaRPr lang="ar-SA">
              <a:solidFill>
                <a:srgbClr val="04617B">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1421873798"/>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5" name="Footer Placeholder 4"/>
          <p:cNvSpPr>
            <a:spLocks noGrp="1"/>
          </p:cNvSpPr>
          <p:nvPr>
            <p:ph type="ftr" sz="quarter" idx="11"/>
          </p:nvPr>
        </p:nvSpPr>
        <p:spPr/>
        <p:txBody>
          <a:bodyPr/>
          <a:lstStyle/>
          <a:p>
            <a:endParaRPr lang="ar-SA">
              <a:solidFill>
                <a:srgbClr val="04617B">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3835483170"/>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5" name="Footer Placeholder 4"/>
          <p:cNvSpPr>
            <a:spLocks noGrp="1"/>
          </p:cNvSpPr>
          <p:nvPr>
            <p:ph type="ftr" sz="quarter" idx="11"/>
          </p:nvPr>
        </p:nvSpPr>
        <p:spPr/>
        <p:txBody>
          <a:bodyPr/>
          <a:lstStyle/>
          <a:p>
            <a:endParaRPr lang="ar-SA">
              <a:solidFill>
                <a:srgbClr val="04617B">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2678375145"/>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6" name="Footer Placeholder 5"/>
          <p:cNvSpPr>
            <a:spLocks noGrp="1"/>
          </p:cNvSpPr>
          <p:nvPr>
            <p:ph type="ftr" sz="quarter" idx="11"/>
          </p:nvPr>
        </p:nvSpPr>
        <p:spPr/>
        <p:txBody>
          <a:bodyPr/>
          <a:lstStyle/>
          <a:p>
            <a:endParaRPr lang="ar-SA">
              <a:solidFill>
                <a:srgbClr val="04617B">
                  <a:shade val="90000"/>
                </a:srgbClr>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2327719093"/>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8" name="Footer Placeholder 7"/>
          <p:cNvSpPr>
            <a:spLocks noGrp="1"/>
          </p:cNvSpPr>
          <p:nvPr>
            <p:ph type="ftr" sz="quarter" idx="11"/>
          </p:nvPr>
        </p:nvSpPr>
        <p:spPr/>
        <p:txBody>
          <a:bodyPr/>
          <a:lstStyle/>
          <a:p>
            <a:endParaRPr lang="ar-SA">
              <a:solidFill>
                <a:srgbClr val="04617B">
                  <a:shade val="90000"/>
                </a:srgbClr>
              </a:solidFill>
            </a:endParaRPr>
          </a:p>
        </p:txBody>
      </p:sp>
      <p:sp>
        <p:nvSpPr>
          <p:cNvPr id="9" name="Slide Number Placeholder 8"/>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3401064027"/>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4" name="Footer Placeholder 3"/>
          <p:cNvSpPr>
            <a:spLocks noGrp="1"/>
          </p:cNvSpPr>
          <p:nvPr>
            <p:ph type="ftr" sz="quarter" idx="11"/>
          </p:nvPr>
        </p:nvSpPr>
        <p:spPr/>
        <p:txBody>
          <a:bodyPr/>
          <a:lstStyle/>
          <a:p>
            <a:endParaRPr lang="ar-SA">
              <a:solidFill>
                <a:srgbClr val="04617B">
                  <a:shade val="90000"/>
                </a:srgbClr>
              </a:solidFill>
            </a:endParaRPr>
          </a:p>
        </p:txBody>
      </p:sp>
      <p:sp>
        <p:nvSpPr>
          <p:cNvPr id="5" name="Slide Number Placeholder 4"/>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1520445466"/>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3" name="Footer Placeholder 2"/>
          <p:cNvSpPr>
            <a:spLocks noGrp="1"/>
          </p:cNvSpPr>
          <p:nvPr>
            <p:ph type="ftr" sz="quarter" idx="11"/>
          </p:nvPr>
        </p:nvSpPr>
        <p:spPr/>
        <p:txBody>
          <a:bodyPr/>
          <a:lstStyle/>
          <a:p>
            <a:endParaRPr lang="ar-SA">
              <a:solidFill>
                <a:srgbClr val="04617B">
                  <a:shade val="90000"/>
                </a:srgbClr>
              </a:solidFill>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3628275014"/>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6" name="Footer Placeholder 5"/>
          <p:cNvSpPr>
            <a:spLocks noGrp="1"/>
          </p:cNvSpPr>
          <p:nvPr>
            <p:ph type="ftr" sz="quarter" idx="11"/>
          </p:nvPr>
        </p:nvSpPr>
        <p:spPr/>
        <p:txBody>
          <a:bodyPr/>
          <a:lstStyle/>
          <a:p>
            <a:endParaRPr lang="ar-SA">
              <a:solidFill>
                <a:srgbClr val="04617B">
                  <a:shade val="90000"/>
                </a:srgbClr>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4161896823"/>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6" name="Footer Placeholder 5"/>
          <p:cNvSpPr>
            <a:spLocks noGrp="1"/>
          </p:cNvSpPr>
          <p:nvPr>
            <p:ph type="ftr" sz="quarter" idx="11"/>
          </p:nvPr>
        </p:nvSpPr>
        <p:spPr/>
        <p:txBody>
          <a:bodyPr/>
          <a:lstStyle/>
          <a:p>
            <a:endParaRPr lang="ar-SA">
              <a:solidFill>
                <a:srgbClr val="04617B">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Tree>
    <p:extLst>
      <p:ext uri="{BB962C8B-B14F-4D97-AF65-F5344CB8AC3E}">
        <p14:creationId xmlns:p14="http://schemas.microsoft.com/office/powerpoint/2010/main" val="1865085954"/>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val="29790338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ctr">
              <a:buNone/>
            </a:pPr>
            <a:r>
              <a:rPr lang="ar-SA" sz="6000" b="1" dirty="0" smtClean="0">
                <a:ln w="11430"/>
                <a:solidFill>
                  <a:srgbClr val="FFFF00"/>
                </a:solidFill>
                <a:effectLst>
                  <a:outerShdw blurRad="80000" dist="40000" dir="5040000" algn="tl">
                    <a:srgbClr val="000000">
                      <a:alpha val="30000"/>
                    </a:srgbClr>
                  </a:outerShdw>
                </a:effectLst>
              </a:rPr>
              <a:t>التطور التاريخي لمهنة الإرشاد السياحي</a:t>
            </a:r>
            <a:endParaRPr lang="ar-SA" sz="5400" b="1" dirty="0">
              <a:solidFill>
                <a:srgbClr val="FFFF00"/>
              </a:solidFill>
            </a:endParaRPr>
          </a:p>
        </p:txBody>
      </p:sp>
      <p:pic>
        <p:nvPicPr>
          <p:cNvPr id="4" name="1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5483696"/>
            <a:ext cx="609600" cy="609600"/>
          </a:xfrm>
          <a:prstGeom prst="rect">
            <a:avLst/>
          </a:prstGeom>
        </p:spPr>
      </p:pic>
    </p:spTree>
    <p:extLst>
      <p:ext uri="{BB962C8B-B14F-4D97-AF65-F5344CB8AC3E}">
        <p14:creationId xmlns:p14="http://schemas.microsoft.com/office/powerpoint/2010/main" val="965939822"/>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9148"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836712"/>
            <a:ext cx="9144000" cy="6021288"/>
          </a:xfrm>
        </p:spPr>
        <p:txBody>
          <a:bodyPr/>
          <a:lstStyle/>
          <a:p>
            <a:r>
              <a:rPr lang="ar-SA" sz="3200" b="1" dirty="0">
                <a:solidFill>
                  <a:srgbClr val="FFFF00"/>
                </a:solidFill>
              </a:rPr>
              <a:t>عندما ظهرت الحضارات (وادي الرافدين والنيل ) كان احتياج هذه الفترة إلى </a:t>
            </a:r>
            <a:r>
              <a:rPr lang="ar-SA" sz="3600" b="1" dirty="0">
                <a:solidFill>
                  <a:schemeClr val="bg1"/>
                </a:solidFill>
              </a:rPr>
              <a:t>(الكشاف، والمتتبع) </a:t>
            </a:r>
            <a:r>
              <a:rPr lang="ar-SA" sz="3200" b="1" dirty="0">
                <a:solidFill>
                  <a:srgbClr val="FFFF00"/>
                </a:solidFill>
              </a:rPr>
              <a:t>لإرشاد الجيوش الزاحفة والمجاميع البشرية من مدينة إلى أخرى أو من بلد إلى أخر</a:t>
            </a:r>
            <a:r>
              <a:rPr lang="ar-SA" sz="3200" b="1" dirty="0" smtClean="0">
                <a:solidFill>
                  <a:srgbClr val="FFFF00"/>
                </a:solidFill>
              </a:rPr>
              <a:t>.</a:t>
            </a:r>
          </a:p>
          <a:p>
            <a:pPr marL="0" indent="0">
              <a:buNone/>
            </a:pPr>
            <a:endParaRPr lang="ar-SA" sz="3200" b="1" dirty="0">
              <a:solidFill>
                <a:srgbClr val="FFFF00"/>
              </a:solidFill>
            </a:endParaRPr>
          </a:p>
          <a:p>
            <a:r>
              <a:rPr lang="ar-SA" sz="3200" dirty="0"/>
              <a:t> وعند </a:t>
            </a:r>
            <a:r>
              <a:rPr lang="ar-SA" sz="3200" b="1" dirty="0">
                <a:solidFill>
                  <a:srgbClr val="FFFF00"/>
                </a:solidFill>
              </a:rPr>
              <a:t>ظهور الإمبراطوريات </a:t>
            </a:r>
            <a:r>
              <a:rPr lang="ar-SA" sz="3200" b="1" dirty="0">
                <a:solidFill>
                  <a:schemeClr val="bg1"/>
                </a:solidFill>
              </a:rPr>
              <a:t>احتاج الملوك إلى الإدلاء ليدلوهم </a:t>
            </a:r>
            <a:r>
              <a:rPr lang="ar-SA" sz="3200" b="1" dirty="0">
                <a:solidFill>
                  <a:srgbClr val="FFFF00"/>
                </a:solidFill>
              </a:rPr>
              <a:t>إلى أماكن الصيد وخصوصا صيد الوحوش  </a:t>
            </a:r>
            <a:r>
              <a:rPr lang="ar-SA" sz="3200" b="1" dirty="0">
                <a:solidFill>
                  <a:schemeClr val="bg1"/>
                </a:solidFill>
              </a:rPr>
              <a:t>لأنها تدل على قوة شخصية الملك وأيضا للتسلية.</a:t>
            </a:r>
          </a:p>
          <a:p>
            <a:pPr marL="0" indent="0">
              <a:buNone/>
            </a:pPr>
            <a:r>
              <a:rPr lang="ar-SA" sz="3200" b="1" dirty="0" smtClean="0">
                <a:solidFill>
                  <a:schemeClr val="bg1"/>
                </a:solidFill>
              </a:rPr>
              <a:t> </a:t>
            </a:r>
            <a:r>
              <a:rPr lang="ar-SA" sz="3200" b="1" dirty="0">
                <a:solidFill>
                  <a:schemeClr val="bg1"/>
                </a:solidFill>
              </a:rPr>
              <a:t>في هذه الفترة احتاج الملوك </a:t>
            </a:r>
            <a:r>
              <a:rPr lang="ar-SA" sz="3200" dirty="0"/>
              <a:t>إلى إدلاء </a:t>
            </a:r>
            <a:r>
              <a:rPr lang="ar-SA" sz="3200" b="1" dirty="0">
                <a:solidFill>
                  <a:schemeClr val="bg1"/>
                </a:solidFill>
              </a:rPr>
              <a:t>ماهرين وقادرين ومتمكنين  من مهنتهم </a:t>
            </a:r>
            <a:r>
              <a:rPr lang="ar-SA" sz="3200" dirty="0"/>
              <a:t>لأهمية المهنة بالنسبة للملوك في تلك الفترة.</a:t>
            </a:r>
          </a:p>
          <a:p>
            <a:pPr marL="0" indent="0">
              <a:buNone/>
            </a:pPr>
            <a:endParaRPr lang="ar-SA" dirty="0"/>
          </a:p>
        </p:txBody>
      </p:sp>
    </p:spTree>
    <p:extLst>
      <p:ext uri="{BB962C8B-B14F-4D97-AF65-F5344CB8AC3E}">
        <p14:creationId xmlns:p14="http://schemas.microsoft.com/office/powerpoint/2010/main" val="3032886635"/>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5400" b="1" dirty="0" smtClean="0">
                <a:solidFill>
                  <a:schemeClr val="bg1"/>
                </a:solidFill>
              </a:rPr>
              <a:t>عصور ما قبل الإسلام</a:t>
            </a:r>
          </a:p>
        </p:txBody>
      </p:sp>
      <p:sp>
        <p:nvSpPr>
          <p:cNvPr id="3" name="عنصر نائب للمحتوى 2"/>
          <p:cNvSpPr>
            <a:spLocks noGrp="1"/>
          </p:cNvSpPr>
          <p:nvPr>
            <p:ph idx="1"/>
          </p:nvPr>
        </p:nvSpPr>
        <p:spPr/>
        <p:txBody>
          <a:bodyPr/>
          <a:lstStyle/>
          <a:p>
            <a:pPr algn="just">
              <a:buNone/>
            </a:pPr>
            <a:r>
              <a:rPr lang="ar-SA" sz="3200" b="1" dirty="0" smtClean="0">
                <a:solidFill>
                  <a:srgbClr val="FFFF00"/>
                </a:solidFill>
              </a:rPr>
              <a:t>   في هذا العصر زاد الاهتمام بالمرشد لمصاحبته </a:t>
            </a:r>
            <a:r>
              <a:rPr lang="ar-SA" sz="3200" b="1" dirty="0" smtClean="0">
                <a:solidFill>
                  <a:schemeClr val="bg1"/>
                </a:solidFill>
              </a:rPr>
              <a:t>القوافل التجارية</a:t>
            </a:r>
            <a:r>
              <a:rPr lang="ar-SA" sz="3200" b="1" dirty="0" smtClean="0">
                <a:solidFill>
                  <a:srgbClr val="FFFF00"/>
                </a:solidFill>
              </a:rPr>
              <a:t> الآتية آنذاك من اليمن والعراق ومكة والطائف وبيت لحم والشام ومصر حيث عرف المرشد في تلك الفترة (بالعارفة) مهمته الرئيسية هي :</a:t>
            </a:r>
          </a:p>
          <a:p>
            <a:pPr algn="just">
              <a:buFont typeface="Wingdings" pitchFamily="2" charset="2"/>
              <a:buChar char="q"/>
            </a:pPr>
            <a:r>
              <a:rPr lang="ar-SA" sz="3200" b="1" dirty="0" smtClean="0">
                <a:solidFill>
                  <a:srgbClr val="FFFF00"/>
                </a:solidFill>
              </a:rPr>
              <a:t>   </a:t>
            </a:r>
            <a:r>
              <a:rPr lang="ar-SA" sz="3200" b="1" dirty="0" smtClean="0">
                <a:solidFill>
                  <a:schemeClr val="bg1"/>
                </a:solidFill>
              </a:rPr>
              <a:t>معرفة مخاطر  الطريق وتجنبها </a:t>
            </a:r>
          </a:p>
          <a:p>
            <a:pPr algn="just">
              <a:buFont typeface="Wingdings" pitchFamily="2" charset="2"/>
              <a:buChar char="q"/>
            </a:pPr>
            <a:r>
              <a:rPr lang="ar-SA" sz="3200" b="1" dirty="0" smtClean="0">
                <a:solidFill>
                  <a:schemeClr val="bg1"/>
                </a:solidFill>
              </a:rPr>
              <a:t>الدلالة على مواطن توفر الماء والعشب والراحة ،بالإضافة إلى ذلك كان هناك مقاتلين لحماية القافلة من السراق</a:t>
            </a:r>
            <a:r>
              <a:rPr lang="ar-SA" dirty="0" smtClean="0">
                <a:solidFill>
                  <a:schemeClr val="bg1"/>
                </a:solidFill>
              </a:rPr>
              <a:t>.</a:t>
            </a:r>
          </a:p>
          <a:p>
            <a:pPr>
              <a:buFont typeface="Wingdings" pitchFamily="2" charset="2"/>
              <a:buChar char="q"/>
            </a:pPr>
            <a:endParaRPr lang="ar-SA" dirty="0"/>
          </a:p>
        </p:txBody>
      </p:sp>
      <p:pic>
        <p:nvPicPr>
          <p:cNvPr id="4" name="1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5915744"/>
            <a:ext cx="609600" cy="609600"/>
          </a:xfrm>
          <a:prstGeom prst="rect">
            <a:avLst/>
          </a:prstGeom>
        </p:spPr>
      </p:pic>
    </p:spTree>
    <p:extLst>
      <p:ext uri="{BB962C8B-B14F-4D97-AF65-F5344CB8AC3E}">
        <p14:creationId xmlns:p14="http://schemas.microsoft.com/office/powerpoint/2010/main" val="1173159842"/>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9148"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28670"/>
            <a:ext cx="8507288" cy="5786478"/>
          </a:xfrm>
        </p:spPr>
        <p:txBody>
          <a:bodyPr>
            <a:normAutofit/>
          </a:bodyPr>
          <a:lstStyle/>
          <a:p>
            <a:pPr algn="just">
              <a:buNone/>
            </a:pPr>
            <a:r>
              <a:rPr lang="ar-SA" b="1" dirty="0" smtClean="0">
                <a:solidFill>
                  <a:srgbClr val="FFFF00"/>
                </a:solidFill>
              </a:rPr>
              <a:t>   </a:t>
            </a:r>
            <a:r>
              <a:rPr lang="ar-SA" sz="3200" b="1" dirty="0" smtClean="0">
                <a:solidFill>
                  <a:srgbClr val="FFFF00"/>
                </a:solidFill>
              </a:rPr>
              <a:t>انتشر الإسلام إلى أن وصل إلي الصين واسبانيا واتسعت الدولة وتباعدت أفاقها ، وتعددت الأسواق والمراكز سواء كانت تجارية أم ثقافية أو دينية واستمرت القوافل بأهداف متعددة وتحركت الجيوش إلى نشر الإسلام في ذلك الوقت حيث احتاجوا إلى </a:t>
            </a:r>
            <a:r>
              <a:rPr lang="ar-SA" sz="3200" b="1" dirty="0" smtClean="0">
                <a:solidFill>
                  <a:schemeClr val="bg1"/>
                </a:solidFill>
              </a:rPr>
              <a:t>(مرشد ودليل ومستكشف  ومستطلع) </a:t>
            </a:r>
            <a:r>
              <a:rPr lang="ar-SA" sz="3200" b="1" dirty="0" smtClean="0">
                <a:solidFill>
                  <a:srgbClr val="FFC000"/>
                </a:solidFill>
              </a:rPr>
              <a:t>بأعداد أكثر من السابق وله مهام وإمكانيات لم تكن مطلوبة في الحقبة السابقة </a:t>
            </a:r>
            <a:r>
              <a:rPr lang="ar-SA" sz="3200" b="1" dirty="0" smtClean="0"/>
              <a:t>وهي اللغة حيث احتاجوا إدلاء لديهم معرفة بلغة وعادات وتقاليد البلد التي تتوجه إليها الجيوش.</a:t>
            </a:r>
            <a:endParaRPr lang="ar-SA" b="1" dirty="0" smtClean="0"/>
          </a:p>
          <a:p>
            <a:pPr algn="just">
              <a:buNone/>
            </a:pPr>
            <a:r>
              <a:rPr lang="ar-SA" sz="3200" b="1" dirty="0" smtClean="0">
                <a:solidFill>
                  <a:srgbClr val="FFFF00"/>
                </a:solidFill>
              </a:rPr>
              <a:t>   </a:t>
            </a:r>
            <a:endParaRPr lang="ar-SA" sz="3200" b="1" dirty="0">
              <a:solidFill>
                <a:srgbClr val="FFFF00"/>
              </a:solidFill>
            </a:endParaRPr>
          </a:p>
        </p:txBody>
      </p:sp>
      <p:sp>
        <p:nvSpPr>
          <p:cNvPr id="5" name="عنوان 4"/>
          <p:cNvSpPr>
            <a:spLocks noGrp="1"/>
          </p:cNvSpPr>
          <p:nvPr>
            <p:ph type="title"/>
          </p:nvPr>
        </p:nvSpPr>
        <p:spPr>
          <a:xfrm>
            <a:off x="500034" y="142852"/>
            <a:ext cx="8229600" cy="571504"/>
          </a:xfrm>
        </p:spPr>
        <p:txBody>
          <a:bodyPr>
            <a:normAutofit fontScale="90000"/>
          </a:bodyPr>
          <a:lstStyle/>
          <a:p>
            <a:pPr algn="ctr"/>
            <a:r>
              <a:rPr lang="ar-SA" sz="5400" b="1" dirty="0" smtClean="0">
                <a:solidFill>
                  <a:schemeClr val="bg1"/>
                </a:solidFill>
              </a:rPr>
              <a:t>قيام الدولة العربية الإسلامية</a:t>
            </a:r>
            <a:endParaRPr lang="ar-SA" dirty="0">
              <a:solidFill>
                <a:schemeClr val="bg1"/>
              </a:solidFill>
            </a:endParaRPr>
          </a:p>
        </p:txBody>
      </p:sp>
      <p:pic>
        <p:nvPicPr>
          <p:cNvPr id="2" name="1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6203776"/>
            <a:ext cx="609600" cy="609600"/>
          </a:xfrm>
          <a:prstGeom prst="rect">
            <a:avLst/>
          </a:prstGeom>
        </p:spPr>
      </p:pic>
    </p:spTree>
    <p:extLst>
      <p:ext uri="{BB962C8B-B14F-4D97-AF65-F5344CB8AC3E}">
        <p14:creationId xmlns:p14="http://schemas.microsoft.com/office/powerpoint/2010/main" val="1398915560"/>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9148"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703912"/>
          </a:xfrm>
        </p:spPr>
        <p:txBody>
          <a:bodyPr>
            <a:normAutofit/>
          </a:bodyPr>
          <a:lstStyle/>
          <a:p>
            <a:pPr algn="just"/>
            <a:r>
              <a:rPr lang="ar-SA" sz="3600" b="1" dirty="0">
                <a:solidFill>
                  <a:srgbClr val="FFFF00"/>
                </a:solidFill>
              </a:rPr>
              <a:t>ايضا ظهرت في هذه الفترة حركة ترحال جديدة </a:t>
            </a:r>
            <a:r>
              <a:rPr lang="ar-SA" sz="3600" b="1" dirty="0">
                <a:solidFill>
                  <a:srgbClr val="FFC000"/>
                </a:solidFill>
              </a:rPr>
              <a:t>وهي حركة الحج وزيارة الرسول الاكرم </a:t>
            </a:r>
            <a:r>
              <a:rPr lang="ar-SA" sz="3600" b="1" dirty="0" smtClean="0">
                <a:solidFill>
                  <a:srgbClr val="FFC000"/>
                </a:solidFill>
              </a:rPr>
              <a:t>(ص) </a:t>
            </a:r>
            <a:r>
              <a:rPr lang="ar-SA" sz="3600" b="1" dirty="0">
                <a:solidFill>
                  <a:srgbClr val="FFC000"/>
                </a:solidFill>
              </a:rPr>
              <a:t>حيث امتازت هذه الرحلة مرافقة القافلة من كل بقاع الارض </a:t>
            </a:r>
            <a:r>
              <a:rPr lang="ar-SA" sz="3600" b="1" dirty="0" smtClean="0">
                <a:solidFill>
                  <a:srgbClr val="FFFF00"/>
                </a:solidFill>
              </a:rPr>
              <a:t>.</a:t>
            </a:r>
          </a:p>
          <a:p>
            <a:pPr algn="just"/>
            <a:r>
              <a:rPr lang="ar-SA" sz="3600" b="1" dirty="0" smtClean="0">
                <a:solidFill>
                  <a:srgbClr val="FFFF00"/>
                </a:solidFill>
              </a:rPr>
              <a:t>ويكون </a:t>
            </a:r>
            <a:r>
              <a:rPr lang="ar-SA" sz="3600" b="1" dirty="0">
                <a:solidFill>
                  <a:srgbClr val="FFFF00"/>
                </a:solidFill>
              </a:rPr>
              <a:t>على رأسها الخليفة يطلق عليه( أمير الحج) فهو فعليا دليل بلباس الأمس لأن مهامه وواجباته ألان نفسها مع فارق (الإيواء-الطعام-النقل) ومن مسؤوليتهم جمع الحجيج في مكان معين ووقت معين .</a:t>
            </a:r>
          </a:p>
        </p:txBody>
      </p:sp>
      <p:pic>
        <p:nvPicPr>
          <p:cNvPr id="2" name="1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5483696"/>
            <a:ext cx="609600" cy="609600"/>
          </a:xfrm>
          <a:prstGeom prst="rect">
            <a:avLst/>
          </a:prstGeom>
        </p:spPr>
      </p:pic>
    </p:spTree>
    <p:extLst>
      <p:ext uri="{BB962C8B-B14F-4D97-AF65-F5344CB8AC3E}">
        <p14:creationId xmlns:p14="http://schemas.microsoft.com/office/powerpoint/2010/main" val="3414909798"/>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9148"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88640"/>
            <a:ext cx="8229600" cy="1000132"/>
          </a:xfrm>
        </p:spPr>
        <p:txBody>
          <a:bodyPr>
            <a:normAutofit fontScale="90000"/>
          </a:bodyPr>
          <a:lstStyle/>
          <a:p>
            <a:pPr algn="r"/>
            <a:r>
              <a:rPr lang="ar-SA" sz="5400" b="1" dirty="0" smtClean="0">
                <a:solidFill>
                  <a:schemeClr val="bg1"/>
                </a:solidFill>
              </a:rPr>
              <a:t/>
            </a:r>
            <a:br>
              <a:rPr lang="ar-SA" sz="5400" b="1" dirty="0" smtClean="0">
                <a:solidFill>
                  <a:schemeClr val="bg1"/>
                </a:solidFill>
              </a:rPr>
            </a:br>
            <a:r>
              <a:rPr lang="ar-SA" sz="5400" b="1" dirty="0">
                <a:solidFill>
                  <a:schemeClr val="bg1"/>
                </a:solidFill>
              </a:rPr>
              <a:t/>
            </a:r>
            <a:br>
              <a:rPr lang="ar-SA" sz="5400" b="1" dirty="0">
                <a:solidFill>
                  <a:schemeClr val="bg1"/>
                </a:solidFill>
              </a:rPr>
            </a:br>
            <a:r>
              <a:rPr lang="ar-SA" sz="5400" b="1" dirty="0" smtClean="0">
                <a:solidFill>
                  <a:schemeClr val="bg1"/>
                </a:solidFill>
              </a:rPr>
              <a:t/>
            </a:r>
            <a:br>
              <a:rPr lang="ar-SA" sz="5400" b="1" dirty="0" smtClean="0">
                <a:solidFill>
                  <a:schemeClr val="bg1"/>
                </a:solidFill>
              </a:rPr>
            </a:br>
            <a:r>
              <a:rPr lang="ar-SA" sz="5400" dirty="0" smtClean="0"/>
              <a:t/>
            </a:r>
            <a:br>
              <a:rPr lang="ar-SA" sz="5400" dirty="0" smtClean="0"/>
            </a:br>
            <a:r>
              <a:rPr lang="ar-SA" dirty="0"/>
              <a:t>عصر الاستكشافات الجغرافية والعالم الجديد</a:t>
            </a:r>
          </a:p>
        </p:txBody>
      </p:sp>
      <p:sp>
        <p:nvSpPr>
          <p:cNvPr id="3" name="عنصر نائب للمحتوى 2"/>
          <p:cNvSpPr>
            <a:spLocks noGrp="1"/>
          </p:cNvSpPr>
          <p:nvPr>
            <p:ph idx="1"/>
          </p:nvPr>
        </p:nvSpPr>
        <p:spPr>
          <a:xfrm>
            <a:off x="428596" y="1285860"/>
            <a:ext cx="8229600" cy="5110178"/>
          </a:xfrm>
        </p:spPr>
        <p:txBody>
          <a:bodyPr>
            <a:noAutofit/>
          </a:bodyPr>
          <a:lstStyle/>
          <a:p>
            <a:pPr algn="just"/>
            <a:r>
              <a:rPr lang="ar-SA" sz="3200" b="1" dirty="0" smtClean="0">
                <a:solidFill>
                  <a:srgbClr val="FFFF00"/>
                </a:solidFill>
              </a:rPr>
              <a:t>إن من الأمور المهمة التي مهدت إلى زيادة الترحال والسفر هو التطور الحاصل في </a:t>
            </a:r>
            <a:r>
              <a:rPr lang="ar-SA" sz="3200" b="1" dirty="0" smtClean="0">
                <a:solidFill>
                  <a:srgbClr val="002060"/>
                </a:solidFill>
              </a:rPr>
              <a:t>التجارة الخارجية والحركات العسكرية </a:t>
            </a:r>
            <a:r>
              <a:rPr lang="ar-SA" sz="3200" b="1" dirty="0" smtClean="0">
                <a:solidFill>
                  <a:srgbClr val="FFFF00"/>
                </a:solidFill>
              </a:rPr>
              <a:t>، حيث قام الكثير من الكاشفين والرحالين  بزيارات ورحلات عديدة وسجلو الكثير من </a:t>
            </a:r>
            <a:r>
              <a:rPr lang="ar-SA" sz="3200" b="1" dirty="0" err="1" smtClean="0">
                <a:solidFill>
                  <a:srgbClr val="FFFF00"/>
                </a:solidFill>
              </a:rPr>
              <a:t>اوصاف</a:t>
            </a:r>
            <a:r>
              <a:rPr lang="ar-SA" sz="3200" b="1" dirty="0" smtClean="0">
                <a:solidFill>
                  <a:srgbClr val="FFFF00"/>
                </a:solidFill>
              </a:rPr>
              <a:t> البلدان التي زاروها  وصفا دقيقا عن طريق المشاهدة والمعاينة الشخصية.</a:t>
            </a:r>
          </a:p>
          <a:p>
            <a:pPr algn="just"/>
            <a:r>
              <a:rPr lang="ar-SA" sz="3200" b="1" dirty="0" smtClean="0">
                <a:solidFill>
                  <a:srgbClr val="FFFF00"/>
                </a:solidFill>
              </a:rPr>
              <a:t>في هذا العصر ترك </a:t>
            </a:r>
            <a:r>
              <a:rPr lang="ar-SA" sz="3200" b="1" dirty="0" smtClean="0">
                <a:solidFill>
                  <a:srgbClr val="002060"/>
                </a:solidFill>
              </a:rPr>
              <a:t>الجغرافيون العرب </a:t>
            </a:r>
            <a:r>
              <a:rPr lang="ar-SA" sz="3200" b="1" dirty="0" smtClean="0">
                <a:solidFill>
                  <a:srgbClr val="FFFF00"/>
                </a:solidFill>
              </a:rPr>
              <a:t>ثروة جغرافية وعلمية مازالت  إلى يومنا هذا مما مهدوا الطريق أمام ظهور صورة الدليل والكاشف المعاصر وتبلور بالشكل الذي هو فيه.</a:t>
            </a:r>
          </a:p>
          <a:p>
            <a:pPr algn="just"/>
            <a:r>
              <a:rPr lang="ar-SA" sz="3200" b="1" dirty="0" smtClean="0">
                <a:solidFill>
                  <a:srgbClr val="FFFF00"/>
                </a:solidFill>
              </a:rPr>
              <a:t>  </a:t>
            </a:r>
          </a:p>
        </p:txBody>
      </p:sp>
      <p:pic>
        <p:nvPicPr>
          <p:cNvPr id="4" name="1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5987752"/>
            <a:ext cx="609600" cy="609600"/>
          </a:xfrm>
          <a:prstGeom prst="rect">
            <a:avLst/>
          </a:prstGeom>
        </p:spPr>
      </p:pic>
    </p:spTree>
    <p:extLst>
      <p:ext uri="{BB962C8B-B14F-4D97-AF65-F5344CB8AC3E}">
        <p14:creationId xmlns:p14="http://schemas.microsoft.com/office/powerpoint/2010/main" val="1242390333"/>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9148"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57166"/>
            <a:ext cx="8229600" cy="1214446"/>
          </a:xfrm>
        </p:spPr>
        <p:txBody>
          <a:bodyPr>
            <a:normAutofit fontScale="90000"/>
          </a:bodyPr>
          <a:lstStyle/>
          <a:p>
            <a:pPr algn="ctr"/>
            <a:r>
              <a:rPr lang="ar-SA" sz="5400" dirty="0" smtClean="0"/>
              <a:t/>
            </a:r>
            <a:br>
              <a:rPr lang="ar-SA" sz="5400" dirty="0" smtClean="0"/>
            </a:br>
            <a:r>
              <a:rPr lang="ar-SA" sz="5400" b="1" dirty="0" smtClean="0">
                <a:solidFill>
                  <a:srgbClr val="FFFF00"/>
                </a:solidFill>
              </a:rPr>
              <a:t> عصر النهضة والثورة الصناعية</a:t>
            </a:r>
            <a:r>
              <a:rPr lang="ar-SA" sz="5400" b="1" dirty="0" smtClean="0">
                <a:solidFill>
                  <a:schemeClr val="bg1"/>
                </a:solidFill>
              </a:rPr>
              <a:t> </a:t>
            </a:r>
            <a:r>
              <a:rPr lang="ar-SA" sz="5400" dirty="0" smtClean="0"/>
              <a:t/>
            </a:r>
            <a:br>
              <a:rPr lang="ar-SA" sz="5400" dirty="0" smtClean="0"/>
            </a:br>
            <a:endParaRPr lang="ar-SA" dirty="0"/>
          </a:p>
        </p:txBody>
      </p:sp>
      <p:sp>
        <p:nvSpPr>
          <p:cNvPr id="3" name="عنصر نائب للمحتوى 2"/>
          <p:cNvSpPr>
            <a:spLocks noGrp="1"/>
          </p:cNvSpPr>
          <p:nvPr>
            <p:ph idx="1"/>
          </p:nvPr>
        </p:nvSpPr>
        <p:spPr>
          <a:xfrm>
            <a:off x="457200" y="1142984"/>
            <a:ext cx="8229600" cy="5181616"/>
          </a:xfrm>
        </p:spPr>
        <p:txBody>
          <a:bodyPr/>
          <a:lstStyle/>
          <a:p>
            <a:pPr>
              <a:buFont typeface="Wingdings" pitchFamily="2" charset="2"/>
              <a:buChar char="Ø"/>
            </a:pPr>
            <a:r>
              <a:rPr lang="ar-SA" b="1" dirty="0" smtClean="0">
                <a:solidFill>
                  <a:schemeClr val="bg1"/>
                </a:solidFill>
              </a:rPr>
              <a:t>   اشتهرت هذه الحقبة من الزمن </a:t>
            </a:r>
            <a:r>
              <a:rPr lang="ar-SA" b="1" dirty="0" smtClean="0">
                <a:solidFill>
                  <a:srgbClr val="FFFF00"/>
                </a:solidFill>
              </a:rPr>
              <a:t>بالنشاط العلمي والاستكشافي </a:t>
            </a:r>
            <a:r>
              <a:rPr lang="ar-SA" b="1" dirty="0" smtClean="0">
                <a:solidFill>
                  <a:schemeClr val="bg1"/>
                </a:solidFill>
              </a:rPr>
              <a:t>وظهور السفر المنظم والرحلات السياحية الجماعية ومن روادها </a:t>
            </a:r>
            <a:r>
              <a:rPr lang="en-GB" b="1" dirty="0" smtClean="0">
                <a:solidFill>
                  <a:srgbClr val="FFFF00"/>
                </a:solidFill>
              </a:rPr>
              <a:t>Thomas</a:t>
            </a:r>
            <a:r>
              <a:rPr lang="en-GB" b="1" dirty="0" smtClean="0">
                <a:solidFill>
                  <a:schemeClr val="bg1"/>
                </a:solidFill>
              </a:rPr>
              <a:t> </a:t>
            </a:r>
            <a:r>
              <a:rPr lang="en-GB" b="1" dirty="0" smtClean="0">
                <a:solidFill>
                  <a:srgbClr val="FFFF00"/>
                </a:solidFill>
              </a:rPr>
              <a:t>cook</a:t>
            </a:r>
            <a:r>
              <a:rPr lang="ar-SA" b="1" dirty="0" smtClean="0">
                <a:solidFill>
                  <a:schemeClr val="bg1"/>
                </a:solidFill>
              </a:rPr>
              <a:t> سنة</a:t>
            </a:r>
            <a:r>
              <a:rPr lang="ar-SA" b="1" dirty="0" smtClean="0">
                <a:solidFill>
                  <a:srgbClr val="FFFF00"/>
                </a:solidFill>
              </a:rPr>
              <a:t> 1846</a:t>
            </a:r>
            <a:r>
              <a:rPr lang="ar-SA" b="1" dirty="0" smtClean="0">
                <a:solidFill>
                  <a:schemeClr val="bg1"/>
                </a:solidFill>
              </a:rPr>
              <a:t>م، يعتبر أول دليل معاصر اعد ونظم وجهز ووزع مطبوعات سياحية) </a:t>
            </a:r>
          </a:p>
          <a:p>
            <a:pPr>
              <a:buFont typeface="Wingdings" pitchFamily="2" charset="2"/>
              <a:buChar char="Ø"/>
            </a:pPr>
            <a:r>
              <a:rPr lang="ar-SA" b="1" dirty="0" smtClean="0">
                <a:solidFill>
                  <a:schemeClr val="bg1"/>
                </a:solidFill>
              </a:rPr>
              <a:t>   ظهور </a:t>
            </a:r>
            <a:r>
              <a:rPr lang="ar-SA" b="1" dirty="0" smtClean="0">
                <a:solidFill>
                  <a:srgbClr val="FFFF00"/>
                </a:solidFill>
              </a:rPr>
              <a:t>المنتجين والمصنعين السياحيين </a:t>
            </a:r>
            <a:r>
              <a:rPr lang="ar-SA" b="1" dirty="0" smtClean="0">
                <a:solidFill>
                  <a:schemeClr val="bg1"/>
                </a:solidFill>
              </a:rPr>
              <a:t>الذين يجهزون كل الخدمات المتعلقة بالرحلة السياحية ورزمها وبيعها للسائح بسعر منخفض.</a:t>
            </a:r>
          </a:p>
          <a:p>
            <a:pPr marL="0" indent="0">
              <a:buNone/>
            </a:pPr>
            <a:endParaRPr lang="ar-SA" b="1" dirty="0" smtClean="0">
              <a:solidFill>
                <a:schemeClr val="bg1"/>
              </a:solidFill>
            </a:endParaRPr>
          </a:p>
          <a:p>
            <a:pPr>
              <a:buFont typeface="Wingdings" pitchFamily="2" charset="2"/>
              <a:buChar char="Ø"/>
            </a:pPr>
            <a:r>
              <a:rPr lang="ar-SA" b="1" dirty="0" smtClean="0">
                <a:solidFill>
                  <a:schemeClr val="bg1"/>
                </a:solidFill>
              </a:rPr>
              <a:t>   ظهور الرحلات المرزومة أو الجماعية  وكانت رحلات موجه لمجموعة من السياح </a:t>
            </a:r>
            <a:r>
              <a:rPr lang="ar-SA" b="1" dirty="0" smtClean="0">
                <a:solidFill>
                  <a:srgbClr val="FFFF00"/>
                </a:solidFill>
              </a:rPr>
              <a:t>أهم سماتها هو وجود المرشد السياحي القادر على القيادة والتوجيه لتحقيق أهداف الرحلة</a:t>
            </a:r>
            <a:r>
              <a:rPr lang="ar-SA" dirty="0" smtClean="0">
                <a:solidFill>
                  <a:srgbClr val="FFFF00"/>
                </a:solidFill>
              </a:rPr>
              <a:t>.</a:t>
            </a:r>
          </a:p>
          <a:p>
            <a:pPr>
              <a:buNone/>
            </a:pPr>
            <a:endParaRPr lang="ar-SA" dirty="0"/>
          </a:p>
        </p:txBody>
      </p:sp>
      <p:pic>
        <p:nvPicPr>
          <p:cNvPr id="4" name="1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5843736"/>
            <a:ext cx="609600" cy="609600"/>
          </a:xfrm>
          <a:prstGeom prst="rect">
            <a:avLst/>
          </a:prstGeom>
        </p:spPr>
      </p:pic>
    </p:spTree>
    <p:extLst>
      <p:ext uri="{BB962C8B-B14F-4D97-AF65-F5344CB8AC3E}">
        <p14:creationId xmlns:p14="http://schemas.microsoft.com/office/powerpoint/2010/main" val="3339613279"/>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9148"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500042"/>
            <a:ext cx="8229600" cy="1143000"/>
          </a:xfrm>
        </p:spPr>
        <p:txBody>
          <a:bodyPr>
            <a:normAutofit fontScale="90000"/>
          </a:bodyPr>
          <a:lstStyle/>
          <a:p>
            <a:pPr algn="ctr"/>
            <a:r>
              <a:rPr lang="ar-SA" sz="5400" b="1" dirty="0" smtClean="0">
                <a:solidFill>
                  <a:srgbClr val="FFFF00"/>
                </a:solidFill>
              </a:rPr>
              <a:t>الثورة الاليكترونية وعصر المعلومات</a:t>
            </a:r>
            <a:r>
              <a:rPr lang="ar-SA" sz="5400" b="1" dirty="0" smtClean="0">
                <a:solidFill>
                  <a:schemeClr val="bg1"/>
                </a:solidFill>
              </a:rPr>
              <a:t/>
            </a:r>
            <a:br>
              <a:rPr lang="ar-SA" sz="5400" b="1" dirty="0" smtClean="0">
                <a:solidFill>
                  <a:schemeClr val="bg1"/>
                </a:solidFill>
              </a:rPr>
            </a:br>
            <a:endParaRPr lang="ar-SA" b="1" dirty="0">
              <a:solidFill>
                <a:schemeClr val="bg1"/>
              </a:solidFill>
            </a:endParaRPr>
          </a:p>
        </p:txBody>
      </p:sp>
      <p:sp>
        <p:nvSpPr>
          <p:cNvPr id="3" name="عنصر نائب للمحتوى 2"/>
          <p:cNvSpPr>
            <a:spLocks noGrp="1"/>
          </p:cNvSpPr>
          <p:nvPr>
            <p:ph idx="1"/>
          </p:nvPr>
        </p:nvSpPr>
        <p:spPr>
          <a:xfrm>
            <a:off x="457200" y="1214422"/>
            <a:ext cx="8229600" cy="5110178"/>
          </a:xfrm>
        </p:spPr>
        <p:txBody>
          <a:bodyPr/>
          <a:lstStyle/>
          <a:p>
            <a:pPr algn="just">
              <a:buFont typeface="Wingdings" pitchFamily="2" charset="2"/>
              <a:buChar char="Ø"/>
            </a:pPr>
            <a:r>
              <a:rPr lang="ar-SA" b="1" dirty="0" smtClean="0"/>
              <a:t>سهلت هذه الحقبة للناس الحصول على المعلومات عن أي مكان في العالم ،بسرعة فائقة وشبه مجانية وهم في بيتهم بدون مشقة أو كلفة.</a:t>
            </a:r>
          </a:p>
          <a:p>
            <a:pPr algn="just">
              <a:buFont typeface="Wingdings" pitchFamily="2" charset="2"/>
              <a:buChar char="Ø"/>
            </a:pPr>
            <a:r>
              <a:rPr lang="ar-SA" b="1" dirty="0" smtClean="0">
                <a:solidFill>
                  <a:schemeClr val="bg1"/>
                </a:solidFill>
              </a:rPr>
              <a:t>شهدت تطور سريع في وسائل النقل </a:t>
            </a:r>
            <a:r>
              <a:rPr lang="ar-SA" b="1" dirty="0" smtClean="0">
                <a:solidFill>
                  <a:srgbClr val="FFFF00"/>
                </a:solidFill>
              </a:rPr>
              <a:t>مما سهل إلى الوصول إلى ابعد نقطة في العالم * مما زاد حركة الرحلات الجماعية اضافة إلى ذلك *زيادة الطلب على الدليل السياحي.</a:t>
            </a:r>
          </a:p>
          <a:p>
            <a:pPr algn="just">
              <a:buFont typeface="Wingdings" pitchFamily="2" charset="2"/>
              <a:buChar char="Ø"/>
            </a:pPr>
            <a:r>
              <a:rPr lang="ar-SA" b="1" dirty="0" smtClean="0">
                <a:solidFill>
                  <a:schemeClr val="bg1"/>
                </a:solidFill>
              </a:rPr>
              <a:t>وكل هذه العوامل والتطور الذي صاحب هذه الحقب </a:t>
            </a:r>
            <a:r>
              <a:rPr lang="ar-SA" b="1" dirty="0" smtClean="0">
                <a:solidFill>
                  <a:srgbClr val="FFC000"/>
                </a:solidFill>
              </a:rPr>
              <a:t>أصبح للدليل خبرة عالية، وتعليم متكامل ، ومعرفة اللغات والعادات والتقاليد</a:t>
            </a:r>
            <a:r>
              <a:rPr lang="ar-SA" b="1" dirty="0" smtClean="0">
                <a:solidFill>
                  <a:schemeClr val="bg1"/>
                </a:solidFill>
              </a:rPr>
              <a:t>، وإخلاصه في عمله وإتقانه له، وتفانيه في خدمة مرافقيه ، </a:t>
            </a:r>
          </a:p>
          <a:p>
            <a:pPr marL="0" indent="0" algn="just">
              <a:buNone/>
            </a:pPr>
            <a:r>
              <a:rPr lang="ar-SA" b="1" dirty="0" smtClean="0">
                <a:solidFill>
                  <a:schemeClr val="bg1"/>
                </a:solidFill>
              </a:rPr>
              <a:t>و</a:t>
            </a:r>
            <a:r>
              <a:rPr lang="ar-SA" b="1" dirty="0" smtClean="0">
                <a:solidFill>
                  <a:srgbClr val="FFFF00"/>
                </a:solidFill>
              </a:rPr>
              <a:t>له دور كبير ومؤثر في تحقيق أهداف التنمية السياحية ولكل إطراف العملية السياحية.</a:t>
            </a:r>
          </a:p>
          <a:p>
            <a:pPr>
              <a:buNone/>
            </a:pPr>
            <a:r>
              <a:rPr lang="ar-SA" dirty="0" smtClean="0"/>
              <a:t> </a:t>
            </a:r>
            <a:endParaRPr lang="ar-SA" dirty="0"/>
          </a:p>
        </p:txBody>
      </p:sp>
      <p:pic>
        <p:nvPicPr>
          <p:cNvPr id="4" name="1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5699720"/>
            <a:ext cx="609600" cy="609600"/>
          </a:xfrm>
          <a:prstGeom prst="rect">
            <a:avLst/>
          </a:prstGeom>
        </p:spPr>
      </p:pic>
    </p:spTree>
    <p:extLst>
      <p:ext uri="{BB962C8B-B14F-4D97-AF65-F5344CB8AC3E}">
        <p14:creationId xmlns:p14="http://schemas.microsoft.com/office/powerpoint/2010/main" val="2358861825"/>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9148"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1968610491"/>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469504"/>
            <a:ext cx="8229600" cy="4911824"/>
          </a:xfrm>
        </p:spPr>
        <p:txBody>
          <a:bodyPr/>
          <a:lstStyle/>
          <a:p>
            <a:pPr algn="just">
              <a:buNone/>
            </a:pPr>
            <a:r>
              <a:rPr lang="ar-SA" sz="3600" b="1" dirty="0" smtClean="0">
                <a:solidFill>
                  <a:srgbClr val="FFFF00"/>
                </a:solidFill>
              </a:rPr>
              <a:t>  تطور مفهوم الإرشاد السياحي والدلالة السياحية وصورة المرشد السياحي كما تطورت معظم السمات  الإنسانية والنشاطات البشرية، عبر مراحل التطور التاريخي  الاجتماعي للإنسان من بداية استقراره في الكهوف إلى إن وصل إلى المدن والمستوطنات البشرية الكبيرة .</a:t>
            </a:r>
          </a:p>
          <a:p>
            <a:pPr>
              <a:buNone/>
            </a:pPr>
            <a:endParaRPr lang="ar-SA" dirty="0"/>
          </a:p>
        </p:txBody>
      </p:sp>
      <p:pic>
        <p:nvPicPr>
          <p:cNvPr id="2" name="1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5915744"/>
            <a:ext cx="609600" cy="609600"/>
          </a:xfrm>
          <a:prstGeom prst="rect">
            <a:avLst/>
          </a:prstGeom>
        </p:spPr>
      </p:pic>
    </p:spTree>
    <p:extLst>
      <p:ext uri="{BB962C8B-B14F-4D97-AF65-F5344CB8AC3E}">
        <p14:creationId xmlns:p14="http://schemas.microsoft.com/office/powerpoint/2010/main" val="2605791398"/>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9148"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6632"/>
            <a:ext cx="8229600" cy="1143000"/>
          </a:xfrm>
        </p:spPr>
        <p:txBody>
          <a:bodyPr/>
          <a:lstStyle/>
          <a:p>
            <a:pPr algn="ctr"/>
            <a:r>
              <a:rPr lang="ar-SA" b="1" dirty="0" smtClean="0">
                <a:solidFill>
                  <a:srgbClr val="FFFF00"/>
                </a:solidFill>
              </a:rPr>
              <a:t>اشهر الرحالة العرب</a:t>
            </a:r>
            <a:endParaRPr lang="ar-SA" b="1" dirty="0">
              <a:solidFill>
                <a:srgbClr val="FFFF00"/>
              </a:solidFill>
            </a:endParaRPr>
          </a:p>
        </p:txBody>
      </p:sp>
      <p:sp>
        <p:nvSpPr>
          <p:cNvPr id="3" name="عنصر نائب للمحتوى 2"/>
          <p:cNvSpPr>
            <a:spLocks noGrp="1"/>
          </p:cNvSpPr>
          <p:nvPr>
            <p:ph idx="1"/>
          </p:nvPr>
        </p:nvSpPr>
        <p:spPr/>
        <p:txBody>
          <a:bodyPr/>
          <a:lstStyle/>
          <a:p>
            <a:r>
              <a:rPr lang="ar-SA" dirty="0" smtClean="0"/>
              <a:t>قال الله تعالى :</a:t>
            </a:r>
          </a:p>
          <a:p>
            <a:pPr marL="0" indent="0" algn="ctr">
              <a:buNone/>
            </a:pPr>
            <a:r>
              <a:rPr lang="ar-SA" sz="3600" dirty="0" smtClean="0"/>
              <a:t>قُلْ </a:t>
            </a:r>
            <a:r>
              <a:rPr lang="ar-SA" sz="3600" dirty="0"/>
              <a:t>سِيرُوا فِي الأَرْضِ فَانْظُرُوا كَيْفَ بَدَأَ الْخَلْقَ ثُمَّ اللَّهُ يُنشِئُ النَّشْأَةَ الآخِرَةَ إِنَّ اللَّهَ عَلَى كُلِّ شَيْءٍ قَدِيرٌ  </a:t>
            </a:r>
            <a:endParaRPr lang="ar-SA" sz="3600" dirty="0" smtClean="0"/>
          </a:p>
          <a:p>
            <a:pPr marL="0" indent="0">
              <a:buNone/>
            </a:pPr>
            <a:r>
              <a:rPr lang="ar-SA" dirty="0" smtClean="0"/>
              <a:t>                                                               </a:t>
            </a:r>
            <a:r>
              <a:rPr lang="ar-SA" sz="2000" b="1" dirty="0" smtClean="0"/>
              <a:t>صدق الله العلي العظيم</a:t>
            </a:r>
          </a:p>
          <a:p>
            <a:pPr marL="0" indent="0">
              <a:buNone/>
            </a:pPr>
            <a:r>
              <a:rPr lang="ar-SA" sz="2000" b="1" dirty="0" smtClean="0"/>
              <a:t>                                                                                     سورة العنكبوت</a:t>
            </a:r>
            <a:endParaRPr lang="ar-SA" sz="2000" b="1" dirty="0"/>
          </a:p>
          <a:p>
            <a:pPr marL="0" indent="0">
              <a:buNone/>
            </a:pPr>
            <a:endParaRPr lang="ar-SA" dirty="0"/>
          </a:p>
        </p:txBody>
      </p:sp>
    </p:spTree>
    <p:extLst>
      <p:ext uri="{BB962C8B-B14F-4D97-AF65-F5344CB8AC3E}">
        <p14:creationId xmlns:p14="http://schemas.microsoft.com/office/powerpoint/2010/main" val="1753020848"/>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27584" y="1412776"/>
            <a:ext cx="7704856" cy="5445224"/>
          </a:xfrm>
        </p:spPr>
        <p:txBody>
          <a:bodyPr>
            <a:normAutofit/>
          </a:bodyPr>
          <a:lstStyle/>
          <a:p>
            <a:r>
              <a:rPr lang="ar-SA" sz="2800" b="1" dirty="0"/>
              <a:t>ابن بطوطة </a:t>
            </a:r>
            <a:r>
              <a:rPr lang="ar-SA" sz="2800" b="1" dirty="0" err="1"/>
              <a:t>الطنجي</a:t>
            </a:r>
            <a:r>
              <a:rPr lang="ar-SA" sz="2800" b="1" dirty="0"/>
              <a:t> </a:t>
            </a:r>
            <a:r>
              <a:rPr lang="ar-SA" sz="2800" b="1" dirty="0" smtClean="0"/>
              <a:t>(1304 </a:t>
            </a:r>
            <a:r>
              <a:rPr lang="ar-SA" sz="2800" b="1" dirty="0"/>
              <a:t>– 1377م) </a:t>
            </a:r>
            <a:r>
              <a:rPr lang="ar-SA" sz="2800" b="1" dirty="0" smtClean="0"/>
              <a:t>:</a:t>
            </a:r>
          </a:p>
          <a:p>
            <a:pPr marL="0" indent="0" algn="just">
              <a:buNone/>
            </a:pPr>
            <a:r>
              <a:rPr lang="ar-SA" sz="3600" b="1" dirty="0" smtClean="0">
                <a:solidFill>
                  <a:schemeClr val="tx1">
                    <a:lumMod val="95000"/>
                    <a:lumOff val="5000"/>
                  </a:schemeClr>
                </a:solidFill>
              </a:rPr>
              <a:t>هو </a:t>
            </a:r>
            <a:r>
              <a:rPr lang="ar-SA" sz="3600" b="1" dirty="0">
                <a:solidFill>
                  <a:schemeClr val="tx1">
                    <a:lumMod val="95000"/>
                    <a:lumOff val="5000"/>
                  </a:schemeClr>
                </a:solidFill>
              </a:rPr>
              <a:t>محمد بن عبد الله بن محمد </a:t>
            </a:r>
            <a:r>
              <a:rPr lang="ar-SA" sz="3600" b="1" dirty="0" err="1">
                <a:solidFill>
                  <a:schemeClr val="tx1">
                    <a:lumMod val="95000"/>
                    <a:lumOff val="5000"/>
                  </a:schemeClr>
                </a:solidFill>
              </a:rPr>
              <a:t>الطنجي</a:t>
            </a:r>
            <a:r>
              <a:rPr lang="ar-SA" sz="3600" b="1" dirty="0">
                <a:solidFill>
                  <a:schemeClr val="tx1">
                    <a:lumMod val="95000"/>
                    <a:lumOff val="5000"/>
                  </a:schemeClr>
                </a:solidFill>
              </a:rPr>
              <a:t> المعروف بابن بطوطة ولد في طنجة و بعدما درس الشريعة قرر السفر </a:t>
            </a:r>
            <a:r>
              <a:rPr lang="ar-SA" sz="3600" b="1" dirty="0" smtClean="0">
                <a:solidFill>
                  <a:schemeClr val="tx1">
                    <a:lumMod val="95000"/>
                    <a:lumOff val="5000"/>
                  </a:schemeClr>
                </a:solidFill>
              </a:rPr>
              <a:t>حاجا.</a:t>
            </a:r>
            <a:endParaRPr lang="ar-SA" sz="3600" b="1" dirty="0">
              <a:solidFill>
                <a:schemeClr val="tx1">
                  <a:lumMod val="95000"/>
                  <a:lumOff val="5000"/>
                </a:schemeClr>
              </a:solidFill>
            </a:endParaRPr>
          </a:p>
          <a:p>
            <a:pPr marL="0" indent="0" algn="just">
              <a:buNone/>
            </a:pPr>
            <a:r>
              <a:rPr lang="ar-SA" sz="3600" b="1" dirty="0" smtClean="0">
                <a:solidFill>
                  <a:schemeClr val="tx1">
                    <a:lumMod val="95000"/>
                    <a:lumOff val="5000"/>
                  </a:schemeClr>
                </a:solidFill>
              </a:rPr>
              <a:t>بدأت </a:t>
            </a:r>
            <a:r>
              <a:rPr lang="ar-SA" sz="3600" b="1" dirty="0">
                <a:solidFill>
                  <a:schemeClr val="tx1">
                    <a:lumMod val="95000"/>
                    <a:lumOff val="5000"/>
                  </a:schemeClr>
                </a:solidFill>
              </a:rPr>
              <a:t>رحلة </a:t>
            </a:r>
            <a:r>
              <a:rPr lang="ar-SA" sz="3600" b="1" dirty="0" smtClean="0">
                <a:solidFill>
                  <a:schemeClr val="tx1">
                    <a:lumMod val="95000"/>
                    <a:lumOff val="5000"/>
                  </a:schemeClr>
                </a:solidFill>
              </a:rPr>
              <a:t>أسفاره </a:t>
            </a:r>
            <a:r>
              <a:rPr lang="ar-SA" sz="3600" b="1" dirty="0">
                <a:solidFill>
                  <a:schemeClr val="tx1">
                    <a:lumMod val="95000"/>
                    <a:lumOff val="5000"/>
                  </a:schemeClr>
                </a:solidFill>
              </a:rPr>
              <a:t>دامت أكثر من 30 سنة و قد زار :  المغرب ومصر والسودان والشام والحجاز والعراق وفارس واليمن وعمان والبحرين وتركستان وما وراء النهر وبعض الهند والصين الجاوة وبلاد التتار وأواسط </a:t>
            </a:r>
            <a:r>
              <a:rPr lang="ar-SA" sz="3600" b="1" dirty="0" smtClean="0">
                <a:solidFill>
                  <a:schemeClr val="tx1">
                    <a:lumMod val="95000"/>
                    <a:lumOff val="5000"/>
                  </a:schemeClr>
                </a:solidFill>
              </a:rPr>
              <a:t>أفريقي.</a:t>
            </a:r>
          </a:p>
          <a:p>
            <a:pPr marL="0" indent="0" algn="just">
              <a:buNone/>
            </a:pPr>
            <a:endParaRPr lang="ar-SA" dirty="0" smtClean="0">
              <a:solidFill>
                <a:schemeClr val="bg1"/>
              </a:solidFill>
            </a:endParaRPr>
          </a:p>
          <a:p>
            <a:pPr algn="just"/>
            <a:endParaRPr lang="ar-SA" b="1" dirty="0">
              <a:solidFill>
                <a:srgbClr val="FFFF00"/>
              </a:solidFill>
            </a:endParaRPr>
          </a:p>
        </p:txBody>
      </p:sp>
    </p:spTree>
    <p:extLst>
      <p:ext uri="{BB962C8B-B14F-4D97-AF65-F5344CB8AC3E}">
        <p14:creationId xmlns:p14="http://schemas.microsoft.com/office/powerpoint/2010/main" val="120158285"/>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412776"/>
            <a:ext cx="8229600" cy="4911824"/>
          </a:xfrm>
        </p:spPr>
        <p:txBody>
          <a:bodyPr/>
          <a:lstStyle/>
          <a:p>
            <a:r>
              <a:rPr lang="ar-SA" sz="3200" b="1" dirty="0">
                <a:solidFill>
                  <a:srgbClr val="FFFF00"/>
                </a:solidFill>
              </a:rPr>
              <a:t>الشريف الإدريسي (1100 م- 1166م) :</a:t>
            </a:r>
          </a:p>
          <a:p>
            <a:pPr marL="0" indent="0" algn="just">
              <a:buNone/>
            </a:pPr>
            <a:r>
              <a:rPr lang="ar-SA" dirty="0">
                <a:solidFill>
                  <a:schemeClr val="bg1"/>
                </a:solidFill>
              </a:rPr>
              <a:t>أبو الحسن محمد بن أحمد بن جبير الكناني المعروف باسم ابن جبير الأندلسي ولد في فالنسيا سنة 540 هـ، 1145م</a:t>
            </a:r>
            <a:r>
              <a:rPr lang="ar-SA" dirty="0"/>
              <a:t>، </a:t>
            </a:r>
            <a:r>
              <a:rPr lang="ar-SA" dirty="0">
                <a:solidFill>
                  <a:srgbClr val="FFFF00"/>
                </a:solidFill>
              </a:rPr>
              <a:t>هو جغرافي، رحالة، كاتب وشاعر أندلسي عربي</a:t>
            </a:r>
            <a:r>
              <a:rPr lang="ar-SA" dirty="0"/>
              <a:t>. </a:t>
            </a:r>
            <a:endParaRPr lang="ar-SA" dirty="0" smtClean="0"/>
          </a:p>
          <a:p>
            <a:pPr marL="0" indent="0" algn="just">
              <a:buNone/>
            </a:pPr>
            <a:r>
              <a:rPr lang="ar-SA" dirty="0" smtClean="0"/>
              <a:t>أتم </a:t>
            </a:r>
            <a:r>
              <a:rPr lang="ar-SA" dirty="0"/>
              <a:t>حفظ القران الكريم, ودرس علوم الدين وشغف بها </a:t>
            </a:r>
            <a:r>
              <a:rPr lang="ar-SA" b="1" dirty="0">
                <a:solidFill>
                  <a:srgbClr val="FFFF00"/>
                </a:solidFill>
              </a:rPr>
              <a:t>قرر  القيام برحلة الحج  </a:t>
            </a:r>
            <a:r>
              <a:rPr lang="ar-SA" dirty="0"/>
              <a:t>التي دامت ما يقرب السنتين ودون مشاهداته وملاحظاته في يوميات عرفت برحلة ابن جبير، وسميت باسم </a:t>
            </a:r>
            <a:r>
              <a:rPr lang="ar-SA" sz="2800" b="1" dirty="0" smtClean="0">
                <a:solidFill>
                  <a:srgbClr val="FFFF00"/>
                </a:solidFill>
              </a:rPr>
              <a:t>(تذكرة </a:t>
            </a:r>
            <a:r>
              <a:rPr lang="ar-SA" sz="2800" b="1" dirty="0">
                <a:solidFill>
                  <a:srgbClr val="FFFF00"/>
                </a:solidFill>
              </a:rPr>
              <a:t>بالأخبار عن اتفاقات الأسفار </a:t>
            </a:r>
            <a:r>
              <a:rPr lang="ar-SA" sz="2800" b="1" dirty="0" smtClean="0">
                <a:solidFill>
                  <a:srgbClr val="FFFF00"/>
                </a:solidFill>
              </a:rPr>
              <a:t>)  </a:t>
            </a:r>
            <a:r>
              <a:rPr lang="ar-SA" dirty="0"/>
              <a:t>و </a:t>
            </a:r>
            <a:r>
              <a:rPr lang="ar-SA" b="1" dirty="0">
                <a:solidFill>
                  <a:schemeClr val="bg1"/>
                </a:solidFill>
              </a:rPr>
              <a:t>انطلقت رحلته من غرناطة ،سبتة، </a:t>
            </a:r>
            <a:r>
              <a:rPr lang="ar-SA" b="1" dirty="0" err="1">
                <a:solidFill>
                  <a:schemeClr val="bg1"/>
                </a:solidFill>
              </a:rPr>
              <a:t>بالرمو</a:t>
            </a:r>
            <a:r>
              <a:rPr lang="ar-SA" b="1" dirty="0">
                <a:solidFill>
                  <a:schemeClr val="bg1"/>
                </a:solidFill>
              </a:rPr>
              <a:t> ، جزيرة كريت ، صقلية ، الاسكندرية ، القاهرة ، مكة ، المدينة ، دمشق، بغداد ، الموصل ، حلب </a:t>
            </a:r>
          </a:p>
          <a:p>
            <a:endParaRPr lang="ar-SA" dirty="0"/>
          </a:p>
        </p:txBody>
      </p:sp>
    </p:spTree>
    <p:extLst>
      <p:ext uri="{BB962C8B-B14F-4D97-AF65-F5344CB8AC3E}">
        <p14:creationId xmlns:p14="http://schemas.microsoft.com/office/powerpoint/2010/main" val="2393591125"/>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1412776"/>
            <a:ext cx="9144000" cy="5445224"/>
          </a:xfrm>
        </p:spPr>
        <p:txBody>
          <a:bodyPr>
            <a:normAutofit/>
          </a:bodyPr>
          <a:lstStyle/>
          <a:p>
            <a:r>
              <a:rPr lang="ar-SA" b="1" dirty="0"/>
              <a:t>أحمد ابن فضلان البغدادي: </a:t>
            </a:r>
            <a:r>
              <a:rPr lang="ar-SA" b="1" dirty="0">
                <a:solidFill>
                  <a:schemeClr val="bg1">
                    <a:lumMod val="95000"/>
                    <a:lumOff val="5000"/>
                  </a:schemeClr>
                </a:solidFill>
              </a:rPr>
              <a:t>عالم إسلامي من القرن العاشر الميلادي</a:t>
            </a:r>
          </a:p>
          <a:p>
            <a:pPr marL="0" indent="0">
              <a:buNone/>
            </a:pPr>
            <a:r>
              <a:rPr lang="ar-SA" b="1" dirty="0" smtClean="0">
                <a:solidFill>
                  <a:schemeClr val="bg1">
                    <a:lumMod val="95000"/>
                    <a:lumOff val="5000"/>
                  </a:schemeClr>
                </a:solidFill>
              </a:rPr>
              <a:t>زار </a:t>
            </a:r>
            <a:r>
              <a:rPr lang="ar-SA" b="1" dirty="0">
                <a:solidFill>
                  <a:schemeClr val="bg1">
                    <a:lumMod val="95000"/>
                    <a:lumOff val="5000"/>
                  </a:schemeClr>
                </a:solidFill>
              </a:rPr>
              <a:t>أحمد بن فضلان روسيا برسالة من الخليفة العباسي </a:t>
            </a:r>
            <a:r>
              <a:rPr lang="ar-SA" b="1" dirty="0" smtClean="0">
                <a:solidFill>
                  <a:schemeClr val="bg1">
                    <a:lumMod val="95000"/>
                    <a:lumOff val="5000"/>
                  </a:schemeClr>
                </a:solidFill>
              </a:rPr>
              <a:t>إلى ملك الصقالبة</a:t>
            </a:r>
            <a:r>
              <a:rPr lang="ar-SA" dirty="0"/>
              <a:t>. كتب وصف </a:t>
            </a:r>
            <a:r>
              <a:rPr lang="ar-SA" dirty="0" smtClean="0"/>
              <a:t>رحلته.</a:t>
            </a:r>
          </a:p>
          <a:p>
            <a:pPr marL="0" indent="0">
              <a:buNone/>
            </a:pPr>
            <a:endParaRPr lang="ar-SA" dirty="0" smtClean="0"/>
          </a:p>
          <a:p>
            <a:r>
              <a:rPr lang="ar-SA" b="1" dirty="0">
                <a:solidFill>
                  <a:srgbClr val="FFFF00"/>
                </a:solidFill>
              </a:rPr>
              <a:t>أحمد ابن </a:t>
            </a:r>
            <a:r>
              <a:rPr lang="ar-SA" b="1" dirty="0" smtClean="0">
                <a:solidFill>
                  <a:srgbClr val="FFFF00"/>
                </a:solidFill>
              </a:rPr>
              <a:t>ماجد النجدي </a:t>
            </a:r>
            <a:r>
              <a:rPr lang="ar-SA" b="1" dirty="0">
                <a:solidFill>
                  <a:srgbClr val="FFFF00"/>
                </a:solidFill>
              </a:rPr>
              <a:t>(821هـ -906هـ) </a:t>
            </a:r>
            <a:r>
              <a:rPr lang="ar-SA" b="1" dirty="0" smtClean="0">
                <a:solidFill>
                  <a:srgbClr val="FFFF00"/>
                </a:solidFill>
              </a:rPr>
              <a:t>: </a:t>
            </a:r>
          </a:p>
          <a:p>
            <a:pPr marL="0" indent="0">
              <a:buNone/>
            </a:pPr>
            <a:r>
              <a:rPr lang="ar-SA" b="1" dirty="0" smtClean="0"/>
              <a:t>ملاح </a:t>
            </a:r>
            <a:r>
              <a:rPr lang="ar-SA" b="1" dirty="0"/>
              <a:t>وجغرافي عربي مسلم، برع في الفلك، الملاحة، والجغرافيا وسماه </a:t>
            </a:r>
            <a:r>
              <a:rPr lang="ar-SA" b="1" dirty="0" smtClean="0"/>
              <a:t>البرتغاليون</a:t>
            </a:r>
          </a:p>
          <a:p>
            <a:pPr marL="0" indent="0">
              <a:buNone/>
            </a:pPr>
            <a:r>
              <a:rPr lang="ar-SA" b="1" dirty="0"/>
              <a:t>أمير البحر, </a:t>
            </a:r>
            <a:r>
              <a:rPr lang="ar-SA" b="1" dirty="0" smtClean="0"/>
              <a:t>ويلقب(معلم </a:t>
            </a:r>
            <a:r>
              <a:rPr lang="ar-SA" b="1" dirty="0"/>
              <a:t>بحر </a:t>
            </a:r>
            <a:r>
              <a:rPr lang="ar-SA" b="1" dirty="0" smtClean="0"/>
              <a:t>الهند)</a:t>
            </a:r>
            <a:endParaRPr lang="ar-SA" b="1" dirty="0"/>
          </a:p>
          <a:p>
            <a:pPr marL="0" indent="0">
              <a:buNone/>
            </a:pPr>
            <a:r>
              <a:rPr lang="ar-SA" b="1" dirty="0" smtClean="0">
                <a:solidFill>
                  <a:srgbClr val="FFFF00"/>
                </a:solidFill>
              </a:rPr>
              <a:t>وكان </a:t>
            </a:r>
            <a:r>
              <a:rPr lang="ar-SA" b="1" dirty="0">
                <a:solidFill>
                  <a:srgbClr val="FFFF00"/>
                </a:solidFill>
              </a:rPr>
              <a:t>خبيراً ملاحياً في البحر الأحمر وخليج بربرا والمحيط الهندي وبحر الصين.</a:t>
            </a:r>
          </a:p>
          <a:p>
            <a:pPr marL="0" indent="0">
              <a:buNone/>
            </a:pPr>
            <a:endParaRPr lang="ar-SA" b="1" dirty="0"/>
          </a:p>
        </p:txBody>
      </p:sp>
    </p:spTree>
    <p:extLst>
      <p:ext uri="{BB962C8B-B14F-4D97-AF65-F5344CB8AC3E}">
        <p14:creationId xmlns:p14="http://schemas.microsoft.com/office/powerpoint/2010/main" val="863884318"/>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196752"/>
            <a:ext cx="8856984" cy="5400600"/>
          </a:xfrm>
        </p:spPr>
        <p:txBody>
          <a:bodyPr/>
          <a:lstStyle/>
          <a:p>
            <a:r>
              <a:rPr lang="ar-SA" sz="3200" b="1" dirty="0">
                <a:solidFill>
                  <a:srgbClr val="FFFF00"/>
                </a:solidFill>
              </a:rPr>
              <a:t>ليون الافريقي أو الحسن </a:t>
            </a:r>
            <a:r>
              <a:rPr lang="ar-SA" sz="3200" b="1" dirty="0" smtClean="0">
                <a:solidFill>
                  <a:srgbClr val="FFFF00"/>
                </a:solidFill>
              </a:rPr>
              <a:t>الوزان :</a:t>
            </a:r>
            <a:endParaRPr lang="ar-SA" sz="3200" b="1" dirty="0">
              <a:solidFill>
                <a:srgbClr val="FFFF00"/>
              </a:solidFill>
            </a:endParaRPr>
          </a:p>
          <a:p>
            <a:pPr marL="0" indent="0">
              <a:buNone/>
            </a:pPr>
            <a:r>
              <a:rPr lang="ar-SA" dirty="0"/>
              <a:t>ليون الأفريقي أو يوحنا ليون الأفريقي أو يوحنا الأسد الأفريقي هو الحسن بن محمد الوزان </a:t>
            </a:r>
            <a:r>
              <a:rPr lang="ar-SA" dirty="0" err="1"/>
              <a:t>الزياتي</a:t>
            </a:r>
            <a:r>
              <a:rPr lang="ar-SA" dirty="0"/>
              <a:t> الحسن بن محمد الوزان الفاسي. </a:t>
            </a:r>
            <a:endParaRPr lang="ar-SA" dirty="0" smtClean="0"/>
          </a:p>
          <a:p>
            <a:pPr marL="0" indent="0" algn="ctr">
              <a:buNone/>
            </a:pPr>
            <a:r>
              <a:rPr lang="ar-SA" b="1" dirty="0" smtClean="0">
                <a:solidFill>
                  <a:srgbClr val="FFFF00"/>
                </a:solidFill>
              </a:rPr>
              <a:t>اشتهر </a:t>
            </a:r>
            <a:r>
              <a:rPr lang="ar-SA" b="1" dirty="0">
                <a:solidFill>
                  <a:srgbClr val="FFFF00"/>
                </a:solidFill>
              </a:rPr>
              <a:t>بتأليفه الجغرافي في عصر النهضة.</a:t>
            </a:r>
          </a:p>
          <a:p>
            <a:pPr marL="0" indent="0">
              <a:buNone/>
            </a:pPr>
            <a:r>
              <a:rPr lang="ar-SA" dirty="0" smtClean="0"/>
              <a:t>قام </a:t>
            </a:r>
            <a:r>
              <a:rPr lang="ar-SA" dirty="0"/>
              <a:t>برحل تجارية الى</a:t>
            </a:r>
            <a:r>
              <a:rPr lang="ar-SA" sz="3200" b="1" dirty="0"/>
              <a:t> </a:t>
            </a:r>
            <a:r>
              <a:rPr lang="ar-SA" sz="3200" b="1" dirty="0" err="1"/>
              <a:t>تمبكتو</a:t>
            </a:r>
            <a:r>
              <a:rPr lang="ar-SA" sz="3200" b="1" dirty="0"/>
              <a:t> </a:t>
            </a:r>
            <a:r>
              <a:rPr lang="ar-SA" dirty="0"/>
              <a:t>ثم طاف المغرب و بعدها ذهب إلى مصر و تم اختطافه من القراصنة ليسلم إلى البابا ليون العاشر  الذي سماه ليون و طلب منه كتابة قصة رحلاته ، فكتب كتابا اسمه : وصف افريقيا . عاد إلى تونس ليقضي بها آخر أيامه</a:t>
            </a:r>
          </a:p>
          <a:p>
            <a:endParaRPr lang="ar-SA" dirty="0"/>
          </a:p>
        </p:txBody>
      </p:sp>
    </p:spTree>
    <p:extLst>
      <p:ext uri="{BB962C8B-B14F-4D97-AF65-F5344CB8AC3E}">
        <p14:creationId xmlns:p14="http://schemas.microsoft.com/office/powerpoint/2010/main" val="2456615091"/>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229600" cy="5538806"/>
          </a:xfrm>
        </p:spPr>
        <p:txBody>
          <a:bodyPr>
            <a:normAutofit lnSpcReduction="10000"/>
          </a:bodyPr>
          <a:lstStyle/>
          <a:p>
            <a:r>
              <a:rPr lang="ar-SA" sz="4800" b="1" dirty="0" smtClean="0">
                <a:solidFill>
                  <a:srgbClr val="FFFF00"/>
                </a:solidFill>
              </a:rPr>
              <a:t>عصور التاريخ والإنسان القديم</a:t>
            </a:r>
          </a:p>
          <a:p>
            <a:r>
              <a:rPr lang="ar-SA" sz="4800" b="1" dirty="0" smtClean="0">
                <a:solidFill>
                  <a:srgbClr val="FFFF00"/>
                </a:solidFill>
              </a:rPr>
              <a:t>عصور ما قبل الإسلام</a:t>
            </a:r>
          </a:p>
          <a:p>
            <a:r>
              <a:rPr lang="ar-SA" sz="4800" b="1" dirty="0" smtClean="0">
                <a:solidFill>
                  <a:srgbClr val="FFFF00"/>
                </a:solidFill>
              </a:rPr>
              <a:t>قيام الدولة العربية الإسلامية</a:t>
            </a:r>
          </a:p>
          <a:p>
            <a:r>
              <a:rPr lang="ar-SA" sz="4800" b="1" dirty="0" smtClean="0">
                <a:solidFill>
                  <a:srgbClr val="FFFF00"/>
                </a:solidFill>
              </a:rPr>
              <a:t>عصر الاستكشافات الجغرافية والعالم الجديد</a:t>
            </a:r>
          </a:p>
          <a:p>
            <a:r>
              <a:rPr lang="ar-SA" sz="4800" b="1" dirty="0" smtClean="0">
                <a:solidFill>
                  <a:srgbClr val="FFFF00"/>
                </a:solidFill>
              </a:rPr>
              <a:t>عصر النهضة والثورة الصناعية</a:t>
            </a:r>
          </a:p>
          <a:p>
            <a:r>
              <a:rPr lang="ar-SA" sz="4800" b="1" dirty="0" smtClean="0">
                <a:solidFill>
                  <a:srgbClr val="FFFF00"/>
                </a:solidFill>
              </a:rPr>
              <a:t>الثورة الاليكترونية وعصر المعلومات</a:t>
            </a:r>
          </a:p>
          <a:p>
            <a:pPr>
              <a:buNone/>
            </a:pPr>
            <a:endParaRPr lang="ar-SA" dirty="0"/>
          </a:p>
        </p:txBody>
      </p:sp>
      <p:pic>
        <p:nvPicPr>
          <p:cNvPr id="2" name="1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6203776"/>
            <a:ext cx="609600" cy="609600"/>
          </a:xfrm>
          <a:prstGeom prst="rect">
            <a:avLst/>
          </a:prstGeom>
        </p:spPr>
      </p:pic>
    </p:spTree>
    <p:extLst>
      <p:ext uri="{BB962C8B-B14F-4D97-AF65-F5344CB8AC3E}">
        <p14:creationId xmlns:p14="http://schemas.microsoft.com/office/powerpoint/2010/main" val="3431217732"/>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9148"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57166"/>
            <a:ext cx="8229600" cy="642942"/>
          </a:xfrm>
        </p:spPr>
        <p:txBody>
          <a:bodyPr>
            <a:normAutofit fontScale="90000"/>
          </a:bodyPr>
          <a:lstStyle/>
          <a:p>
            <a:pPr algn="ctr"/>
            <a:r>
              <a:rPr lang="ar-SA" sz="5400" b="1" dirty="0" smtClean="0">
                <a:solidFill>
                  <a:srgbClr val="FFFF00"/>
                </a:solidFill>
              </a:rPr>
              <a:t>عصور التاريخ والإنسان القديم</a:t>
            </a:r>
          </a:p>
        </p:txBody>
      </p:sp>
      <p:sp>
        <p:nvSpPr>
          <p:cNvPr id="3" name="عنصر نائب للمحتوى 2"/>
          <p:cNvSpPr>
            <a:spLocks noGrp="1"/>
          </p:cNvSpPr>
          <p:nvPr>
            <p:ph idx="1"/>
          </p:nvPr>
        </p:nvSpPr>
        <p:spPr>
          <a:xfrm>
            <a:off x="457200" y="1104904"/>
            <a:ext cx="8229600" cy="5110178"/>
          </a:xfrm>
        </p:spPr>
        <p:txBody>
          <a:bodyPr>
            <a:normAutofit/>
          </a:bodyPr>
          <a:lstStyle/>
          <a:p>
            <a:pPr algn="just">
              <a:buFont typeface="Wingdings" pitchFamily="2" charset="2"/>
              <a:buChar char="Ø"/>
            </a:pPr>
            <a:r>
              <a:rPr lang="ar-SA" sz="2400" b="1" dirty="0" smtClean="0">
                <a:solidFill>
                  <a:schemeClr val="bg1"/>
                </a:solidFill>
              </a:rPr>
              <a:t>  إن حاجة الإنسان إلى السكن في المغاور والكهوف وحاجته إلى تدجين الحيوانات الأليفة والطيور وحاجته إلى الماء والمرعى أكثر من غيرة من سكان الأرض زادت  حاجته إلى الحركة والتنقل والترحال.</a:t>
            </a:r>
          </a:p>
          <a:p>
            <a:pPr algn="just">
              <a:buNone/>
            </a:pPr>
            <a:r>
              <a:rPr lang="ar-SA" sz="2400" b="1" dirty="0" smtClean="0">
                <a:solidFill>
                  <a:srgbClr val="FFFF00"/>
                </a:solidFill>
              </a:rPr>
              <a:t>   وان هذه الحركة تحتاج إلى </a:t>
            </a:r>
            <a:r>
              <a:rPr lang="ar-SA" sz="2400" b="1" dirty="0" smtClean="0">
                <a:solidFill>
                  <a:schemeClr val="bg1"/>
                </a:solidFill>
              </a:rPr>
              <a:t>الرشد والدلالة </a:t>
            </a:r>
            <a:r>
              <a:rPr lang="ar-SA" sz="2400" b="1" dirty="0" smtClean="0">
                <a:solidFill>
                  <a:srgbClr val="FFFF00"/>
                </a:solidFill>
              </a:rPr>
              <a:t>على مناطق انتقاله من مناطق الصيد الغنية بالحيوانات والشواطئ والغابات  وكذلك الطريق ليضمن الأمان والغذاء.</a:t>
            </a:r>
          </a:p>
          <a:p>
            <a:pPr>
              <a:buNone/>
            </a:pPr>
            <a:endParaRPr lang="ar-SA" dirty="0" smtClean="0"/>
          </a:p>
          <a:p>
            <a:pPr>
              <a:buNone/>
            </a:pPr>
            <a:endParaRPr lang="ar-SA" dirty="0" smtClean="0"/>
          </a:p>
        </p:txBody>
      </p:sp>
      <p:pic>
        <p:nvPicPr>
          <p:cNvPr id="4" name="1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267200" y="6131768"/>
            <a:ext cx="609600" cy="609600"/>
          </a:xfrm>
          <a:prstGeom prst="rect">
            <a:avLst/>
          </a:prstGeom>
        </p:spPr>
      </p:pic>
      <p:pic>
        <p:nvPicPr>
          <p:cNvPr id="1026" name="Picture 2" descr="C:\Users\DELL\Desktop\prehistoric_man.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3068960"/>
            <a:ext cx="4769296" cy="378904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7" name="Picture 3" descr="C:\Users\DELL\Desktop\images.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3068960"/>
            <a:ext cx="4159696" cy="367240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3854866"/>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9148"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كلاسيكي">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1028</Words>
  <Application>Microsoft Office PowerPoint</Application>
  <PresentationFormat>عرض على الشاشة (3:4)‏</PresentationFormat>
  <Paragraphs>61</Paragraphs>
  <Slides>17</Slides>
  <Notes>0</Notes>
  <HiddenSlides>0</HiddenSlides>
  <MMClips>10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تدفق</vt:lpstr>
      <vt:lpstr>عرض تقديمي في PowerPoint</vt:lpstr>
      <vt:lpstr>عرض تقديمي في PowerPoint</vt:lpstr>
      <vt:lpstr>اشهر الرحالة العرب</vt:lpstr>
      <vt:lpstr>عرض تقديمي في PowerPoint</vt:lpstr>
      <vt:lpstr>عرض تقديمي في PowerPoint</vt:lpstr>
      <vt:lpstr>عرض تقديمي في PowerPoint</vt:lpstr>
      <vt:lpstr>عرض تقديمي في PowerPoint</vt:lpstr>
      <vt:lpstr>عرض تقديمي في PowerPoint</vt:lpstr>
      <vt:lpstr>عصور التاريخ والإنسان القديم</vt:lpstr>
      <vt:lpstr>عرض تقديمي في PowerPoint</vt:lpstr>
      <vt:lpstr>عصور ما قبل الإسلام</vt:lpstr>
      <vt:lpstr>قيام الدولة العربية الإسلامية</vt:lpstr>
      <vt:lpstr>عرض تقديمي في PowerPoint</vt:lpstr>
      <vt:lpstr>    عصر الاستكشافات الجغرافية والعالم الجديد</vt:lpstr>
      <vt:lpstr>  عصر النهضة والثورة الصناعية  </vt:lpstr>
      <vt:lpstr>الثورة الاليكترونية وعصر المعلومات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DELL</dc:creator>
  <cp:lastModifiedBy>DELL</cp:lastModifiedBy>
  <cp:revision>1</cp:revision>
  <dcterms:created xsi:type="dcterms:W3CDTF">2015-11-18T12:57:50Z</dcterms:created>
  <dcterms:modified xsi:type="dcterms:W3CDTF">2015-11-18T12:58:28Z</dcterms:modified>
</cp:coreProperties>
</file>