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21"/>
  </p:notesMasterIdLst>
  <p:handoutMasterIdLst>
    <p:handoutMasterId r:id="rId22"/>
  </p:handoutMasterIdLst>
  <p:sldIdLst>
    <p:sldId id="283" r:id="rId2"/>
    <p:sldId id="268" r:id="rId3"/>
    <p:sldId id="257" r:id="rId4"/>
    <p:sldId id="256" r:id="rId5"/>
    <p:sldId id="267" r:id="rId6"/>
    <p:sldId id="272" r:id="rId7"/>
    <p:sldId id="273" r:id="rId8"/>
    <p:sldId id="258" r:id="rId9"/>
    <p:sldId id="274" r:id="rId10"/>
    <p:sldId id="276" r:id="rId11"/>
    <p:sldId id="277" r:id="rId12"/>
    <p:sldId id="278" r:id="rId13"/>
    <p:sldId id="260" r:id="rId14"/>
    <p:sldId id="279" r:id="rId15"/>
    <p:sldId id="261" r:id="rId16"/>
    <p:sldId id="262" r:id="rId17"/>
    <p:sldId id="263" r:id="rId18"/>
    <p:sldId id="259" r:id="rId19"/>
    <p:sldId id="269"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97198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aximized" horzBarState="maximized">
    <p:restoredLeft sz="84412" autoAdjust="0"/>
    <p:restoredTop sz="94624" autoAdjust="0"/>
  </p:normalViewPr>
  <p:slideViewPr>
    <p:cSldViewPr>
      <p:cViewPr varScale="1">
        <p:scale>
          <a:sx n="73" d="100"/>
          <a:sy n="73" d="100"/>
        </p:scale>
        <p:origin x="-193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2ED4C1-1B4B-43B5-A7E9-FCB0700E9607}" type="doc">
      <dgm:prSet loTypeId="urn:microsoft.com/office/officeart/2005/8/layout/cycle2" loCatId="cycle" qsTypeId="urn:microsoft.com/office/officeart/2005/8/quickstyle/3d1" qsCatId="3D" csTypeId="urn:microsoft.com/office/officeart/2005/8/colors/colorful1" csCatId="colorful" phldr="1"/>
      <dgm:spPr/>
      <dgm:t>
        <a:bodyPr/>
        <a:lstStyle/>
        <a:p>
          <a:pPr rtl="1"/>
          <a:endParaRPr lang="ar-SA"/>
        </a:p>
      </dgm:t>
    </dgm:pt>
    <dgm:pt modelId="{077D85ED-8DD0-44FD-AE11-900BBB917255}">
      <dgm:prSet phldrT="[نص]" custT="1"/>
      <dgm:spPr>
        <a:xfrm>
          <a:off x="1617109" y="211"/>
          <a:ext cx="675864" cy="337932"/>
        </a:xfrm>
      </dgm:spPr>
      <dgm:t>
        <a:bodyPr/>
        <a:lstStyle/>
        <a:p>
          <a:pPr rtl="1"/>
          <a:r>
            <a:rPr lang="ar-SA" sz="2000" smtClean="0">
              <a:latin typeface="Calibri"/>
              <a:ea typeface="+mn-ea"/>
              <a:cs typeface="PT Bold Heading" pitchFamily="2" charset="-78"/>
            </a:rPr>
            <a:t>الأهداف </a:t>
          </a:r>
          <a:endParaRPr lang="ar-SA" sz="2000" dirty="0">
            <a:latin typeface="Calibri"/>
            <a:ea typeface="+mn-ea"/>
            <a:cs typeface="PT Bold Heading" pitchFamily="2" charset="-78"/>
          </a:endParaRPr>
        </a:p>
      </dgm:t>
    </dgm:pt>
    <dgm:pt modelId="{575AFFA8-26E3-427C-ACC4-5EB5E5073B90}" type="parTrans" cxnId="{733C564C-78AF-4E23-820C-BA653142140E}">
      <dgm:prSet/>
      <dgm:spPr/>
      <dgm:t>
        <a:bodyPr/>
        <a:lstStyle/>
        <a:p>
          <a:pPr rtl="1"/>
          <a:endParaRPr lang="ar-SA" sz="2000">
            <a:cs typeface="AL-Mateen" pitchFamily="2" charset="-78"/>
          </a:endParaRPr>
        </a:p>
      </dgm:t>
    </dgm:pt>
    <dgm:pt modelId="{44EDF0D3-5208-4BB1-B526-B8F314002507}" type="sibTrans" cxnId="{733C564C-78AF-4E23-820C-BA653142140E}">
      <dgm:prSet/>
      <dgm:spPr>
        <a:xfrm>
          <a:off x="1006826" y="-3159"/>
          <a:ext cx="1896431" cy="1896431"/>
        </a:xfrm>
      </dgm:spPr>
      <dgm:t>
        <a:bodyPr/>
        <a:lstStyle/>
        <a:p>
          <a:pPr rtl="1"/>
          <a:endParaRPr lang="ar-SA" sz="2000">
            <a:cs typeface="AL-Mateen" pitchFamily="2" charset="-78"/>
          </a:endParaRPr>
        </a:p>
      </dgm:t>
    </dgm:pt>
    <dgm:pt modelId="{D1F56CDB-9FD3-46EE-9189-72AB57C65ACB}">
      <dgm:prSet phldrT="[نص]" custT="1"/>
      <dgm:spPr>
        <a:xfrm>
          <a:off x="2283380" y="1154226"/>
          <a:ext cx="675864" cy="337932"/>
        </a:xfrm>
      </dgm:spPr>
      <dgm:t>
        <a:bodyPr/>
        <a:lstStyle/>
        <a:p>
          <a:pPr rtl="1"/>
          <a:r>
            <a:rPr lang="ar-SA" sz="2000" smtClean="0">
              <a:latin typeface="Calibri"/>
              <a:ea typeface="+mn-ea"/>
              <a:cs typeface="PT Bold Heading" pitchFamily="2" charset="-78"/>
            </a:rPr>
            <a:t>طرائق التدريس </a:t>
          </a:r>
          <a:endParaRPr lang="ar-SA" sz="2000" dirty="0">
            <a:latin typeface="Calibri"/>
            <a:ea typeface="+mn-ea"/>
            <a:cs typeface="PT Bold Heading" pitchFamily="2" charset="-78"/>
          </a:endParaRPr>
        </a:p>
      </dgm:t>
    </dgm:pt>
    <dgm:pt modelId="{CA9EFD8C-0211-4638-8B7C-8D7A8198F4D3}" type="parTrans" cxnId="{516EF5B6-BA9C-453D-98AB-B134D5CB6EA1}">
      <dgm:prSet/>
      <dgm:spPr/>
      <dgm:t>
        <a:bodyPr/>
        <a:lstStyle/>
        <a:p>
          <a:pPr rtl="1"/>
          <a:endParaRPr lang="ar-SA" sz="2000">
            <a:cs typeface="AL-Mateen" pitchFamily="2" charset="-78"/>
          </a:endParaRPr>
        </a:p>
      </dgm:t>
    </dgm:pt>
    <dgm:pt modelId="{01D2D265-B77E-492D-A647-C20B655185EE}" type="sibTrans" cxnId="{516EF5B6-BA9C-453D-98AB-B134D5CB6EA1}">
      <dgm:prSet/>
      <dgm:spPr/>
      <dgm:t>
        <a:bodyPr/>
        <a:lstStyle/>
        <a:p>
          <a:pPr rtl="1"/>
          <a:endParaRPr lang="ar-SA" sz="2000">
            <a:cs typeface="AL-Mateen" pitchFamily="2" charset="-78"/>
          </a:endParaRPr>
        </a:p>
      </dgm:t>
    </dgm:pt>
    <dgm:pt modelId="{9DAD54B7-6A56-4448-9AC4-FF53EB9D98F7}">
      <dgm:prSet phldrT="[نص]" custT="1"/>
      <dgm:spPr>
        <a:xfrm>
          <a:off x="1617109" y="1538897"/>
          <a:ext cx="675864" cy="337932"/>
        </a:xfrm>
      </dgm:spPr>
      <dgm:t>
        <a:bodyPr/>
        <a:lstStyle/>
        <a:p>
          <a:pPr rtl="1"/>
          <a:r>
            <a:rPr lang="ar-SA" sz="2000" dirty="0" smtClean="0">
              <a:latin typeface="Calibri"/>
              <a:ea typeface="+mn-ea"/>
              <a:cs typeface="PT Bold Heading" pitchFamily="2" charset="-78"/>
            </a:rPr>
            <a:t>الأنشطة </a:t>
          </a:r>
          <a:endParaRPr lang="ar-SA" sz="2000" dirty="0">
            <a:latin typeface="Calibri"/>
            <a:ea typeface="+mn-ea"/>
            <a:cs typeface="PT Bold Heading" pitchFamily="2" charset="-78"/>
          </a:endParaRPr>
        </a:p>
      </dgm:t>
    </dgm:pt>
    <dgm:pt modelId="{C7E11BC9-39B6-4395-94EB-154730E33990}" type="parTrans" cxnId="{4929CCD8-A7DC-42E4-B510-1461B321D0D2}">
      <dgm:prSet/>
      <dgm:spPr/>
      <dgm:t>
        <a:bodyPr/>
        <a:lstStyle/>
        <a:p>
          <a:pPr rtl="1"/>
          <a:endParaRPr lang="ar-SA" sz="2000">
            <a:cs typeface="AL-Mateen" pitchFamily="2" charset="-78"/>
          </a:endParaRPr>
        </a:p>
      </dgm:t>
    </dgm:pt>
    <dgm:pt modelId="{90E6C72A-82DB-4892-89C8-70195ABFB4A6}" type="sibTrans" cxnId="{4929CCD8-A7DC-42E4-B510-1461B321D0D2}">
      <dgm:prSet/>
      <dgm:spPr/>
      <dgm:t>
        <a:bodyPr/>
        <a:lstStyle/>
        <a:p>
          <a:pPr rtl="1"/>
          <a:endParaRPr lang="ar-SA" sz="2000">
            <a:cs typeface="AL-Mateen" pitchFamily="2" charset="-78"/>
          </a:endParaRPr>
        </a:p>
      </dgm:t>
    </dgm:pt>
    <dgm:pt modelId="{366F5354-91F7-454D-8F18-A97F3BBB204D}">
      <dgm:prSet phldrT="[نص]" custT="1"/>
      <dgm:spPr>
        <a:xfrm>
          <a:off x="950839" y="1154226"/>
          <a:ext cx="675864" cy="337932"/>
        </a:xfrm>
      </dgm:spPr>
      <dgm:t>
        <a:bodyPr/>
        <a:lstStyle/>
        <a:p>
          <a:pPr rtl="1"/>
          <a:r>
            <a:rPr lang="ar-SA" sz="2000" smtClean="0">
              <a:latin typeface="Calibri"/>
              <a:ea typeface="+mn-ea"/>
              <a:cs typeface="PT Bold Heading" pitchFamily="2" charset="-78"/>
            </a:rPr>
            <a:t>التقنيات والوسائل</a:t>
          </a:r>
          <a:endParaRPr lang="ar-SA" sz="2000" dirty="0">
            <a:latin typeface="Calibri"/>
            <a:ea typeface="+mn-ea"/>
            <a:cs typeface="PT Bold Heading" pitchFamily="2" charset="-78"/>
          </a:endParaRPr>
        </a:p>
      </dgm:t>
    </dgm:pt>
    <dgm:pt modelId="{D8753BBA-DA15-4069-A07F-99AB2A881673}" type="parTrans" cxnId="{46BFBA13-BBB6-402E-9D1E-DA379FE4B0DF}">
      <dgm:prSet/>
      <dgm:spPr/>
      <dgm:t>
        <a:bodyPr/>
        <a:lstStyle/>
        <a:p>
          <a:pPr rtl="1"/>
          <a:endParaRPr lang="ar-SA" sz="2000">
            <a:cs typeface="AL-Mateen" pitchFamily="2" charset="-78"/>
          </a:endParaRPr>
        </a:p>
      </dgm:t>
    </dgm:pt>
    <dgm:pt modelId="{A47047E9-42D7-4435-BF83-58E40F6D62E8}" type="sibTrans" cxnId="{46BFBA13-BBB6-402E-9D1E-DA379FE4B0DF}">
      <dgm:prSet/>
      <dgm:spPr/>
      <dgm:t>
        <a:bodyPr/>
        <a:lstStyle/>
        <a:p>
          <a:pPr rtl="1"/>
          <a:endParaRPr lang="ar-SA" sz="2000">
            <a:cs typeface="AL-Mateen" pitchFamily="2" charset="-78"/>
          </a:endParaRPr>
        </a:p>
      </dgm:t>
    </dgm:pt>
    <dgm:pt modelId="{57CD6F09-60C3-4A94-BA1C-BDD7F295F3ED}">
      <dgm:prSet phldrT="[نص]" custT="1"/>
      <dgm:spPr>
        <a:xfrm>
          <a:off x="950839" y="384882"/>
          <a:ext cx="675864" cy="337932"/>
        </a:xfrm>
      </dgm:spPr>
      <dgm:t>
        <a:bodyPr/>
        <a:lstStyle/>
        <a:p>
          <a:pPr rtl="1"/>
          <a:r>
            <a:rPr lang="ar-SA" sz="2000" smtClean="0">
              <a:latin typeface="Calibri"/>
              <a:ea typeface="+mn-ea"/>
              <a:cs typeface="PT Bold Heading" pitchFamily="2" charset="-78"/>
            </a:rPr>
            <a:t>التقويم</a:t>
          </a:r>
          <a:endParaRPr lang="ar-SA" sz="2000" dirty="0">
            <a:latin typeface="Calibri"/>
            <a:ea typeface="+mn-ea"/>
            <a:cs typeface="PT Bold Heading" pitchFamily="2" charset="-78"/>
          </a:endParaRPr>
        </a:p>
      </dgm:t>
    </dgm:pt>
    <dgm:pt modelId="{2BFD54BF-4136-4AFF-BC1E-37B9F51F9D3D}" type="parTrans" cxnId="{9D98771E-11C1-41CE-AC58-9F35531A1026}">
      <dgm:prSet/>
      <dgm:spPr/>
      <dgm:t>
        <a:bodyPr/>
        <a:lstStyle/>
        <a:p>
          <a:pPr rtl="1"/>
          <a:endParaRPr lang="ar-SA" sz="2000">
            <a:cs typeface="AL-Mateen" pitchFamily="2" charset="-78"/>
          </a:endParaRPr>
        </a:p>
      </dgm:t>
    </dgm:pt>
    <dgm:pt modelId="{4BAC5FAE-31EE-4D3F-9E91-8981D2357B0C}" type="sibTrans" cxnId="{9D98771E-11C1-41CE-AC58-9F35531A1026}">
      <dgm:prSet/>
      <dgm:spPr/>
      <dgm:t>
        <a:bodyPr/>
        <a:lstStyle/>
        <a:p>
          <a:pPr rtl="1"/>
          <a:endParaRPr lang="ar-SA" sz="2000">
            <a:cs typeface="AL-Mateen" pitchFamily="2" charset="-78"/>
          </a:endParaRPr>
        </a:p>
      </dgm:t>
    </dgm:pt>
    <dgm:pt modelId="{1DC0EF53-3F12-40CA-B39B-2FF366A9B140}">
      <dgm:prSet custT="1"/>
      <dgm:spPr>
        <a:xfrm>
          <a:off x="2283380" y="384882"/>
          <a:ext cx="675864" cy="337932"/>
        </a:xfrm>
      </dgm:spPr>
      <dgm:t>
        <a:bodyPr/>
        <a:lstStyle/>
        <a:p>
          <a:pPr rtl="1"/>
          <a:r>
            <a:rPr lang="ar-SA" sz="2000" dirty="0" smtClean="0">
              <a:latin typeface="Calibri"/>
              <a:ea typeface="+mn-ea"/>
              <a:cs typeface="PT Bold Heading" pitchFamily="2" charset="-78"/>
            </a:rPr>
            <a:t>المحتوى</a:t>
          </a:r>
          <a:endParaRPr lang="ar-SA" sz="2000" dirty="0">
            <a:latin typeface="Calibri"/>
            <a:ea typeface="+mn-ea"/>
            <a:cs typeface="PT Bold Heading" pitchFamily="2" charset="-78"/>
          </a:endParaRPr>
        </a:p>
      </dgm:t>
    </dgm:pt>
    <dgm:pt modelId="{6E99B39A-2BB5-48F3-A190-9BE5D3B4E1A8}" type="parTrans" cxnId="{B5828210-4DD5-4D39-930E-36648C2C6CB7}">
      <dgm:prSet/>
      <dgm:spPr/>
      <dgm:t>
        <a:bodyPr/>
        <a:lstStyle/>
        <a:p>
          <a:pPr rtl="1"/>
          <a:endParaRPr lang="ar-SA" sz="2000">
            <a:cs typeface="AL-Mateen" pitchFamily="2" charset="-78"/>
          </a:endParaRPr>
        </a:p>
      </dgm:t>
    </dgm:pt>
    <dgm:pt modelId="{DC2FE7D8-F905-4485-A5E3-5194A06963FC}" type="sibTrans" cxnId="{B5828210-4DD5-4D39-930E-36648C2C6CB7}">
      <dgm:prSet/>
      <dgm:spPr/>
      <dgm:t>
        <a:bodyPr/>
        <a:lstStyle/>
        <a:p>
          <a:pPr rtl="1"/>
          <a:endParaRPr lang="ar-SA" sz="2000">
            <a:cs typeface="AL-Mateen" pitchFamily="2" charset="-78"/>
          </a:endParaRPr>
        </a:p>
      </dgm:t>
    </dgm:pt>
    <dgm:pt modelId="{C806592B-0F2A-4DAF-9288-BA1DF7C4024E}" type="pres">
      <dgm:prSet presAssocID="{402ED4C1-1B4B-43B5-A7E9-FCB0700E9607}" presName="cycle" presStyleCnt="0">
        <dgm:presLayoutVars>
          <dgm:dir/>
          <dgm:resizeHandles val="exact"/>
        </dgm:presLayoutVars>
      </dgm:prSet>
      <dgm:spPr/>
      <dgm:t>
        <a:bodyPr/>
        <a:lstStyle/>
        <a:p>
          <a:pPr rtl="1"/>
          <a:endParaRPr lang="ar-SA"/>
        </a:p>
      </dgm:t>
    </dgm:pt>
    <dgm:pt modelId="{845914D1-00C0-48CF-9272-D23DE804D9F6}" type="pres">
      <dgm:prSet presAssocID="{077D85ED-8DD0-44FD-AE11-900BBB917255}" presName="node" presStyleLbl="node1" presStyleIdx="0" presStyleCnt="6">
        <dgm:presLayoutVars>
          <dgm:bulletEnabled val="1"/>
        </dgm:presLayoutVars>
      </dgm:prSet>
      <dgm:spPr/>
      <dgm:t>
        <a:bodyPr/>
        <a:lstStyle/>
        <a:p>
          <a:pPr rtl="1"/>
          <a:endParaRPr lang="ar-SA"/>
        </a:p>
      </dgm:t>
    </dgm:pt>
    <dgm:pt modelId="{8B7F9A58-EA83-4003-9A3B-A29FB54C4B50}" type="pres">
      <dgm:prSet presAssocID="{44EDF0D3-5208-4BB1-B526-B8F314002507}" presName="sibTrans" presStyleLbl="sibTrans2D1" presStyleIdx="0" presStyleCnt="6"/>
      <dgm:spPr/>
      <dgm:t>
        <a:bodyPr/>
        <a:lstStyle/>
        <a:p>
          <a:pPr rtl="1"/>
          <a:endParaRPr lang="ar-SA"/>
        </a:p>
      </dgm:t>
    </dgm:pt>
    <dgm:pt modelId="{6EE10B1F-9590-44B4-A2FB-49BDD9796E89}" type="pres">
      <dgm:prSet presAssocID="{44EDF0D3-5208-4BB1-B526-B8F314002507}" presName="connectorText" presStyleLbl="sibTrans2D1" presStyleIdx="0" presStyleCnt="6"/>
      <dgm:spPr/>
      <dgm:t>
        <a:bodyPr/>
        <a:lstStyle/>
        <a:p>
          <a:pPr rtl="1"/>
          <a:endParaRPr lang="ar-SA"/>
        </a:p>
      </dgm:t>
    </dgm:pt>
    <dgm:pt modelId="{C663AD78-9F2B-44E1-8CE3-B12278BC6AD7}" type="pres">
      <dgm:prSet presAssocID="{1DC0EF53-3F12-40CA-B39B-2FF366A9B140}" presName="node" presStyleLbl="node1" presStyleIdx="1" presStyleCnt="6">
        <dgm:presLayoutVars>
          <dgm:bulletEnabled val="1"/>
        </dgm:presLayoutVars>
      </dgm:prSet>
      <dgm:spPr/>
      <dgm:t>
        <a:bodyPr/>
        <a:lstStyle/>
        <a:p>
          <a:pPr rtl="1"/>
          <a:endParaRPr lang="ar-SA"/>
        </a:p>
      </dgm:t>
    </dgm:pt>
    <dgm:pt modelId="{3EC00F55-0538-4BB6-9798-F95395C4F9B9}" type="pres">
      <dgm:prSet presAssocID="{DC2FE7D8-F905-4485-A5E3-5194A06963FC}" presName="sibTrans" presStyleLbl="sibTrans2D1" presStyleIdx="1" presStyleCnt="6"/>
      <dgm:spPr/>
      <dgm:t>
        <a:bodyPr/>
        <a:lstStyle/>
        <a:p>
          <a:pPr rtl="1"/>
          <a:endParaRPr lang="ar-SA"/>
        </a:p>
      </dgm:t>
    </dgm:pt>
    <dgm:pt modelId="{0A0734B2-407A-467E-9A3B-07D4AE961677}" type="pres">
      <dgm:prSet presAssocID="{DC2FE7D8-F905-4485-A5E3-5194A06963FC}" presName="connectorText" presStyleLbl="sibTrans2D1" presStyleIdx="1" presStyleCnt="6"/>
      <dgm:spPr/>
      <dgm:t>
        <a:bodyPr/>
        <a:lstStyle/>
        <a:p>
          <a:pPr rtl="1"/>
          <a:endParaRPr lang="ar-SA"/>
        </a:p>
      </dgm:t>
    </dgm:pt>
    <dgm:pt modelId="{9E2F0E8D-4C02-4545-99FA-222DCBBE6697}" type="pres">
      <dgm:prSet presAssocID="{D1F56CDB-9FD3-46EE-9189-72AB57C65ACB}" presName="node" presStyleLbl="node1" presStyleIdx="2" presStyleCnt="6">
        <dgm:presLayoutVars>
          <dgm:bulletEnabled val="1"/>
        </dgm:presLayoutVars>
      </dgm:prSet>
      <dgm:spPr/>
      <dgm:t>
        <a:bodyPr/>
        <a:lstStyle/>
        <a:p>
          <a:pPr rtl="1"/>
          <a:endParaRPr lang="ar-SA"/>
        </a:p>
      </dgm:t>
    </dgm:pt>
    <dgm:pt modelId="{5466B73D-D427-4E28-90C9-4DA35D8CCCD4}" type="pres">
      <dgm:prSet presAssocID="{01D2D265-B77E-492D-A647-C20B655185EE}" presName="sibTrans" presStyleLbl="sibTrans2D1" presStyleIdx="2" presStyleCnt="6"/>
      <dgm:spPr/>
      <dgm:t>
        <a:bodyPr/>
        <a:lstStyle/>
        <a:p>
          <a:pPr rtl="1"/>
          <a:endParaRPr lang="ar-SA"/>
        </a:p>
      </dgm:t>
    </dgm:pt>
    <dgm:pt modelId="{AA77D3BD-E21B-4035-A846-9DCF305C4C33}" type="pres">
      <dgm:prSet presAssocID="{01D2D265-B77E-492D-A647-C20B655185EE}" presName="connectorText" presStyleLbl="sibTrans2D1" presStyleIdx="2" presStyleCnt="6"/>
      <dgm:spPr/>
      <dgm:t>
        <a:bodyPr/>
        <a:lstStyle/>
        <a:p>
          <a:pPr rtl="1"/>
          <a:endParaRPr lang="ar-SA"/>
        </a:p>
      </dgm:t>
    </dgm:pt>
    <dgm:pt modelId="{2FC1801B-DAF4-4E48-BD28-F1E3C0F334E4}" type="pres">
      <dgm:prSet presAssocID="{9DAD54B7-6A56-4448-9AC4-FF53EB9D98F7}" presName="node" presStyleLbl="node1" presStyleIdx="3" presStyleCnt="6">
        <dgm:presLayoutVars>
          <dgm:bulletEnabled val="1"/>
        </dgm:presLayoutVars>
      </dgm:prSet>
      <dgm:spPr/>
      <dgm:t>
        <a:bodyPr/>
        <a:lstStyle/>
        <a:p>
          <a:pPr rtl="1"/>
          <a:endParaRPr lang="ar-SA"/>
        </a:p>
      </dgm:t>
    </dgm:pt>
    <dgm:pt modelId="{5D476A1B-1423-413E-81C3-B395EB308412}" type="pres">
      <dgm:prSet presAssocID="{90E6C72A-82DB-4892-89C8-70195ABFB4A6}" presName="sibTrans" presStyleLbl="sibTrans2D1" presStyleIdx="3" presStyleCnt="6"/>
      <dgm:spPr/>
      <dgm:t>
        <a:bodyPr/>
        <a:lstStyle/>
        <a:p>
          <a:pPr rtl="1"/>
          <a:endParaRPr lang="ar-SA"/>
        </a:p>
      </dgm:t>
    </dgm:pt>
    <dgm:pt modelId="{AD64ED13-E308-4D13-B84E-CD8171BCE4FE}" type="pres">
      <dgm:prSet presAssocID="{90E6C72A-82DB-4892-89C8-70195ABFB4A6}" presName="connectorText" presStyleLbl="sibTrans2D1" presStyleIdx="3" presStyleCnt="6"/>
      <dgm:spPr/>
      <dgm:t>
        <a:bodyPr/>
        <a:lstStyle/>
        <a:p>
          <a:pPr rtl="1"/>
          <a:endParaRPr lang="ar-SA"/>
        </a:p>
      </dgm:t>
    </dgm:pt>
    <dgm:pt modelId="{0CE9EB16-C657-4853-9BDE-48CB0155C5DD}" type="pres">
      <dgm:prSet presAssocID="{366F5354-91F7-454D-8F18-A97F3BBB204D}" presName="node" presStyleLbl="node1" presStyleIdx="4" presStyleCnt="6">
        <dgm:presLayoutVars>
          <dgm:bulletEnabled val="1"/>
        </dgm:presLayoutVars>
      </dgm:prSet>
      <dgm:spPr/>
      <dgm:t>
        <a:bodyPr/>
        <a:lstStyle/>
        <a:p>
          <a:pPr rtl="1"/>
          <a:endParaRPr lang="ar-SA"/>
        </a:p>
      </dgm:t>
    </dgm:pt>
    <dgm:pt modelId="{FFEF2685-6EC7-4202-BDBB-6C5A869E6ABC}" type="pres">
      <dgm:prSet presAssocID="{A47047E9-42D7-4435-BF83-58E40F6D62E8}" presName="sibTrans" presStyleLbl="sibTrans2D1" presStyleIdx="4" presStyleCnt="6"/>
      <dgm:spPr/>
      <dgm:t>
        <a:bodyPr/>
        <a:lstStyle/>
        <a:p>
          <a:pPr rtl="1"/>
          <a:endParaRPr lang="ar-SA"/>
        </a:p>
      </dgm:t>
    </dgm:pt>
    <dgm:pt modelId="{2E5A6919-EBEB-4D8B-9D1A-503E13FAFE03}" type="pres">
      <dgm:prSet presAssocID="{A47047E9-42D7-4435-BF83-58E40F6D62E8}" presName="connectorText" presStyleLbl="sibTrans2D1" presStyleIdx="4" presStyleCnt="6"/>
      <dgm:spPr/>
      <dgm:t>
        <a:bodyPr/>
        <a:lstStyle/>
        <a:p>
          <a:pPr rtl="1"/>
          <a:endParaRPr lang="ar-SA"/>
        </a:p>
      </dgm:t>
    </dgm:pt>
    <dgm:pt modelId="{0B122AED-3F20-4CA7-B5CD-04E3DB8A7899}" type="pres">
      <dgm:prSet presAssocID="{57CD6F09-60C3-4A94-BA1C-BDD7F295F3ED}" presName="node" presStyleLbl="node1" presStyleIdx="5" presStyleCnt="6">
        <dgm:presLayoutVars>
          <dgm:bulletEnabled val="1"/>
        </dgm:presLayoutVars>
      </dgm:prSet>
      <dgm:spPr/>
      <dgm:t>
        <a:bodyPr/>
        <a:lstStyle/>
        <a:p>
          <a:pPr rtl="1"/>
          <a:endParaRPr lang="ar-SA"/>
        </a:p>
      </dgm:t>
    </dgm:pt>
    <dgm:pt modelId="{74DFCAEA-3943-4EBF-B7CB-D6898DB5CEA2}" type="pres">
      <dgm:prSet presAssocID="{4BAC5FAE-31EE-4D3F-9E91-8981D2357B0C}" presName="sibTrans" presStyleLbl="sibTrans2D1" presStyleIdx="5" presStyleCnt="6"/>
      <dgm:spPr/>
      <dgm:t>
        <a:bodyPr/>
        <a:lstStyle/>
        <a:p>
          <a:pPr rtl="1"/>
          <a:endParaRPr lang="ar-SA"/>
        </a:p>
      </dgm:t>
    </dgm:pt>
    <dgm:pt modelId="{819566BD-B20D-43D4-A172-D527335B3081}" type="pres">
      <dgm:prSet presAssocID="{4BAC5FAE-31EE-4D3F-9E91-8981D2357B0C}" presName="connectorText" presStyleLbl="sibTrans2D1" presStyleIdx="5" presStyleCnt="6"/>
      <dgm:spPr/>
      <dgm:t>
        <a:bodyPr/>
        <a:lstStyle/>
        <a:p>
          <a:pPr rtl="1"/>
          <a:endParaRPr lang="ar-SA"/>
        </a:p>
      </dgm:t>
    </dgm:pt>
  </dgm:ptLst>
  <dgm:cxnLst>
    <dgm:cxn modelId="{46BFBA13-BBB6-402E-9D1E-DA379FE4B0DF}" srcId="{402ED4C1-1B4B-43B5-A7E9-FCB0700E9607}" destId="{366F5354-91F7-454D-8F18-A97F3BBB204D}" srcOrd="4" destOrd="0" parTransId="{D8753BBA-DA15-4069-A07F-99AB2A881673}" sibTransId="{A47047E9-42D7-4435-BF83-58E40F6D62E8}"/>
    <dgm:cxn modelId="{2ACF9DB6-19D4-4402-B7FA-E5AC4BD62D36}" type="presOf" srcId="{A47047E9-42D7-4435-BF83-58E40F6D62E8}" destId="{FFEF2685-6EC7-4202-BDBB-6C5A869E6ABC}" srcOrd="0" destOrd="0" presId="urn:microsoft.com/office/officeart/2005/8/layout/cycle2"/>
    <dgm:cxn modelId="{733C564C-78AF-4E23-820C-BA653142140E}" srcId="{402ED4C1-1B4B-43B5-A7E9-FCB0700E9607}" destId="{077D85ED-8DD0-44FD-AE11-900BBB917255}" srcOrd="0" destOrd="0" parTransId="{575AFFA8-26E3-427C-ACC4-5EB5E5073B90}" sibTransId="{44EDF0D3-5208-4BB1-B526-B8F314002507}"/>
    <dgm:cxn modelId="{9FAC7527-1DEE-4D46-9A3E-3F8C891E82D5}" type="presOf" srcId="{01D2D265-B77E-492D-A647-C20B655185EE}" destId="{5466B73D-D427-4E28-90C9-4DA35D8CCCD4}" srcOrd="0" destOrd="0" presId="urn:microsoft.com/office/officeart/2005/8/layout/cycle2"/>
    <dgm:cxn modelId="{D8E70FE9-AC56-400A-A813-45192D66735C}" type="presOf" srcId="{4BAC5FAE-31EE-4D3F-9E91-8981D2357B0C}" destId="{74DFCAEA-3943-4EBF-B7CB-D6898DB5CEA2}" srcOrd="0" destOrd="0" presId="urn:microsoft.com/office/officeart/2005/8/layout/cycle2"/>
    <dgm:cxn modelId="{516EF5B6-BA9C-453D-98AB-B134D5CB6EA1}" srcId="{402ED4C1-1B4B-43B5-A7E9-FCB0700E9607}" destId="{D1F56CDB-9FD3-46EE-9189-72AB57C65ACB}" srcOrd="2" destOrd="0" parTransId="{CA9EFD8C-0211-4638-8B7C-8D7A8198F4D3}" sibTransId="{01D2D265-B77E-492D-A647-C20B655185EE}"/>
    <dgm:cxn modelId="{FE2AAE80-9463-4BD8-9B54-6B8263ECDAAF}" type="presOf" srcId="{44EDF0D3-5208-4BB1-B526-B8F314002507}" destId="{6EE10B1F-9590-44B4-A2FB-49BDD9796E89}" srcOrd="1" destOrd="0" presId="urn:microsoft.com/office/officeart/2005/8/layout/cycle2"/>
    <dgm:cxn modelId="{02DBFE5F-85DB-4599-A533-C1426D12D42B}" type="presOf" srcId="{DC2FE7D8-F905-4485-A5E3-5194A06963FC}" destId="{0A0734B2-407A-467E-9A3B-07D4AE961677}" srcOrd="1" destOrd="0" presId="urn:microsoft.com/office/officeart/2005/8/layout/cycle2"/>
    <dgm:cxn modelId="{DB56FC92-7590-42F4-9043-6481667CC1D0}" type="presOf" srcId="{402ED4C1-1B4B-43B5-A7E9-FCB0700E9607}" destId="{C806592B-0F2A-4DAF-9288-BA1DF7C4024E}" srcOrd="0" destOrd="0" presId="urn:microsoft.com/office/officeart/2005/8/layout/cycle2"/>
    <dgm:cxn modelId="{FF583ACC-C7D5-4DA8-8F70-90980EE7A5D0}" type="presOf" srcId="{90E6C72A-82DB-4892-89C8-70195ABFB4A6}" destId="{5D476A1B-1423-413E-81C3-B395EB308412}" srcOrd="0" destOrd="0" presId="urn:microsoft.com/office/officeart/2005/8/layout/cycle2"/>
    <dgm:cxn modelId="{CCB890ED-5074-4116-8854-2959F92B2434}" type="presOf" srcId="{90E6C72A-82DB-4892-89C8-70195ABFB4A6}" destId="{AD64ED13-E308-4D13-B84E-CD8171BCE4FE}" srcOrd="1" destOrd="0" presId="urn:microsoft.com/office/officeart/2005/8/layout/cycle2"/>
    <dgm:cxn modelId="{C560B36B-672F-45C3-99E8-117CF5CC6B3A}" type="presOf" srcId="{01D2D265-B77E-492D-A647-C20B655185EE}" destId="{AA77D3BD-E21B-4035-A846-9DCF305C4C33}" srcOrd="1" destOrd="0" presId="urn:microsoft.com/office/officeart/2005/8/layout/cycle2"/>
    <dgm:cxn modelId="{6EF75A7A-3CBC-41B8-B62A-3613298637E6}" type="presOf" srcId="{44EDF0D3-5208-4BB1-B526-B8F314002507}" destId="{8B7F9A58-EA83-4003-9A3B-A29FB54C4B50}" srcOrd="0" destOrd="0" presId="urn:microsoft.com/office/officeart/2005/8/layout/cycle2"/>
    <dgm:cxn modelId="{F22D6F55-2C74-4B4A-9F70-1956780428E5}" type="presOf" srcId="{D1F56CDB-9FD3-46EE-9189-72AB57C65ACB}" destId="{9E2F0E8D-4C02-4545-99FA-222DCBBE6697}" srcOrd="0" destOrd="0" presId="urn:microsoft.com/office/officeart/2005/8/layout/cycle2"/>
    <dgm:cxn modelId="{54787C71-C70C-4660-AFFF-A4C05539D44B}" type="presOf" srcId="{4BAC5FAE-31EE-4D3F-9E91-8981D2357B0C}" destId="{819566BD-B20D-43D4-A172-D527335B3081}" srcOrd="1" destOrd="0" presId="urn:microsoft.com/office/officeart/2005/8/layout/cycle2"/>
    <dgm:cxn modelId="{B9D13A38-89C4-4CA1-BE0C-9B12FECC87FB}" type="presOf" srcId="{077D85ED-8DD0-44FD-AE11-900BBB917255}" destId="{845914D1-00C0-48CF-9272-D23DE804D9F6}" srcOrd="0" destOrd="0" presId="urn:microsoft.com/office/officeart/2005/8/layout/cycle2"/>
    <dgm:cxn modelId="{C4BA2373-0417-4DBB-BB24-8D4763B1EBFE}" type="presOf" srcId="{366F5354-91F7-454D-8F18-A97F3BBB204D}" destId="{0CE9EB16-C657-4853-9BDE-48CB0155C5DD}" srcOrd="0" destOrd="0" presId="urn:microsoft.com/office/officeart/2005/8/layout/cycle2"/>
    <dgm:cxn modelId="{4929CCD8-A7DC-42E4-B510-1461B321D0D2}" srcId="{402ED4C1-1B4B-43B5-A7E9-FCB0700E9607}" destId="{9DAD54B7-6A56-4448-9AC4-FF53EB9D98F7}" srcOrd="3" destOrd="0" parTransId="{C7E11BC9-39B6-4395-94EB-154730E33990}" sibTransId="{90E6C72A-82DB-4892-89C8-70195ABFB4A6}"/>
    <dgm:cxn modelId="{FEF50E93-454A-4570-A82E-3AD527BCA54D}" type="presOf" srcId="{9DAD54B7-6A56-4448-9AC4-FF53EB9D98F7}" destId="{2FC1801B-DAF4-4E48-BD28-F1E3C0F334E4}" srcOrd="0" destOrd="0" presId="urn:microsoft.com/office/officeart/2005/8/layout/cycle2"/>
    <dgm:cxn modelId="{240C313A-8EDD-47AB-849B-09A6F4A67E24}" type="presOf" srcId="{57CD6F09-60C3-4A94-BA1C-BDD7F295F3ED}" destId="{0B122AED-3F20-4CA7-B5CD-04E3DB8A7899}" srcOrd="0" destOrd="0" presId="urn:microsoft.com/office/officeart/2005/8/layout/cycle2"/>
    <dgm:cxn modelId="{9D98771E-11C1-41CE-AC58-9F35531A1026}" srcId="{402ED4C1-1B4B-43B5-A7E9-FCB0700E9607}" destId="{57CD6F09-60C3-4A94-BA1C-BDD7F295F3ED}" srcOrd="5" destOrd="0" parTransId="{2BFD54BF-4136-4AFF-BC1E-37B9F51F9D3D}" sibTransId="{4BAC5FAE-31EE-4D3F-9E91-8981D2357B0C}"/>
    <dgm:cxn modelId="{B5828210-4DD5-4D39-930E-36648C2C6CB7}" srcId="{402ED4C1-1B4B-43B5-A7E9-FCB0700E9607}" destId="{1DC0EF53-3F12-40CA-B39B-2FF366A9B140}" srcOrd="1" destOrd="0" parTransId="{6E99B39A-2BB5-48F3-A190-9BE5D3B4E1A8}" sibTransId="{DC2FE7D8-F905-4485-A5E3-5194A06963FC}"/>
    <dgm:cxn modelId="{F73F7F24-FC0A-42F8-A45E-BECD6E941073}" type="presOf" srcId="{A47047E9-42D7-4435-BF83-58E40F6D62E8}" destId="{2E5A6919-EBEB-4D8B-9D1A-503E13FAFE03}" srcOrd="1" destOrd="0" presId="urn:microsoft.com/office/officeart/2005/8/layout/cycle2"/>
    <dgm:cxn modelId="{803D5750-F3E3-4E78-95C0-36A3ED29DFBD}" type="presOf" srcId="{DC2FE7D8-F905-4485-A5E3-5194A06963FC}" destId="{3EC00F55-0538-4BB6-9798-F95395C4F9B9}" srcOrd="0" destOrd="0" presId="urn:microsoft.com/office/officeart/2005/8/layout/cycle2"/>
    <dgm:cxn modelId="{6EAB66FA-7D3C-4B41-959D-807A24896B09}" type="presOf" srcId="{1DC0EF53-3F12-40CA-B39B-2FF366A9B140}" destId="{C663AD78-9F2B-44E1-8CE3-B12278BC6AD7}" srcOrd="0" destOrd="0" presId="urn:microsoft.com/office/officeart/2005/8/layout/cycle2"/>
    <dgm:cxn modelId="{27FD5D2B-4F3E-4F10-8D5A-0765E311C218}" type="presParOf" srcId="{C806592B-0F2A-4DAF-9288-BA1DF7C4024E}" destId="{845914D1-00C0-48CF-9272-D23DE804D9F6}" srcOrd="0" destOrd="0" presId="urn:microsoft.com/office/officeart/2005/8/layout/cycle2"/>
    <dgm:cxn modelId="{18103CA2-67BA-4E36-98DC-288B76EF99C7}" type="presParOf" srcId="{C806592B-0F2A-4DAF-9288-BA1DF7C4024E}" destId="{8B7F9A58-EA83-4003-9A3B-A29FB54C4B50}" srcOrd="1" destOrd="0" presId="urn:microsoft.com/office/officeart/2005/8/layout/cycle2"/>
    <dgm:cxn modelId="{EEF23A31-FAA3-4DD1-A44A-1193269B826F}" type="presParOf" srcId="{8B7F9A58-EA83-4003-9A3B-A29FB54C4B50}" destId="{6EE10B1F-9590-44B4-A2FB-49BDD9796E89}" srcOrd="0" destOrd="0" presId="urn:microsoft.com/office/officeart/2005/8/layout/cycle2"/>
    <dgm:cxn modelId="{A1528172-9014-4F4E-A665-FD530E1397ED}" type="presParOf" srcId="{C806592B-0F2A-4DAF-9288-BA1DF7C4024E}" destId="{C663AD78-9F2B-44E1-8CE3-B12278BC6AD7}" srcOrd="2" destOrd="0" presId="urn:microsoft.com/office/officeart/2005/8/layout/cycle2"/>
    <dgm:cxn modelId="{CCE44B4F-3084-4195-80B1-FF5B56F4C2CA}" type="presParOf" srcId="{C806592B-0F2A-4DAF-9288-BA1DF7C4024E}" destId="{3EC00F55-0538-4BB6-9798-F95395C4F9B9}" srcOrd="3" destOrd="0" presId="urn:microsoft.com/office/officeart/2005/8/layout/cycle2"/>
    <dgm:cxn modelId="{0BB58C52-BC52-4AB8-8AD1-21A6EB959322}" type="presParOf" srcId="{3EC00F55-0538-4BB6-9798-F95395C4F9B9}" destId="{0A0734B2-407A-467E-9A3B-07D4AE961677}" srcOrd="0" destOrd="0" presId="urn:microsoft.com/office/officeart/2005/8/layout/cycle2"/>
    <dgm:cxn modelId="{88E160CE-AEC9-4953-94BD-7E6449A207D3}" type="presParOf" srcId="{C806592B-0F2A-4DAF-9288-BA1DF7C4024E}" destId="{9E2F0E8D-4C02-4545-99FA-222DCBBE6697}" srcOrd="4" destOrd="0" presId="urn:microsoft.com/office/officeart/2005/8/layout/cycle2"/>
    <dgm:cxn modelId="{BBD48A45-B34F-49ED-AC2F-D302A52D02EC}" type="presParOf" srcId="{C806592B-0F2A-4DAF-9288-BA1DF7C4024E}" destId="{5466B73D-D427-4E28-90C9-4DA35D8CCCD4}" srcOrd="5" destOrd="0" presId="urn:microsoft.com/office/officeart/2005/8/layout/cycle2"/>
    <dgm:cxn modelId="{71084409-8034-4F51-92BF-2DDA91A5A3AA}" type="presParOf" srcId="{5466B73D-D427-4E28-90C9-4DA35D8CCCD4}" destId="{AA77D3BD-E21B-4035-A846-9DCF305C4C33}" srcOrd="0" destOrd="0" presId="urn:microsoft.com/office/officeart/2005/8/layout/cycle2"/>
    <dgm:cxn modelId="{68C535DE-DB46-44FE-AA97-22D4BC1A1872}" type="presParOf" srcId="{C806592B-0F2A-4DAF-9288-BA1DF7C4024E}" destId="{2FC1801B-DAF4-4E48-BD28-F1E3C0F334E4}" srcOrd="6" destOrd="0" presId="urn:microsoft.com/office/officeart/2005/8/layout/cycle2"/>
    <dgm:cxn modelId="{E12AAF33-88B1-4801-BE5F-535138F8A4F2}" type="presParOf" srcId="{C806592B-0F2A-4DAF-9288-BA1DF7C4024E}" destId="{5D476A1B-1423-413E-81C3-B395EB308412}" srcOrd="7" destOrd="0" presId="urn:microsoft.com/office/officeart/2005/8/layout/cycle2"/>
    <dgm:cxn modelId="{3BE0FBD9-3F70-4E53-8E4A-829FB7F14D8A}" type="presParOf" srcId="{5D476A1B-1423-413E-81C3-B395EB308412}" destId="{AD64ED13-E308-4D13-B84E-CD8171BCE4FE}" srcOrd="0" destOrd="0" presId="urn:microsoft.com/office/officeart/2005/8/layout/cycle2"/>
    <dgm:cxn modelId="{60640C9E-AA48-4C9B-B40D-7410646C2570}" type="presParOf" srcId="{C806592B-0F2A-4DAF-9288-BA1DF7C4024E}" destId="{0CE9EB16-C657-4853-9BDE-48CB0155C5DD}" srcOrd="8" destOrd="0" presId="urn:microsoft.com/office/officeart/2005/8/layout/cycle2"/>
    <dgm:cxn modelId="{FC467CD6-2C4E-4026-8F0C-419402A26710}" type="presParOf" srcId="{C806592B-0F2A-4DAF-9288-BA1DF7C4024E}" destId="{FFEF2685-6EC7-4202-BDBB-6C5A869E6ABC}" srcOrd="9" destOrd="0" presId="urn:microsoft.com/office/officeart/2005/8/layout/cycle2"/>
    <dgm:cxn modelId="{4CDD974D-C61E-45FF-80C7-8A72906EB8E6}" type="presParOf" srcId="{FFEF2685-6EC7-4202-BDBB-6C5A869E6ABC}" destId="{2E5A6919-EBEB-4D8B-9D1A-503E13FAFE03}" srcOrd="0" destOrd="0" presId="urn:microsoft.com/office/officeart/2005/8/layout/cycle2"/>
    <dgm:cxn modelId="{2D941D4E-991F-4887-A1A8-3D84F76C40D0}" type="presParOf" srcId="{C806592B-0F2A-4DAF-9288-BA1DF7C4024E}" destId="{0B122AED-3F20-4CA7-B5CD-04E3DB8A7899}" srcOrd="10" destOrd="0" presId="urn:microsoft.com/office/officeart/2005/8/layout/cycle2"/>
    <dgm:cxn modelId="{56E715EE-348B-407B-BCB5-8A49A7EF9A4C}" type="presParOf" srcId="{C806592B-0F2A-4DAF-9288-BA1DF7C4024E}" destId="{74DFCAEA-3943-4EBF-B7CB-D6898DB5CEA2}" srcOrd="11" destOrd="0" presId="urn:microsoft.com/office/officeart/2005/8/layout/cycle2"/>
    <dgm:cxn modelId="{C1ED466F-3516-4894-8BA2-E3ECFAADC224}" type="presParOf" srcId="{74DFCAEA-3943-4EBF-B7CB-D6898DB5CEA2}" destId="{819566BD-B20D-43D4-A172-D527335B3081}" srcOrd="0" destOrd="0" presId="urn:microsoft.com/office/officeart/2005/8/layout/cycle2"/>
  </dgm:cxnLst>
  <dgm:bg>
    <a:solidFill>
      <a:schemeClr val="accent2">
        <a:lumMod val="60000"/>
        <a:lumOff val="40000"/>
      </a:schemeClr>
    </a:solidFill>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45B52F4-BC34-43F1-B1C1-9937CF57E924}" type="datetimeFigureOut">
              <a:rPr lang="ar-SA" smtClean="0"/>
              <a:pPr/>
              <a:t>05/02/37</a:t>
            </a:fld>
            <a:endParaRPr lang="ar-SA"/>
          </a:p>
        </p:txBody>
      </p:sp>
      <p:sp>
        <p:nvSpPr>
          <p:cNvPr id="4" name="عنصر نائب للتذييل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867A142A-EBAE-4910-A45C-96775700D93C}"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D5524D9-5E89-4ED1-8125-EAFDE632ADF3}" type="datetimeFigureOut">
              <a:rPr lang="ar-SA" smtClean="0"/>
              <a:pPr/>
              <a:t>05/02/37</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2FE3F84-942C-4FDA-BC3B-BB51595EE44E}"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92FE3F84-942C-4FDA-BC3B-BB51595EE44E}" type="slidenum">
              <a:rPr lang="ar-SA" smtClean="0"/>
              <a:pPr/>
              <a:t>17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285750" y="3143248"/>
            <a:ext cx="8858250" cy="3508653"/>
          </a:xfrm>
          <a:prstGeom prst="rect">
            <a:avLst/>
          </a:prstGeom>
          <a:noFill/>
          <a:ln w="9525">
            <a:noFill/>
            <a:miter lim="800000"/>
            <a:headEnd/>
            <a:tailEnd/>
          </a:ln>
          <a:effectLst/>
        </p:spPr>
        <p:txBody>
          <a:bodyPr wrap="square" anchor="ctr">
            <a:spAutoFit/>
          </a:bodyPr>
          <a:lstStyle/>
          <a:p>
            <a:pPr eaLnBrk="0" hangingPunct="0">
              <a:defRPr/>
            </a:pPr>
            <a:r>
              <a:rPr lang="ar-SA" sz="2000" b="1" dirty="0">
                <a:cs typeface="Times New Roman" pitchFamily="18" charset="0"/>
              </a:rPr>
              <a:t>                                                 </a:t>
            </a:r>
            <a:endParaRPr lang="ar-SA" sz="3600" b="1" dirty="0">
              <a:solidFill>
                <a:srgbClr val="C00000"/>
              </a:solidFill>
              <a:latin typeface="Cambria" pitchFamily="18" charset="0"/>
              <a:cs typeface="PT Bold Heading" pitchFamily="2" charset="-78"/>
            </a:endParaRPr>
          </a:p>
          <a:p>
            <a:pPr algn="ctr" eaLnBrk="0" hangingPunct="0">
              <a:defRPr/>
            </a:pPr>
            <a:endParaRPr lang="ar-SA" sz="1000" b="1" dirty="0">
              <a:solidFill>
                <a:srgbClr val="C00000"/>
              </a:solidFill>
              <a:latin typeface="Cambria" pitchFamily="18" charset="0"/>
              <a:cs typeface="PT Bold Heading" pitchFamily="2" charset="-78"/>
            </a:endParaRPr>
          </a:p>
          <a:p>
            <a:pPr algn="ctr" eaLnBrk="0" hangingPunct="0">
              <a:defRPr/>
            </a:pPr>
            <a:endParaRPr lang="ar-SA" sz="3200" b="1" dirty="0">
              <a:solidFill>
                <a:srgbClr val="262626"/>
              </a:solidFill>
              <a:latin typeface="Cambria" pitchFamily="18" charset="0"/>
              <a:cs typeface="PT Bold Heading" pitchFamily="2" charset="-78"/>
            </a:endParaRPr>
          </a:p>
          <a:p>
            <a:pPr algn="ctr" eaLnBrk="0" hangingPunct="0">
              <a:defRPr/>
            </a:pPr>
            <a:endParaRPr lang="ar-SA" sz="4000" b="1" dirty="0" smtClean="0">
              <a:solidFill>
                <a:srgbClr val="FFFF00"/>
              </a:solidFill>
              <a:latin typeface="Cambria" pitchFamily="18" charset="0"/>
              <a:cs typeface="PT Bold Heading" pitchFamily="2" charset="-78"/>
            </a:endParaRPr>
          </a:p>
          <a:p>
            <a:pPr algn="ctr" eaLnBrk="0" hangingPunct="0">
              <a:defRPr/>
            </a:pPr>
            <a:r>
              <a:rPr lang="ar-SA" sz="4000" b="1" dirty="0" smtClean="0">
                <a:solidFill>
                  <a:srgbClr val="002060"/>
                </a:solidFill>
                <a:latin typeface="Cambria" pitchFamily="18" charset="0"/>
                <a:cs typeface="PT Bold Heading" pitchFamily="2" charset="-78"/>
              </a:rPr>
              <a:t>المدرس </a:t>
            </a:r>
            <a:r>
              <a:rPr lang="ar-SA" sz="4000" b="1" dirty="0">
                <a:solidFill>
                  <a:srgbClr val="002060"/>
                </a:solidFill>
                <a:latin typeface="Cambria" pitchFamily="18" charset="0"/>
                <a:cs typeface="PT Bold Heading" pitchFamily="2" charset="-78"/>
              </a:rPr>
              <a:t>المساعد </a:t>
            </a:r>
            <a:endParaRPr lang="en-US" sz="4000" dirty="0">
              <a:solidFill>
                <a:srgbClr val="002060"/>
              </a:solidFill>
              <a:cs typeface="PT Bold Heading" pitchFamily="2" charset="-78"/>
            </a:endParaRPr>
          </a:p>
          <a:p>
            <a:pPr algn="ctr" eaLnBrk="0" hangingPunct="0">
              <a:defRPr/>
            </a:pPr>
            <a:r>
              <a:rPr lang="ar-SA" sz="4000" b="1" dirty="0">
                <a:solidFill>
                  <a:srgbClr val="002060"/>
                </a:solidFill>
                <a:latin typeface="Cambria" pitchFamily="18" charset="0"/>
                <a:cs typeface="PT Bold Heading" pitchFamily="2" charset="-78"/>
              </a:rPr>
              <a:t>ضحى </a:t>
            </a:r>
            <a:r>
              <a:rPr lang="ar-SA" sz="4000" b="1" dirty="0" smtClean="0">
                <a:solidFill>
                  <a:srgbClr val="002060"/>
                </a:solidFill>
                <a:latin typeface="Cambria" pitchFamily="18" charset="0"/>
                <a:cs typeface="PT Bold Heading" pitchFamily="2" charset="-78"/>
              </a:rPr>
              <a:t>حسين الخفاجي</a:t>
            </a:r>
          </a:p>
          <a:p>
            <a:pPr algn="ctr" eaLnBrk="0" hangingPunct="0">
              <a:defRPr/>
            </a:pPr>
            <a:endParaRPr lang="en-US" sz="4000" dirty="0">
              <a:solidFill>
                <a:srgbClr val="FFFF00"/>
              </a:solidFill>
              <a:cs typeface="PT Bold Heading" pitchFamily="2" charset="-78"/>
            </a:endParaRPr>
          </a:p>
        </p:txBody>
      </p:sp>
      <p:sp>
        <p:nvSpPr>
          <p:cNvPr id="6" name="مستطيل 5"/>
          <p:cNvSpPr/>
          <p:nvPr/>
        </p:nvSpPr>
        <p:spPr>
          <a:xfrm>
            <a:off x="4572000" y="0"/>
            <a:ext cx="4572000" cy="1569660"/>
          </a:xfrm>
          <a:prstGeom prst="rect">
            <a:avLst/>
          </a:prstGeom>
        </p:spPr>
        <p:txBody>
          <a:bodyPr>
            <a:spAutoFit/>
          </a:bodyPr>
          <a:lstStyle/>
          <a:p>
            <a:pPr algn="ctr" eaLnBrk="0" hangingPunct="0"/>
            <a:r>
              <a:rPr lang="ar-SA" sz="2400" b="1" dirty="0" smtClean="0">
                <a:solidFill>
                  <a:srgbClr val="002060"/>
                </a:solidFill>
                <a:latin typeface="Cambria" pitchFamily="18" charset="0"/>
                <a:ea typeface="Times New Roman" pitchFamily="18" charset="0"/>
                <a:cs typeface="PT Bold Heading" pitchFamily="2" charset="-78"/>
              </a:rPr>
              <a:t>جامعة كربلاء</a:t>
            </a:r>
            <a:endParaRPr lang="ar-SA" sz="2400" b="1" dirty="0" smtClean="0">
              <a:solidFill>
                <a:srgbClr val="002060"/>
              </a:solidFill>
              <a:cs typeface="PT Bold Heading" pitchFamily="2" charset="-78"/>
            </a:endParaRPr>
          </a:p>
          <a:p>
            <a:pPr algn="ctr" eaLnBrk="0" hangingPunct="0"/>
            <a:r>
              <a:rPr lang="ar-SA" sz="2400" b="1" dirty="0" smtClean="0">
                <a:solidFill>
                  <a:srgbClr val="002060"/>
                </a:solidFill>
                <a:cs typeface="PT Bold Heading" pitchFamily="2" charset="-78"/>
              </a:rPr>
              <a:t>كلية التربية للعلوم الإنسانية</a:t>
            </a:r>
          </a:p>
          <a:p>
            <a:pPr algn="ctr" eaLnBrk="0" hangingPunct="0"/>
            <a:r>
              <a:rPr lang="ar-SA" sz="2400" b="1" dirty="0" smtClean="0">
                <a:solidFill>
                  <a:srgbClr val="002060"/>
                </a:solidFill>
                <a:latin typeface="Cambria" pitchFamily="18" charset="0"/>
                <a:cs typeface="PT Bold Heading" pitchFamily="2" charset="-78"/>
              </a:rPr>
              <a:t>قسم التاريخ / المرحلة الثالثة</a:t>
            </a:r>
          </a:p>
          <a:p>
            <a:pPr algn="ctr" eaLnBrk="0" hangingPunct="0"/>
            <a:r>
              <a:rPr lang="ar-SA" sz="2400" b="1" dirty="0" smtClean="0">
                <a:solidFill>
                  <a:srgbClr val="002060"/>
                </a:solidFill>
                <a:latin typeface="Cambria" pitchFamily="18" charset="0"/>
                <a:cs typeface="PT Bold Heading" pitchFamily="2" charset="-78"/>
              </a:rPr>
              <a:t>العام الدراسي 2015- 2016</a:t>
            </a:r>
            <a:endParaRPr lang="ar-SA" sz="2400" b="1" dirty="0">
              <a:solidFill>
                <a:srgbClr val="002060"/>
              </a:solidFill>
              <a:cs typeface="PT Bold Heading" pitchFamily="2" charset="-78"/>
            </a:endParaRPr>
          </a:p>
        </p:txBody>
      </p:sp>
      <p:sp>
        <p:nvSpPr>
          <p:cNvPr id="7" name="مستطيل 6"/>
          <p:cNvSpPr/>
          <p:nvPr/>
        </p:nvSpPr>
        <p:spPr>
          <a:xfrm>
            <a:off x="1571604" y="2285992"/>
            <a:ext cx="6069289" cy="1754326"/>
          </a:xfrm>
          <a:prstGeom prst="rect">
            <a:avLst/>
          </a:prstGeom>
        </p:spPr>
        <p:txBody>
          <a:bodyPr wrap="none">
            <a:spAutoFit/>
          </a:bodyPr>
          <a:lstStyle/>
          <a:p>
            <a:pPr algn="ctr" eaLnBrk="0" hangingPunct="0">
              <a:defRPr/>
            </a:pPr>
            <a:r>
              <a:rPr lang="ar-SA" sz="5400" b="1" dirty="0" smtClean="0">
                <a:solidFill>
                  <a:schemeClr val="accent2">
                    <a:lumMod val="50000"/>
                  </a:schemeClr>
                </a:solidFill>
                <a:latin typeface="Cambria" pitchFamily="18" charset="0"/>
                <a:cs typeface="PT Bold Heading" pitchFamily="2" charset="-78"/>
              </a:rPr>
              <a:t>المناهج </a:t>
            </a:r>
            <a:r>
              <a:rPr lang="ar-SA" sz="5400" b="1" dirty="0" err="1" smtClean="0">
                <a:solidFill>
                  <a:schemeClr val="accent2">
                    <a:lumMod val="50000"/>
                  </a:schemeClr>
                </a:solidFill>
                <a:latin typeface="Cambria" pitchFamily="18" charset="0"/>
                <a:cs typeface="PT Bold Heading" pitchFamily="2" charset="-78"/>
              </a:rPr>
              <a:t>و</a:t>
            </a:r>
            <a:r>
              <a:rPr lang="ar-SA" sz="5400" b="1" dirty="0" smtClean="0">
                <a:solidFill>
                  <a:schemeClr val="accent2">
                    <a:lumMod val="50000"/>
                  </a:schemeClr>
                </a:solidFill>
                <a:latin typeface="Cambria" pitchFamily="18" charset="0"/>
                <a:cs typeface="PT Bold Heading" pitchFamily="2" charset="-78"/>
              </a:rPr>
              <a:t> طرائق تدريس</a:t>
            </a:r>
          </a:p>
          <a:p>
            <a:pPr algn="ctr" eaLnBrk="0" hangingPunct="0">
              <a:defRPr/>
            </a:pPr>
            <a:r>
              <a:rPr lang="ar-SA" sz="5400" b="1" dirty="0" smtClean="0">
                <a:solidFill>
                  <a:schemeClr val="accent2">
                    <a:lumMod val="50000"/>
                  </a:schemeClr>
                </a:solidFill>
                <a:latin typeface="Cambria" pitchFamily="18" charset="0"/>
                <a:cs typeface="PT Bold Heading" pitchFamily="2" charset="-78"/>
              </a:rPr>
              <a:t> المواد الاجتماعية</a:t>
            </a:r>
            <a:endParaRPr lang="ar-SA" sz="5400" b="1" dirty="0">
              <a:solidFill>
                <a:schemeClr val="accent2">
                  <a:lumMod val="50000"/>
                </a:schemeClr>
              </a:solidFill>
              <a:latin typeface="Cambria" pitchFamily="18" charset="0"/>
              <a:cs typeface="Times New Roman" pitchFamily="18" charset="0"/>
            </a:endParaRPr>
          </a:p>
        </p:txBody>
      </p:sp>
    </p:spTree>
  </p:cSld>
  <p:clrMapOvr>
    <a:masterClrMapping/>
  </p:clrMapOvr>
  <p:transition spd="slow">
    <p:split orient="vert" dir="in"/>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2" name="مستطيل ذو زوايا قطرية مستديرة 1"/>
          <p:cNvSpPr/>
          <p:nvPr/>
        </p:nvSpPr>
        <p:spPr bwMode="auto">
          <a:xfrm>
            <a:off x="2000232" y="0"/>
            <a:ext cx="5681792" cy="785818"/>
          </a:xfrm>
          <a:prstGeom prst="round2DiagRect">
            <a:avLst>
              <a:gd name="adj1" fmla="val 33323"/>
              <a:gd name="adj2" fmla="val 0"/>
            </a:avLst>
          </a:prstGeom>
          <a:solidFill>
            <a:schemeClr val="bg1"/>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ويمكن إجمال أبرز الانتقادات </a:t>
            </a:r>
          </a:p>
        </p:txBody>
      </p:sp>
      <p:sp>
        <p:nvSpPr>
          <p:cNvPr id="34820" name="Rectangle 4"/>
          <p:cNvSpPr>
            <a:spLocks noChangeArrowheads="1"/>
          </p:cNvSpPr>
          <p:nvPr/>
        </p:nvSpPr>
        <p:spPr bwMode="auto">
          <a:xfrm>
            <a:off x="0" y="764024"/>
            <a:ext cx="9144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justLow" defTabSz="914400" rtl="1" eaLnBrk="1" fontAlgn="base" latinLnBrk="0" hangingPunct="1">
              <a:lnSpc>
                <a:spcPct val="100000"/>
              </a:lnSpc>
              <a:spcBef>
                <a:spcPct val="0"/>
              </a:spcBef>
              <a:spcAft>
                <a:spcPct val="0"/>
              </a:spcAft>
              <a:buClrTx/>
              <a:buSzTx/>
              <a:buFontTx/>
              <a:buAutoNum type="arabicPeriod"/>
              <a:tabLst>
                <a:tab pos="809625" algn="l"/>
              </a:tabLst>
            </a:pP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اقتصار وظيفة المدرسة على الاهتمام بالجانب المعرفيّ </a:t>
            </a:r>
            <a:r>
              <a:rPr kumimoji="0" lang="ar-SA" sz="3200" b="1" i="0" u="none" strike="noStrike" cap="none" normalizeH="0" dirty="0" smtClean="0">
                <a:ln>
                  <a:noFill/>
                </a:ln>
                <a:solidFill>
                  <a:srgbClr val="FFFF00"/>
                </a:solidFill>
                <a:effectLst/>
                <a:latin typeface="Traditional Arabic" pitchFamily="18" charset="-78"/>
                <a:ea typeface="Times New Roman" pitchFamily="18" charset="0"/>
                <a:cs typeface="PT Bold Heading" pitchFamily="2" charset="-78"/>
              </a:rPr>
              <a:t> </a:t>
            </a: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وأهملت جميع الجوانب النفسيّة والاجتماعيّة والفكريّة.</a:t>
            </a:r>
          </a:p>
          <a:p>
            <a:pPr marL="514350" marR="0" lvl="0" indent="-514350" algn="justLow" defTabSz="914400" rtl="1" eaLnBrk="1" fontAlgn="base" latinLnBrk="0" hangingPunct="1">
              <a:lnSpc>
                <a:spcPct val="100000"/>
              </a:lnSpc>
              <a:spcBef>
                <a:spcPct val="0"/>
              </a:spcBef>
              <a:spcAft>
                <a:spcPct val="0"/>
              </a:spcAft>
              <a:buClrTx/>
              <a:buSzTx/>
              <a:tabLst>
                <a:tab pos="809625" algn="l"/>
              </a:tabLst>
            </a:pPr>
            <a:endParaRPr kumimoji="0" lang="en-US" sz="3200" b="1" i="0" u="none" strike="noStrike" cap="none" normalizeH="0" baseline="0" dirty="0" smtClean="0">
              <a:ln>
                <a:noFill/>
              </a:ln>
              <a:solidFill>
                <a:srgbClr val="FFFF00"/>
              </a:solidFill>
              <a:effectLst/>
              <a:latin typeface="Arial" pitchFamily="34" charset="0"/>
              <a:cs typeface="PT Bold Heading"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2.	أهمل المنهج التقليديّ حاجات المتعلّمين وميولهم, وما بينهم من فروق فرديّة متعدّدة .</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endParaRPr kumimoji="0" lang="en-US" sz="3200" b="1" i="0" u="none" strike="noStrike" cap="none" normalizeH="0" baseline="0" dirty="0" smtClean="0">
              <a:ln>
                <a:noFill/>
              </a:ln>
              <a:solidFill>
                <a:srgbClr val="FFFF00"/>
              </a:solidFill>
              <a:effectLst/>
              <a:latin typeface="Arial" pitchFamily="34" charset="0"/>
              <a:cs typeface="PT Bold Heading" pitchFamily="2"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3. تعويد الطلبة السلبيّة وعدم الاعتماد</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 على النفس</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endParaRPr kumimoji="0" lang="en-US" sz="3200" b="1" i="0" u="none" strike="noStrike" cap="none" normalizeH="0" baseline="0" dirty="0" smtClean="0">
              <a:ln>
                <a:noFill/>
              </a:ln>
              <a:solidFill>
                <a:srgbClr val="FFFF00"/>
              </a:solidFill>
              <a:effectLst/>
              <a:latin typeface="Arial" pitchFamily="34" charset="0"/>
              <a:cs typeface="PT Bold Heading" pitchFamily="2" charset="-78"/>
            </a:endParaRPr>
          </a:p>
          <a:p>
            <a:pPr lvl="0" algn="justLow" eaLnBrk="0" fontAlgn="base" hangingPunct="0">
              <a:spcBef>
                <a:spcPct val="0"/>
              </a:spcBef>
              <a:spcAft>
                <a:spcPct val="0"/>
              </a:spcAft>
              <a:tabLst>
                <a:tab pos="809625" algn="l"/>
              </a:tabLst>
            </a:pPr>
            <a:r>
              <a:rPr lang="ar-SA" sz="3200" b="1" dirty="0" smtClean="0">
                <a:solidFill>
                  <a:srgbClr val="FFFF00"/>
                </a:solidFill>
                <a:latin typeface="Traditional Arabic" pitchFamily="18" charset="-78"/>
                <a:ea typeface="Times New Roman" pitchFamily="18" charset="0"/>
                <a:cs typeface="PT Bold Heading" pitchFamily="2" charset="-78"/>
              </a:rPr>
              <a:t>4. </a:t>
            </a:r>
            <a:r>
              <a:rPr lang="ar-SA" sz="3200" dirty="0" smtClean="0">
                <a:solidFill>
                  <a:srgbClr val="FFFF00"/>
                </a:solidFill>
                <a:cs typeface="PT Bold Heading" pitchFamily="2" charset="-78"/>
              </a:rPr>
              <a:t>تقوم</a:t>
            </a:r>
            <a:r>
              <a:rPr lang="ar-SA" sz="3200" b="1" dirty="0" smtClean="0">
                <a:solidFill>
                  <a:srgbClr val="FFFF00"/>
                </a:solidFill>
                <a:cs typeface="PT Bold Heading" pitchFamily="2" charset="-78"/>
              </a:rPr>
              <a:t> </a:t>
            </a:r>
            <a:r>
              <a:rPr lang="ar-SA" sz="3200" dirty="0" smtClean="0">
                <a:solidFill>
                  <a:srgbClr val="FFFF00"/>
                </a:solidFill>
                <a:cs typeface="PT Bold Heading" pitchFamily="2" charset="-78"/>
              </a:rPr>
              <a:t>طرق التدريس على الإلقاء والتلقين المباشر </a:t>
            </a:r>
            <a:r>
              <a:rPr lang="ar-SA" sz="3200" dirty="0" err="1" smtClean="0">
                <a:solidFill>
                  <a:srgbClr val="FFFF00"/>
                </a:solidFill>
                <a:cs typeface="PT Bold Heading" pitchFamily="2" charset="-78"/>
              </a:rPr>
              <a:t>و</a:t>
            </a:r>
            <a:r>
              <a:rPr lang="ar-SA" sz="3200" dirty="0" smtClean="0">
                <a:solidFill>
                  <a:srgbClr val="FFFF00"/>
                </a:solidFill>
                <a:cs typeface="PT Bold Heading" pitchFamily="2" charset="-78"/>
              </a:rPr>
              <a:t> تسير على نمط واحد وتغفل استخدام الوسائل التعليمية</a:t>
            </a:r>
            <a:r>
              <a:rPr lang="ar-SA" sz="3200" b="1" dirty="0" smtClean="0">
                <a:solidFill>
                  <a:srgbClr val="FFFF00"/>
                </a:solidFill>
                <a:cs typeface="PT Bold Heading" pitchFamily="2" charset="-78"/>
              </a:rPr>
              <a:t> </a:t>
            </a:r>
            <a:r>
              <a:rPr lang="ar-SA" sz="3200" dirty="0" smtClean="0">
                <a:solidFill>
                  <a:srgbClr val="FFFF00"/>
                </a:solidFill>
                <a:cs typeface="PT Bold Heading" pitchFamily="2" charset="-78"/>
              </a:rPr>
              <a:t>كما استبعد المعلّمون، معظم الأنشطة المدرسيّة غير الصفّيّة</a:t>
            </a:r>
            <a:endParaRPr kumimoji="0" lang="en-US" sz="3200" b="1" i="0" u="none" strike="noStrike" cap="none" normalizeH="0" baseline="0" dirty="0" smtClean="0">
              <a:ln>
                <a:noFill/>
              </a:ln>
              <a:solidFill>
                <a:srgbClr val="FFFF00"/>
              </a:solidFill>
              <a:effectLst/>
              <a:latin typeface="Arial" pitchFamily="34" charset="0"/>
              <a:cs typeface="PT Bold Heading" pitchFamily="2" charset="-78"/>
            </a:endParaRPr>
          </a:p>
        </p:txBody>
      </p:sp>
      <p:pic>
        <p:nvPicPr>
          <p:cNvPr id="4" name="صورة 3" descr="images (6).jpg"/>
          <p:cNvPicPr>
            <a:picLocks noChangeAspect="1"/>
          </p:cNvPicPr>
          <p:nvPr/>
        </p:nvPicPr>
        <p:blipFill>
          <a:blip r:embed="rId2"/>
          <a:stretch>
            <a:fillRect/>
          </a:stretch>
        </p:blipFill>
        <p:spPr>
          <a:xfrm>
            <a:off x="0" y="3357562"/>
            <a:ext cx="2619375" cy="1743075"/>
          </a:xfrm>
          <a:prstGeom prst="rect">
            <a:avLst/>
          </a:prstGeom>
        </p:spPr>
      </p:pic>
    </p:spTree>
  </p:cSld>
  <p:clrMapOvr>
    <a:masterClrMapping/>
  </p:clrMapOvr>
  <p:transition>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0"/>
            <a:ext cx="9144000" cy="784830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indent="-514350" fontAlgn="base">
              <a:spcBef>
                <a:spcPct val="0"/>
              </a:spcBef>
              <a:spcAft>
                <a:spcPct val="0"/>
              </a:spcAft>
              <a:buAutoNum type="arabicPeriod" startAt="5"/>
              <a:tabLst>
                <a:tab pos="809625" algn="l"/>
              </a:tabLst>
            </a:pPr>
            <a:r>
              <a:rPr lang="ar-SA" sz="2800" b="1" dirty="0" smtClean="0">
                <a:solidFill>
                  <a:schemeClr val="accent2">
                    <a:lumMod val="50000"/>
                  </a:schemeClr>
                </a:solidFill>
                <a:latin typeface="Traditional Arabic" pitchFamily="18" charset="-78"/>
                <a:ea typeface="Times New Roman" pitchFamily="18" charset="0"/>
                <a:cs typeface="PT Bold Heading" pitchFamily="2" charset="-78"/>
              </a:rPr>
              <a:t>تقيد حريّة المعلّم : </a:t>
            </a:r>
          </a:p>
          <a:p>
            <a:pPr marL="514350" indent="-514350" fontAlgn="base">
              <a:spcBef>
                <a:spcPct val="0"/>
              </a:spcBef>
              <a:spcAft>
                <a:spcPct val="0"/>
              </a:spcAft>
              <a:tabLst>
                <a:tab pos="809625" algn="l"/>
              </a:tabLst>
            </a:pPr>
            <a:r>
              <a:rPr lang="ar-SA" sz="2800" b="1" dirty="0" smtClean="0">
                <a:solidFill>
                  <a:srgbClr val="FFFF00"/>
                </a:solidFill>
                <a:latin typeface="Traditional Arabic" pitchFamily="18" charset="-78"/>
                <a:ea typeface="Times New Roman" pitchFamily="18" charset="0"/>
                <a:cs typeface="PT Bold Heading" pitchFamily="2" charset="-78"/>
              </a:rPr>
              <a:t>      </a:t>
            </a:r>
            <a:r>
              <a:rPr lang="ar-SA" sz="2800" b="1" dirty="0" smtClean="0">
                <a:solidFill>
                  <a:srgbClr val="FFFF00"/>
                </a:solidFill>
                <a:latin typeface="Arabic Typesetting" pitchFamily="66" charset="-78"/>
                <a:ea typeface="Times New Roman" pitchFamily="18" charset="0"/>
              </a:rPr>
              <a:t>أدّى الأخذ بالمفهوم الضيّق للمنهج إلى تقييد حريّة المعلّم, ذلك أنّه لا يستطيع أن يتحرّك إلاّ في مجال محدود, وهو مجال شرح الدروس وتحفيظها وتسميعها؛ وبذلك أغلقت مجالات الاجتهاد والابتكار أمامه.</a:t>
            </a:r>
          </a:p>
          <a:p>
            <a:pPr marL="514350" indent="-514350" algn="l" rtl="0" fontAlgn="base">
              <a:spcBef>
                <a:spcPct val="0"/>
              </a:spcBef>
              <a:spcAft>
                <a:spcPct val="0"/>
              </a:spcAft>
              <a:tabLst>
                <a:tab pos="809625" algn="l"/>
              </a:tabLst>
            </a:pPr>
            <a:endParaRPr lang="ar-SA" sz="2800" b="1" dirty="0" smtClean="0">
              <a:solidFill>
                <a:schemeClr val="accent2">
                  <a:lumMod val="50000"/>
                </a:schemeClr>
              </a:solidFill>
              <a:latin typeface="Traditional Arabic" pitchFamily="18" charset="-78"/>
              <a:ea typeface="Times New Roman" pitchFamily="18" charset="0"/>
              <a:cs typeface="PT Bold Heading" pitchFamily="2" charset="-78"/>
            </a:endParaRPr>
          </a:p>
          <a:p>
            <a:pPr marL="514350" indent="-514350" fontAlgn="base">
              <a:spcBef>
                <a:spcPct val="0"/>
              </a:spcBef>
              <a:spcAft>
                <a:spcPct val="0"/>
              </a:spcAft>
              <a:tabLst>
                <a:tab pos="809625" algn="l"/>
              </a:tabLst>
            </a:pPr>
            <a:r>
              <a:rPr kumimoji="0" lang="ar-SA" sz="2800" b="1" i="0" u="none" strike="noStrike" cap="none" normalizeH="0" baseline="0" dirty="0" smtClean="0">
                <a:ln>
                  <a:noFill/>
                </a:ln>
                <a:solidFill>
                  <a:schemeClr val="accent2">
                    <a:lumMod val="50000"/>
                  </a:schemeClr>
                </a:solidFill>
                <a:effectLst/>
                <a:latin typeface="Traditional Arabic" pitchFamily="18" charset="-78"/>
                <a:ea typeface="Times New Roman" pitchFamily="18" charset="0"/>
                <a:cs typeface="PT Bold Heading" pitchFamily="2" charset="-78"/>
              </a:rPr>
              <a:t>6. عدم ترابط الموادّ :</a:t>
            </a:r>
          </a:p>
          <a:p>
            <a:pPr marL="514350" indent="-514350" algn="just" fontAlgn="base">
              <a:spcBef>
                <a:spcPct val="0"/>
              </a:spcBef>
              <a:spcAft>
                <a:spcPct val="0"/>
              </a:spcAft>
              <a:tabLst>
                <a:tab pos="809625" algn="l"/>
              </a:tabLst>
            </a:pPr>
            <a:r>
              <a:rPr lang="ar-SA" sz="2800" b="1" dirty="0" smtClean="0">
                <a:solidFill>
                  <a:srgbClr val="FFFF00"/>
                </a:solidFill>
              </a:rPr>
              <a:t> أدّى اهتمام كلّ معلّم بالمادّة التي يقوم بتدريسها إلى خلق</a:t>
            </a:r>
          </a:p>
          <a:p>
            <a:pPr marL="514350" indent="-514350" algn="just" fontAlgn="base">
              <a:spcBef>
                <a:spcPct val="0"/>
              </a:spcBef>
              <a:spcAft>
                <a:spcPct val="0"/>
              </a:spcAft>
              <a:tabLst>
                <a:tab pos="809625" algn="l"/>
              </a:tabLst>
            </a:pPr>
            <a:r>
              <a:rPr lang="ar-SA" sz="2800" b="1" dirty="0" smtClean="0">
                <a:solidFill>
                  <a:srgbClr val="FFFF00"/>
                </a:solidFill>
              </a:rPr>
              <a:t> حاجز قويّ بين الموادّ الدراسيّة, وبالتالي لم يعد بينها ترابط</a:t>
            </a:r>
          </a:p>
          <a:p>
            <a:pPr marL="514350" indent="-514350" algn="just" fontAlgn="base">
              <a:spcBef>
                <a:spcPct val="0"/>
              </a:spcBef>
              <a:spcAft>
                <a:spcPct val="0"/>
              </a:spcAft>
              <a:tabLst>
                <a:tab pos="809625" algn="l"/>
              </a:tabLst>
            </a:pPr>
            <a:r>
              <a:rPr lang="ar-SA" sz="2800" b="1" dirty="0" smtClean="0">
                <a:solidFill>
                  <a:srgbClr val="FFFF00"/>
                </a:solidFill>
              </a:rPr>
              <a:t> أو تكامل, فإذا سأل الطالب معلّمه عن معلومة معيّنة, </a:t>
            </a:r>
          </a:p>
          <a:p>
            <a:pPr marL="514350" indent="-514350" algn="just" fontAlgn="base">
              <a:spcBef>
                <a:spcPct val="0"/>
              </a:spcBef>
              <a:spcAft>
                <a:spcPct val="0"/>
              </a:spcAft>
              <a:tabLst>
                <a:tab pos="809625" algn="l"/>
              </a:tabLst>
            </a:pPr>
            <a:r>
              <a:rPr lang="ar-SA" sz="2800" b="1" dirty="0" smtClean="0">
                <a:solidFill>
                  <a:srgbClr val="FFFF00"/>
                </a:solidFill>
              </a:rPr>
              <a:t>أجاب المعلّم: إنّ إجابة هذا السؤال تخصّ معلّم مادّة أخرى .</a:t>
            </a:r>
            <a:endParaRPr kumimoji="0" lang="en-US" sz="2800" b="0" i="0" u="none" strike="noStrike" cap="none" normalizeH="0" baseline="0" dirty="0" smtClean="0">
              <a:ln>
                <a:noFill/>
              </a:ln>
              <a:solidFill>
                <a:srgbClr val="FFFF00"/>
              </a:solidFill>
              <a:effectLst/>
              <a:latin typeface="Arial" pitchFamily="34" charset="0"/>
              <a:cs typeface="PT Bold Heading" pitchFamily="2" charset="-78"/>
            </a:endParaRPr>
          </a:p>
          <a:p>
            <a:pPr lvl="0" eaLnBrk="0" fontAlgn="base" hangingPunct="0">
              <a:spcBef>
                <a:spcPct val="0"/>
              </a:spcBef>
              <a:spcAft>
                <a:spcPct val="0"/>
              </a:spcAft>
              <a:tabLst>
                <a:tab pos="809625" algn="l"/>
              </a:tabLst>
            </a:pPr>
            <a:r>
              <a:rPr kumimoji="0" lang="ar-SA" sz="2800" b="1" i="0" u="none" strike="noStrike" cap="none" normalizeH="0" baseline="0" dirty="0" smtClean="0">
                <a:ln>
                  <a:noFill/>
                </a:ln>
                <a:solidFill>
                  <a:schemeClr val="accent2">
                    <a:lumMod val="50000"/>
                  </a:schemeClr>
                </a:solidFill>
                <a:effectLst/>
                <a:latin typeface="Traditional Arabic" pitchFamily="18" charset="-78"/>
                <a:ea typeface="Times New Roman" pitchFamily="18" charset="0"/>
                <a:cs typeface="PT Bold Heading" pitchFamily="2" charset="-78"/>
              </a:rPr>
              <a:t>7. العزلة بين المدرسة والحياة : </a:t>
            </a:r>
          </a:p>
          <a:p>
            <a:pPr lvl="0" eaLnBrk="0" fontAlgn="base" hangingPunct="0">
              <a:spcBef>
                <a:spcPct val="0"/>
              </a:spcBef>
              <a:spcAft>
                <a:spcPct val="0"/>
              </a:spcAft>
              <a:tabLst>
                <a:tab pos="809625" algn="l"/>
              </a:tabLst>
            </a:pPr>
            <a:r>
              <a:rPr lang="ar-SA" sz="2800" b="1" dirty="0" smtClean="0">
                <a:solidFill>
                  <a:srgbClr val="FFFF00"/>
                </a:solidFill>
              </a:rPr>
              <a:t>لقد أدّى الأخذ بهذا المفهوم الضيّق للمنهج إلى عزلة كبيرة بين المدرسة والحياة, فالمدرسة غارقة في اهتمامها بتحفيظ ما في الكتب من معلومات قلّما ترتبط بحياة الطلبة ارتباطاً وثيقاً, </a:t>
            </a:r>
            <a:r>
              <a:rPr lang="ar-SA" sz="2800" b="1" dirty="0" err="1" smtClean="0">
                <a:solidFill>
                  <a:srgbClr val="FFFF00"/>
                </a:solidFill>
              </a:rPr>
              <a:t>و</a:t>
            </a:r>
            <a:r>
              <a:rPr lang="ar-SA" sz="2800" b="1" dirty="0" smtClean="0">
                <a:solidFill>
                  <a:srgbClr val="FFFF00"/>
                </a:solidFill>
              </a:rPr>
              <a:t> المدرسة لا تعدّ للحياة بجميع ما تتطلّبه من مهارات واتّصالات, وقدرة على تحمّل المسؤوليّات, وحلّ المشكلات, والمشاركة في مجالات التقدّم والإنماء </a:t>
            </a:r>
            <a:endParaRPr kumimoji="0" lang="en-US" sz="2800" b="1" i="0" u="none" strike="noStrike" cap="none" normalizeH="0" baseline="0" dirty="0" smtClean="0">
              <a:ln>
                <a:noFill/>
              </a:ln>
              <a:solidFill>
                <a:srgbClr val="FFFF00"/>
              </a:solidFill>
              <a:effectLst/>
              <a:latin typeface="Arial" pitchFamily="34" charset="0"/>
              <a:cs typeface="PT Bold Heading" pitchFamily="2" charset="-78"/>
            </a:endParaRPr>
          </a:p>
          <a:p>
            <a:pPr marL="0" marR="0" lvl="0" indent="0" defTabSz="914400" rtl="1" eaLnBrk="0" fontAlgn="base" latinLnBrk="0" hangingPunct="0">
              <a:lnSpc>
                <a:spcPct val="100000"/>
              </a:lnSpc>
              <a:spcBef>
                <a:spcPct val="0"/>
              </a:spcBef>
              <a:spcAft>
                <a:spcPct val="0"/>
              </a:spcAft>
              <a:buClrTx/>
              <a:buSzTx/>
              <a:buFontTx/>
              <a:buNone/>
              <a:tabLst>
                <a:tab pos="809625" algn="l"/>
              </a:tabLst>
            </a:pPr>
            <a:endParaRPr kumimoji="0" lang="en-US" sz="2800" b="0" i="0" u="none" strike="noStrike" cap="none" normalizeH="0" baseline="0" dirty="0" smtClean="0">
              <a:ln>
                <a:noFill/>
              </a:ln>
              <a:solidFill>
                <a:srgbClr val="FFFF00"/>
              </a:solidFill>
              <a:effectLst/>
              <a:latin typeface="Arial" pitchFamily="34" charset="0"/>
              <a:cs typeface="PT Bold Heading" pitchFamily="2" charset="-78"/>
            </a:endParaRPr>
          </a:p>
          <a:p>
            <a:pPr marL="0" marR="0" lvl="0" indent="0" algn="l" defTabSz="914400" rtl="0" eaLnBrk="0" fontAlgn="base" latinLnBrk="0" hangingPunct="0">
              <a:lnSpc>
                <a:spcPct val="100000"/>
              </a:lnSpc>
              <a:spcBef>
                <a:spcPct val="0"/>
              </a:spcBef>
              <a:spcAft>
                <a:spcPct val="0"/>
              </a:spcAft>
              <a:buClrTx/>
              <a:buSzTx/>
              <a:buFontTx/>
              <a:buNone/>
              <a:tabLst>
                <a:tab pos="809625" algn="l"/>
              </a:tabLst>
            </a:pPr>
            <a:endParaRPr kumimoji="0" lang="en-US" sz="2800" b="0" i="0" u="none" strike="noStrike" cap="none" normalizeH="0" baseline="0" dirty="0" smtClean="0">
              <a:ln>
                <a:noFill/>
              </a:ln>
              <a:solidFill>
                <a:srgbClr val="FFFF00"/>
              </a:solidFill>
              <a:effectLst/>
              <a:latin typeface="Arial" pitchFamily="34" charset="0"/>
              <a:cs typeface="PT Bold Heading" pitchFamily="2" charset="-78"/>
            </a:endParaRPr>
          </a:p>
        </p:txBody>
      </p:sp>
      <p:pic>
        <p:nvPicPr>
          <p:cNvPr id="5" name="Picture 2" descr="اغ"/>
          <p:cNvPicPr>
            <a:picLocks noChangeAspect="1" noChangeArrowheads="1"/>
          </p:cNvPicPr>
          <p:nvPr/>
        </p:nvPicPr>
        <p:blipFill>
          <a:blip r:embed="rId2"/>
          <a:srcRect/>
          <a:stretch>
            <a:fillRect/>
          </a:stretch>
        </p:blipFill>
        <p:spPr bwMode="auto">
          <a:xfrm>
            <a:off x="0" y="2500306"/>
            <a:ext cx="2071670" cy="1857388"/>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مستطيل 2"/>
          <p:cNvSpPr/>
          <p:nvPr/>
        </p:nvSpPr>
        <p:spPr>
          <a:xfrm>
            <a:off x="1571604" y="142852"/>
            <a:ext cx="5715040" cy="923330"/>
          </a:xfrm>
          <a:prstGeom prst="rect">
            <a:avLst/>
          </a:prstGeom>
          <a:solidFill>
            <a:schemeClr val="bg1"/>
          </a:solidFill>
        </p:spPr>
        <p:txBody>
          <a:bodyPr wrap="square" lIns="91440" tIns="45720" rIns="91440" bIns="45720">
            <a:spAutoFit/>
            <a:scene3d>
              <a:camera prst="orthographicFront"/>
              <a:lightRig rig="threePt" dir="t"/>
            </a:scene3d>
            <a:sp3d extrusionH="57150">
              <a:bevelT w="82550" h="38100" prst="coolSlant"/>
            </a:sp3d>
          </a:bodyPr>
          <a:lstStyle/>
          <a:p>
            <a:pPr algn="ctr"/>
            <a:r>
              <a:rPr lang="ar-SA"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0070C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المفهوم الحديث للمنهج</a:t>
            </a:r>
          </a:p>
        </p:txBody>
      </p:sp>
      <p:sp>
        <p:nvSpPr>
          <p:cNvPr id="4" name="مستطيل مستدير الزوايا 3"/>
          <p:cNvSpPr/>
          <p:nvPr/>
        </p:nvSpPr>
        <p:spPr bwMode="auto">
          <a:xfrm>
            <a:off x="428596" y="1785926"/>
            <a:ext cx="8286808" cy="3929090"/>
          </a:xfrm>
          <a:prstGeom prst="roundRect">
            <a:avLst/>
          </a:prstGeom>
          <a:ln>
            <a:solidFill>
              <a:schemeClr val="tx2">
                <a:lumMod val="60000"/>
                <a:lumOff val="40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5" name="مستطيل 4"/>
          <p:cNvSpPr/>
          <p:nvPr/>
        </p:nvSpPr>
        <p:spPr>
          <a:xfrm>
            <a:off x="714348" y="2071678"/>
            <a:ext cx="7715304" cy="3416320"/>
          </a:xfrm>
          <a:prstGeom prst="rect">
            <a:avLst/>
          </a:prstGeom>
          <a:noFill/>
        </p:spPr>
        <p:txBody>
          <a:bodyPr wrap="square" lIns="91440" tIns="45720" rIns="91440" bIns="45720">
            <a:spAutoFit/>
          </a:bodyPr>
          <a:lstStyle/>
          <a:p>
            <a:pPr algn="ctr"/>
            <a:r>
              <a:rPr lang="ar-SA" sz="3600" b="1" dirty="0" smtClean="0">
                <a:ln w="10541" cmpd="sng">
                  <a:solidFill>
                    <a:schemeClr val="accent1">
                      <a:shade val="88000"/>
                      <a:satMod val="110000"/>
                    </a:schemeClr>
                  </a:solidFill>
                  <a:prstDash val="solid"/>
                </a:ln>
                <a:solidFill>
                  <a:srgbClr val="002060"/>
                </a:solidFill>
                <a:cs typeface="AL-Mohanad Bold" pitchFamily="2" charset="-78"/>
              </a:rPr>
              <a:t>"مجموعة الخبرات التربويّة, والاجتماعيّة, والثقافيّة, والرياضيّة, والفنّيّة التي تخطّطها المدرسة, وتهيّئها لطلبتها ؛ ليقوموا بتعلّمها داخل المدرسة أو خارجها بهدف إكسابهم أنماطاً من السلوك أو تعديل أو تغيير أنماط أخرى من السلوك نحو الاتّجاه المرغوب فيه, ومن خلال ممارستهم لجميع الأنشطة اللازمة والمصاحبة لتعلّم تلك الخبرات بما يساعدهم في إتمام نموّهم "</a:t>
            </a:r>
            <a:endParaRPr lang="ar-SA" sz="3600" b="1" cap="none" spc="0" dirty="0">
              <a:ln w="10541" cmpd="sng">
                <a:solidFill>
                  <a:schemeClr val="accent1">
                    <a:shade val="88000"/>
                    <a:satMod val="110000"/>
                  </a:schemeClr>
                </a:solidFill>
                <a:prstDash val="solid"/>
              </a:ln>
              <a:solidFill>
                <a:srgbClr val="002060"/>
              </a:solidFill>
              <a:effectLst/>
            </a:endParaRPr>
          </a:p>
        </p:txBody>
      </p:sp>
    </p:spTree>
  </p:cSld>
  <p:clrMapOvr>
    <a:masterClrMapping/>
  </p:clrMapOvr>
  <p:transition>
    <p:checke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graphicFrame>
        <p:nvGraphicFramePr>
          <p:cNvPr id="9" name="رسم تخطيطي 8"/>
          <p:cNvGraphicFramePr/>
          <p:nvPr/>
        </p:nvGraphicFramePr>
        <p:xfrm>
          <a:off x="611560" y="1500174"/>
          <a:ext cx="7960968"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ستطيل 6"/>
          <p:cNvSpPr/>
          <p:nvPr/>
        </p:nvSpPr>
        <p:spPr>
          <a:xfrm>
            <a:off x="1571604" y="142852"/>
            <a:ext cx="5715040" cy="923330"/>
          </a:xfrm>
          <a:prstGeom prst="rect">
            <a:avLst/>
          </a:prstGeom>
          <a:solidFill>
            <a:schemeClr val="accent2">
              <a:lumMod val="60000"/>
              <a:lumOff val="40000"/>
            </a:schemeClr>
          </a:solidFill>
        </p:spPr>
        <p:txBody>
          <a:bodyPr wrap="square" lIns="91440" tIns="45720" rIns="91440" bIns="45720">
            <a:spAutoFit/>
            <a:scene3d>
              <a:camera prst="orthographicFront"/>
              <a:lightRig rig="threePt" dir="t"/>
            </a:scene3d>
            <a:sp3d extrusionH="57150">
              <a:bevelT w="82550" h="38100" prst="coolSlant"/>
            </a:sp3d>
          </a:bodyPr>
          <a:lstStyle/>
          <a:p>
            <a:pPr algn="ctr"/>
            <a:r>
              <a:rPr lang="ar-SA"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عناصر</a:t>
            </a:r>
            <a:r>
              <a:rPr kumimoji="0" lang="ar-SA" sz="5400" b="1" i="0" u="none" strike="noStrike" cap="none" spc="0" normalizeH="0" baseline="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latin typeface="Arial" charset="0"/>
                <a:cs typeface="AL-Mateen" pitchFamily="2" charset="-78"/>
              </a:rPr>
              <a:t> المنهج الحديث</a:t>
            </a:r>
            <a:endParaRPr lang="ar-SA"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FF00"/>
              </a:solidFill>
              <a:effectLst>
                <a:glow rad="139700">
                  <a:schemeClr val="accent6">
                    <a:satMod val="175000"/>
                    <a:alpha val="40000"/>
                  </a:schemeClr>
                </a:glow>
                <a:outerShdw blurRad="50800" dist="40000" dir="5400000" algn="tl" rotWithShape="0">
                  <a:srgbClr val="000000">
                    <a:shade val="5000"/>
                    <a:satMod val="120000"/>
                    <a:alpha val="33000"/>
                  </a:srgbClr>
                </a:outerShdw>
              </a:effectLst>
            </a:endParaRPr>
          </a:p>
        </p:txBody>
      </p:sp>
    </p:spTree>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785794"/>
            <a:ext cx="9144000" cy="5429288"/>
          </a:xfrm>
        </p:spPr>
        <p:txBody>
          <a:bodyPr>
            <a:normAutofit fontScale="92500" lnSpcReduction="10000"/>
          </a:bodyPr>
          <a:lstStyle/>
          <a:p>
            <a:r>
              <a:rPr lang="ar-SA" sz="2800" b="1" dirty="0" smtClean="0"/>
              <a:t>لم يعد الطالب عقلا محمولا على جسم</a:t>
            </a:r>
            <a:r>
              <a:rPr lang="ar-SA" sz="2800" dirty="0" smtClean="0"/>
              <a:t>, </a:t>
            </a:r>
            <a:r>
              <a:rPr lang="ar-SA" sz="2800" b="1" dirty="0" smtClean="0"/>
              <a:t>وإنما اهتم المفهوم</a:t>
            </a:r>
          </a:p>
          <a:p>
            <a:pPr>
              <a:buNone/>
            </a:pPr>
            <a:r>
              <a:rPr lang="ar-SA" sz="2800" b="1" dirty="0" smtClean="0"/>
              <a:t> الواسع للمنهج </a:t>
            </a:r>
            <a:r>
              <a:rPr lang="ar-SA" sz="2800" b="1" dirty="0" err="1" smtClean="0"/>
              <a:t>به</a:t>
            </a:r>
            <a:r>
              <a:rPr lang="ar-SA" sz="2800" b="1" dirty="0" smtClean="0"/>
              <a:t> من الجوانب العقلية والجسمية والاجتماعية </a:t>
            </a:r>
          </a:p>
          <a:p>
            <a:pPr>
              <a:buNone/>
            </a:pPr>
            <a:r>
              <a:rPr lang="ar-SA" sz="2800" b="1" dirty="0" smtClean="0"/>
              <a:t>والعاطفية. </a:t>
            </a:r>
          </a:p>
          <a:p>
            <a:pPr>
              <a:buNone/>
            </a:pPr>
            <a:endParaRPr lang="ar-SA" dirty="0" smtClean="0"/>
          </a:p>
          <a:p>
            <a:r>
              <a:rPr lang="ar-SA" b="1" dirty="0" smtClean="0"/>
              <a:t>إما المادة فإنها لم تعد هدفا في ذاتها وإنما أصبحت وسيلة تساعد على تحقيق نمو الطلبة.</a:t>
            </a:r>
          </a:p>
          <a:p>
            <a:pPr>
              <a:buNone/>
            </a:pPr>
            <a:r>
              <a:rPr lang="ar-SA" b="1" dirty="0" smtClean="0"/>
              <a:t>* أصبح لطرائق التدريس</a:t>
            </a:r>
            <a:r>
              <a:rPr lang="ar-SA" dirty="0" smtClean="0"/>
              <a:t> </a:t>
            </a:r>
            <a:r>
              <a:rPr lang="ar-SA" b="1" dirty="0" smtClean="0"/>
              <a:t>أنماط متعددة </a:t>
            </a:r>
            <a:r>
              <a:rPr lang="ar-SA" b="1" dirty="0" err="1" smtClean="0"/>
              <a:t>و</a:t>
            </a:r>
            <a:r>
              <a:rPr lang="ar-SA" b="1" dirty="0" smtClean="0"/>
              <a:t> تهتم بالنشاطات بأنواعها وتستخدم وسائل تعليمية متنوعة واعتمد التقويم على التقويم القبلي والبنائي المستمر والختامي </a:t>
            </a:r>
          </a:p>
          <a:p>
            <a:pPr>
              <a:buNone/>
            </a:pPr>
            <a:r>
              <a:rPr lang="ar-SA" dirty="0" smtClean="0"/>
              <a:t> </a:t>
            </a:r>
          </a:p>
          <a:p>
            <a:r>
              <a:rPr lang="ar-SA" b="1" dirty="0" smtClean="0"/>
              <a:t>إن المعلم تحرر من ضغوط المنهج الضيق.</a:t>
            </a:r>
            <a:endParaRPr lang="en-US" dirty="0" smtClean="0"/>
          </a:p>
          <a:p>
            <a:pPr>
              <a:buNone/>
            </a:pPr>
            <a:endParaRPr lang="en-US" dirty="0"/>
          </a:p>
        </p:txBody>
      </p:sp>
      <p:sp>
        <p:nvSpPr>
          <p:cNvPr id="4" name="مستطيل 3"/>
          <p:cNvSpPr/>
          <p:nvPr/>
        </p:nvSpPr>
        <p:spPr>
          <a:xfrm>
            <a:off x="642910" y="0"/>
            <a:ext cx="6335388" cy="769441"/>
          </a:xfrm>
          <a:prstGeom prst="rect">
            <a:avLst/>
          </a:prstGeom>
          <a:noFill/>
        </p:spPr>
        <p:txBody>
          <a:bodyPr wrap="none" lIns="91440" tIns="45720" rIns="91440" bIns="45720">
            <a:spAutoFit/>
          </a:bodyPr>
          <a:lstStyle/>
          <a:p>
            <a:pPr algn="ctr"/>
            <a:r>
              <a:rPr lang="ar-SA" sz="4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خصائص المفهوم الحديث للمنهج:</a:t>
            </a:r>
            <a:endParaRPr lang="ar-SA" sz="4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8" name="صورة 7" descr="images (8).jpg"/>
          <p:cNvPicPr>
            <a:picLocks noChangeAspect="1"/>
          </p:cNvPicPr>
          <p:nvPr/>
        </p:nvPicPr>
        <p:blipFill>
          <a:blip r:embed="rId2"/>
          <a:stretch>
            <a:fillRect/>
          </a:stretch>
        </p:blipFill>
        <p:spPr>
          <a:xfrm>
            <a:off x="0" y="785794"/>
            <a:ext cx="2428860" cy="1857388"/>
          </a:xfrm>
          <a:prstGeom prst="rect">
            <a:avLst/>
          </a:prstGeom>
        </p:spPr>
      </p:pic>
      <p:pic>
        <p:nvPicPr>
          <p:cNvPr id="6" name="صورة 5" descr="images (21).jpg"/>
          <p:cNvPicPr>
            <a:picLocks noChangeAspect="1"/>
          </p:cNvPicPr>
          <p:nvPr/>
        </p:nvPicPr>
        <p:blipFill>
          <a:blip r:embed="rId3"/>
          <a:stretch>
            <a:fillRect/>
          </a:stretch>
        </p:blipFill>
        <p:spPr>
          <a:xfrm>
            <a:off x="214282" y="4714884"/>
            <a:ext cx="2928958" cy="1743075"/>
          </a:xfrm>
          <a:prstGeom prst="rect">
            <a:avLst/>
          </a:prstGeom>
        </p:spPr>
      </p:pic>
    </p:spTree>
  </p:cSld>
  <p:clrMapOvr>
    <a:masterClrMapping/>
  </p:clrMapOvr>
  <p:transition>
    <p:comb/>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214290"/>
            <a:ext cx="8458200" cy="533400"/>
          </a:xfrm>
          <a:solidFill>
            <a:srgbClr val="FFFF00"/>
          </a:solidFill>
        </p:spPr>
        <p:txBody>
          <a:bodyPr>
            <a:noAutofit/>
          </a:bodyPr>
          <a:lstStyle/>
          <a:p>
            <a:r>
              <a:rPr lang="ar-SA" sz="2800" dirty="0" smtClean="0">
                <a:solidFill>
                  <a:schemeClr val="accent5">
                    <a:lumMod val="50000"/>
                  </a:schemeClr>
                </a:solidFill>
                <a:cs typeface="PT Bold Heading" pitchFamily="2" charset="-78"/>
              </a:rPr>
              <a:t/>
            </a:r>
            <a:br>
              <a:rPr lang="ar-SA" sz="2800" dirty="0" smtClean="0">
                <a:solidFill>
                  <a:schemeClr val="accent5">
                    <a:lumMod val="50000"/>
                  </a:schemeClr>
                </a:solidFill>
                <a:cs typeface="PT Bold Heading" pitchFamily="2" charset="-78"/>
              </a:rPr>
            </a:br>
            <a:r>
              <a:rPr lang="ar-SA" sz="2800" dirty="0" smtClean="0">
                <a:solidFill>
                  <a:schemeClr val="accent5">
                    <a:lumMod val="50000"/>
                  </a:schemeClr>
                </a:solidFill>
                <a:cs typeface="PT Bold Heading" pitchFamily="2" charset="-78"/>
              </a:rPr>
              <a:t>مقارنة بين المنهج التقليدي والمنهج الحديث</a:t>
            </a:r>
            <a:r>
              <a:rPr lang="en-US" sz="2800" dirty="0" smtClean="0">
                <a:solidFill>
                  <a:schemeClr val="accent5">
                    <a:lumMod val="50000"/>
                  </a:schemeClr>
                </a:solidFill>
                <a:cs typeface="PT Bold Heading" pitchFamily="2" charset="-78"/>
              </a:rPr>
              <a:t/>
            </a:r>
            <a:br>
              <a:rPr lang="en-US" sz="2800" dirty="0" smtClean="0">
                <a:solidFill>
                  <a:schemeClr val="accent5">
                    <a:lumMod val="50000"/>
                  </a:schemeClr>
                </a:solidFill>
                <a:cs typeface="PT Bold Heading" pitchFamily="2" charset="-78"/>
              </a:rPr>
            </a:br>
            <a:endParaRPr lang="ar-SA" sz="2800" dirty="0">
              <a:solidFill>
                <a:schemeClr val="accent5">
                  <a:lumMod val="50000"/>
                </a:schemeClr>
              </a:solidFill>
              <a:cs typeface="PT Bold Heading" pitchFamily="2" charset="-78"/>
            </a:endParaRPr>
          </a:p>
        </p:txBody>
      </p:sp>
      <p:graphicFrame>
        <p:nvGraphicFramePr>
          <p:cNvPr id="5" name="عنصر نائب للمحتوى 4"/>
          <p:cNvGraphicFramePr>
            <a:graphicFrameLocks noGrp="1"/>
          </p:cNvGraphicFramePr>
          <p:nvPr>
            <p:ph idx="1"/>
          </p:nvPr>
        </p:nvGraphicFramePr>
        <p:xfrm>
          <a:off x="142844" y="857232"/>
          <a:ext cx="8786874" cy="5829415"/>
        </p:xfrm>
        <a:graphic>
          <a:graphicData uri="http://schemas.openxmlformats.org/drawingml/2006/table">
            <a:tbl>
              <a:tblPr rtl="1" firstRow="1" bandRow="1">
                <a:tableStyleId>{5C22544A-7EE6-4342-B048-85BDC9FD1C3A}</a:tableStyleId>
              </a:tblPr>
              <a:tblGrid>
                <a:gridCol w="1274639"/>
                <a:gridCol w="3540894"/>
                <a:gridCol w="3971341"/>
              </a:tblGrid>
              <a:tr h="523119">
                <a:tc>
                  <a:txBody>
                    <a:bodyPr/>
                    <a:lstStyle/>
                    <a:p>
                      <a:pPr algn="ctr" rtl="1"/>
                      <a:r>
                        <a:rPr lang="ar-SA" sz="2000" dirty="0" smtClean="0"/>
                        <a:t>المجال</a:t>
                      </a:r>
                      <a:endParaRPr lang="ar-SA" sz="2000" dirty="0"/>
                    </a:p>
                  </a:txBody>
                  <a:tcPr>
                    <a:lnR w="12700" cap="flat" cmpd="sng" algn="ctr">
                      <a:solidFill>
                        <a:schemeClr val="tx1"/>
                      </a:solidFill>
                      <a:prstDash val="solid"/>
                      <a:round/>
                      <a:headEnd type="none" w="med" len="med"/>
                      <a:tailEnd type="none" w="med" len="med"/>
                    </a:lnR>
                  </a:tcPr>
                </a:tc>
                <a:tc>
                  <a:txBody>
                    <a:bodyPr/>
                    <a:lstStyle/>
                    <a:p>
                      <a:pPr algn="ctr" rtl="1"/>
                      <a:r>
                        <a:rPr lang="ar-SA" sz="2000" dirty="0" smtClean="0"/>
                        <a:t>المنهج  التقليدي</a:t>
                      </a:r>
                      <a:endParaRPr lang="ar-SA"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rtl="1"/>
                      <a:r>
                        <a:rPr lang="ar-SA" sz="2000" dirty="0" smtClean="0"/>
                        <a:t>المنهج الحديث</a:t>
                      </a:r>
                      <a:endParaRPr lang="ar-SA" sz="2000" dirty="0"/>
                    </a:p>
                  </a:txBody>
                  <a:tcPr>
                    <a:lnL w="12700" cap="flat" cmpd="sng" algn="ctr">
                      <a:solidFill>
                        <a:schemeClr val="tx1"/>
                      </a:solidFill>
                      <a:prstDash val="solid"/>
                      <a:round/>
                      <a:headEnd type="none" w="med" len="med"/>
                      <a:tailEnd type="none" w="med" len="med"/>
                    </a:lnL>
                  </a:tcPr>
                </a:tc>
              </a:tr>
              <a:tr h="2587588">
                <a:tc>
                  <a:txBody>
                    <a:bodyPr/>
                    <a:lstStyle/>
                    <a:p>
                      <a:pPr rtl="1"/>
                      <a:r>
                        <a:rPr lang="ar-SA" sz="2000" b="1" kern="1200" dirty="0" smtClean="0">
                          <a:solidFill>
                            <a:srgbClr val="C00000"/>
                          </a:solidFill>
                          <a:latin typeface="+mn-lt"/>
                          <a:ea typeface="+mn-ea"/>
                          <a:cs typeface="PT Bold Heading" pitchFamily="2" charset="-78"/>
                        </a:rPr>
                        <a:t>طبيعة المنهج</a:t>
                      </a:r>
                      <a:endParaRPr lang="ar-SA" sz="2000" b="1" dirty="0">
                        <a:solidFill>
                          <a:srgbClr val="C00000"/>
                        </a:solidFill>
                        <a:cs typeface="PT Bold Heading" pitchFamily="2" charset="-78"/>
                      </a:endParaRPr>
                    </a:p>
                  </a:txBody>
                  <a:tcPr>
                    <a:lnR w="12700" cap="flat" cmpd="sng" algn="ctr">
                      <a:solidFill>
                        <a:schemeClr val="tx1"/>
                      </a:solidFill>
                      <a:prstDash val="solid"/>
                      <a:round/>
                      <a:headEnd type="none" w="med" len="med"/>
                      <a:tailEnd type="none" w="med" len="med"/>
                    </a:lnR>
                  </a:tcPr>
                </a:tc>
                <a:tc>
                  <a:txBody>
                    <a:bodyPr/>
                    <a:lstStyle/>
                    <a:p>
                      <a:pPr rtl="1"/>
                      <a:r>
                        <a:rPr lang="ar-SA" sz="2000" b="1" kern="1200" dirty="0" smtClean="0">
                          <a:solidFill>
                            <a:schemeClr val="dk1"/>
                          </a:solidFill>
                          <a:latin typeface="Simplified Arabic" pitchFamily="18" charset="-78"/>
                          <a:ea typeface="+mn-ea"/>
                          <a:cs typeface="Simplified Arabic" pitchFamily="18" charset="-78"/>
                        </a:rPr>
                        <a:t>▪ المقرر الدراسي مرادف للمنهج.</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ثابت لا يقبل التعديل بسهولة.</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يركز على الكم الذي يتعلمه التلاميذ.</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يركز على الجانب المعرفي في إطار ضيق.</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يهتم بالنمو العقلي فقط للتلاميذ.</a:t>
                      </a:r>
                      <a:endParaRPr lang="en-US" sz="2000" b="1" kern="1200" dirty="0" smtClean="0">
                        <a:solidFill>
                          <a:schemeClr val="dk1"/>
                        </a:solidFill>
                        <a:latin typeface="Simplified Arabic" pitchFamily="18" charset="-78"/>
                        <a:ea typeface="+mn-ea"/>
                        <a:cs typeface="Simplified Arabic" pitchFamily="18" charset="-78"/>
                      </a:endParaRPr>
                    </a:p>
                    <a:p>
                      <a:r>
                        <a:rPr lang="ar-SA" sz="2000" b="1" kern="1200" dirty="0" smtClean="0">
                          <a:solidFill>
                            <a:schemeClr val="dk1"/>
                          </a:solidFill>
                          <a:latin typeface="Simplified Arabic" pitchFamily="18" charset="-78"/>
                          <a:ea typeface="+mn-ea"/>
                          <a:cs typeface="Simplified Arabic" pitchFamily="18" charset="-78"/>
                        </a:rPr>
                        <a:t>▪ يكيف المتعلم للمنهج.</a:t>
                      </a:r>
                      <a:endParaRPr lang="ar-SA" sz="2000" b="1" dirty="0">
                        <a:latin typeface="Simplified Arabic" pitchFamily="18" charset="-78"/>
                        <a:cs typeface="Simplified Arabic"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r>
                        <a:rPr lang="ar-SA" sz="2000" b="1" kern="1200" dirty="0" smtClean="0">
                          <a:solidFill>
                            <a:schemeClr val="dk1"/>
                          </a:solidFill>
                          <a:latin typeface="Simplified Arabic" pitchFamily="18" charset="-78"/>
                          <a:ea typeface="+mn-ea"/>
                          <a:cs typeface="Simplified Arabic" pitchFamily="18" charset="-78"/>
                        </a:rPr>
                        <a:t>▪ المقرر الدراسي جزء من المنهج.</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مرن يقبل التعديل.</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يركز على الكيف (الكيفية) التي يتعلم بها التلاميذ.</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 يهتم بجميع أبعاد نمو التلميذ( المعرفي،</a:t>
                      </a:r>
                      <a:endParaRPr lang="en-US" sz="2000" b="1" kern="1200" dirty="0" smtClean="0">
                        <a:solidFill>
                          <a:schemeClr val="dk1"/>
                        </a:solidFill>
                        <a:latin typeface="Simplified Arabic" pitchFamily="18" charset="-78"/>
                        <a:ea typeface="+mn-ea"/>
                        <a:cs typeface="Simplified Arabic" pitchFamily="18" charset="-78"/>
                      </a:endParaRPr>
                    </a:p>
                    <a:p>
                      <a:pPr rtl="1"/>
                      <a:r>
                        <a:rPr lang="ar-SA" sz="2000" b="1" kern="1200" dirty="0" smtClean="0">
                          <a:solidFill>
                            <a:schemeClr val="dk1"/>
                          </a:solidFill>
                          <a:latin typeface="Simplified Arabic" pitchFamily="18" charset="-78"/>
                          <a:ea typeface="+mn-ea"/>
                          <a:cs typeface="Simplified Arabic" pitchFamily="18" charset="-78"/>
                        </a:rPr>
                        <a:t>المهاري،  الوجداني، الاجتماعي، ... الخ)</a:t>
                      </a:r>
                      <a:endParaRPr lang="en-US" sz="2000" b="1" kern="1200" dirty="0" smtClean="0">
                        <a:solidFill>
                          <a:schemeClr val="dk1"/>
                        </a:solidFill>
                        <a:latin typeface="Simplified Arabic" pitchFamily="18" charset="-78"/>
                        <a:ea typeface="+mn-ea"/>
                        <a:cs typeface="Simplified Arabic" pitchFamily="18" charset="-78"/>
                      </a:endParaRPr>
                    </a:p>
                    <a:p>
                      <a:r>
                        <a:rPr lang="ar-SA" sz="2000" b="1" kern="1200" dirty="0" smtClean="0">
                          <a:solidFill>
                            <a:schemeClr val="dk1"/>
                          </a:solidFill>
                          <a:latin typeface="Simplified Arabic" pitchFamily="18" charset="-78"/>
                          <a:ea typeface="+mn-ea"/>
                          <a:cs typeface="Simplified Arabic" pitchFamily="18" charset="-78"/>
                        </a:rPr>
                        <a:t>▪ يكيف المنهج للمتعلم.</a:t>
                      </a:r>
                      <a:endParaRPr lang="ar-SA" sz="2000" b="1" dirty="0">
                        <a:latin typeface="Simplified Arabic" pitchFamily="18" charset="-78"/>
                        <a:cs typeface="Simplified Arabic" pitchFamily="18" charset="-78"/>
                      </a:endParaRPr>
                    </a:p>
                  </a:txBody>
                  <a:tcPr>
                    <a:lnL w="12700" cap="flat" cmpd="sng" algn="ctr">
                      <a:solidFill>
                        <a:schemeClr val="tx1"/>
                      </a:solidFill>
                      <a:prstDash val="solid"/>
                      <a:round/>
                      <a:headEnd type="none" w="med" len="med"/>
                      <a:tailEnd type="none" w="med" len="med"/>
                    </a:lnL>
                  </a:tcPr>
                </a:tc>
              </a:tr>
              <a:tr h="1267702">
                <a:tc>
                  <a:txBody>
                    <a:bodyPr/>
                    <a:lstStyle/>
                    <a:p>
                      <a:pPr rtl="1"/>
                      <a:r>
                        <a:rPr lang="ar-SA" sz="2000" b="1" kern="1200" dirty="0" smtClean="0">
                          <a:solidFill>
                            <a:srgbClr val="C00000"/>
                          </a:solidFill>
                          <a:latin typeface="+mn-lt"/>
                          <a:ea typeface="+mn-ea"/>
                          <a:cs typeface="PT Bold Heading" pitchFamily="2" charset="-78"/>
                        </a:rPr>
                        <a:t>تخطيط المنهج</a:t>
                      </a:r>
                      <a:endParaRPr lang="ar-SA" sz="2000" b="1" dirty="0">
                        <a:solidFill>
                          <a:srgbClr val="C00000"/>
                        </a:solidFill>
                        <a:cs typeface="PT Bold Heading" pitchFamily="2" charset="-78"/>
                      </a:endParaRPr>
                    </a:p>
                  </a:txBody>
                  <a:tcPr>
                    <a:lnR w="12700" cap="flat" cmpd="sng" algn="ctr">
                      <a:solidFill>
                        <a:schemeClr val="tx1"/>
                      </a:solidFill>
                      <a:prstDash val="solid"/>
                      <a:round/>
                      <a:headEnd type="none" w="med" len="med"/>
                      <a:tailEnd type="none" w="med" len="med"/>
                    </a:lnR>
                  </a:tcPr>
                </a:tc>
                <a:tc>
                  <a:txBody>
                    <a:bodyPr/>
                    <a:lstStyle/>
                    <a:p>
                      <a:pPr rtl="1"/>
                      <a:r>
                        <a:rPr lang="ar-SA" sz="2000" b="1" kern="1200" dirty="0" smtClean="0">
                          <a:solidFill>
                            <a:srgbClr val="C00000"/>
                          </a:solidFill>
                          <a:latin typeface="Simplified Arabic" pitchFamily="18" charset="-78"/>
                          <a:ea typeface="+mn-ea"/>
                          <a:cs typeface="Simplified Arabic" pitchFamily="18" charset="-78"/>
                        </a:rPr>
                        <a:t>▪  يعده المتخصصون في المادة الدراسية</a:t>
                      </a:r>
                      <a:endParaRPr lang="en-US" sz="2000" b="1" kern="1200" dirty="0" smtClean="0">
                        <a:solidFill>
                          <a:srgbClr val="C00000"/>
                        </a:solidFill>
                        <a:latin typeface="Simplified Arabic" pitchFamily="18" charset="-78"/>
                        <a:ea typeface="+mn-ea"/>
                        <a:cs typeface="Simplified Arabic" pitchFamily="18" charset="-78"/>
                      </a:endParaRPr>
                    </a:p>
                    <a:p>
                      <a:r>
                        <a:rPr lang="ar-SA" sz="2000" b="1" kern="1200" dirty="0" smtClean="0">
                          <a:solidFill>
                            <a:srgbClr val="C00000"/>
                          </a:solidFill>
                          <a:latin typeface="Simplified Arabic" pitchFamily="18" charset="-78"/>
                          <a:ea typeface="+mn-ea"/>
                          <a:cs typeface="Simplified Arabic" pitchFamily="18" charset="-78"/>
                        </a:rPr>
                        <a:t>▪ المعرفة هي محور المنهج</a:t>
                      </a:r>
                      <a:endParaRPr lang="ar-SA" sz="2000" b="1" dirty="0">
                        <a:solidFill>
                          <a:srgbClr val="C00000"/>
                        </a:solidFill>
                        <a:latin typeface="Simplified Arabic" pitchFamily="18" charset="-78"/>
                        <a:cs typeface="Simplified Arabic" pitchFamily="18" charset="-7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rtl="1"/>
                      <a:r>
                        <a:rPr lang="ar-SA" sz="2000" b="1" kern="1200" dirty="0" smtClean="0">
                          <a:solidFill>
                            <a:srgbClr val="C00000"/>
                          </a:solidFill>
                          <a:latin typeface="Simplified Arabic" pitchFamily="18" charset="-78"/>
                          <a:ea typeface="+mn-ea"/>
                          <a:cs typeface="Simplified Arabic" pitchFamily="18" charset="-78"/>
                        </a:rPr>
                        <a:t>▪ يشارك في إعداده جميع الأطراف (خبراء المناهج، المعلمون، أولياء الأمور، الطلاب ... الخ)</a:t>
                      </a:r>
                      <a:endParaRPr lang="en-US" sz="2000" b="1" kern="1200" dirty="0" smtClean="0">
                        <a:solidFill>
                          <a:srgbClr val="C00000"/>
                        </a:solidFill>
                        <a:latin typeface="Simplified Arabic" pitchFamily="18" charset="-78"/>
                        <a:ea typeface="+mn-ea"/>
                        <a:cs typeface="Simplified Arabic" pitchFamily="18" charset="-78"/>
                      </a:endParaRPr>
                    </a:p>
                    <a:p>
                      <a:r>
                        <a:rPr lang="ar-SA" sz="2000" b="1" kern="1200" dirty="0" smtClean="0">
                          <a:solidFill>
                            <a:srgbClr val="C00000"/>
                          </a:solidFill>
                          <a:latin typeface="Simplified Arabic" pitchFamily="18" charset="-78"/>
                          <a:ea typeface="+mn-ea"/>
                          <a:cs typeface="Simplified Arabic" pitchFamily="18" charset="-78"/>
                        </a:rPr>
                        <a:t>▪ المتعلم هو محور المنهج</a:t>
                      </a:r>
                      <a:endParaRPr lang="ar-SA" sz="2000" b="1" dirty="0">
                        <a:solidFill>
                          <a:srgbClr val="C00000"/>
                        </a:solidFill>
                        <a:latin typeface="Simplified Arabic" pitchFamily="18" charset="-78"/>
                        <a:cs typeface="Simplified Arabic" pitchFamily="18" charset="-78"/>
                      </a:endParaRPr>
                    </a:p>
                  </a:txBody>
                  <a:tcPr>
                    <a:lnL w="12700" cap="flat" cmpd="sng" algn="ctr">
                      <a:solidFill>
                        <a:schemeClr val="tx1"/>
                      </a:solidFill>
                      <a:prstDash val="solid"/>
                      <a:round/>
                      <a:headEnd type="none" w="med" len="med"/>
                      <a:tailEnd type="none" w="med" len="med"/>
                    </a:lnL>
                  </a:tcPr>
                </a:tc>
              </a:tr>
              <a:tr h="1408068">
                <a:tc>
                  <a:txBody>
                    <a:bodyPr/>
                    <a:lstStyle/>
                    <a:p>
                      <a:pPr algn="ctr" rtl="1">
                        <a:spcAft>
                          <a:spcPts val="0"/>
                        </a:spcAft>
                      </a:pPr>
                      <a:r>
                        <a:rPr lang="ar-SA" sz="2000" b="1" dirty="0" smtClean="0">
                          <a:solidFill>
                            <a:srgbClr val="C00000"/>
                          </a:solidFill>
                          <a:latin typeface="Times New Roman"/>
                          <a:ea typeface="Calibri"/>
                          <a:cs typeface="PT Bold Heading" pitchFamily="2" charset="-78"/>
                        </a:rPr>
                        <a:t> </a:t>
                      </a:r>
                      <a:endParaRPr lang="en-US" sz="2000" b="1" dirty="0">
                        <a:solidFill>
                          <a:srgbClr val="C00000"/>
                        </a:solidFill>
                        <a:latin typeface="Times New Roman"/>
                        <a:ea typeface="Calibri"/>
                        <a:cs typeface="PT Bold Heading" pitchFamily="2" charset="-78"/>
                      </a:endParaRPr>
                    </a:p>
                    <a:p>
                      <a:pPr algn="ctr" rtl="1">
                        <a:spcAft>
                          <a:spcPts val="0"/>
                        </a:spcAft>
                      </a:pPr>
                      <a:r>
                        <a:rPr lang="ar-SA" sz="2000" b="1" dirty="0" smtClean="0">
                          <a:solidFill>
                            <a:srgbClr val="C00000"/>
                          </a:solidFill>
                          <a:latin typeface="Times New Roman"/>
                          <a:ea typeface="Calibri"/>
                          <a:cs typeface="PT Bold Heading" pitchFamily="2" charset="-78"/>
                        </a:rPr>
                        <a:t>المادة الدراسية</a:t>
                      </a:r>
                      <a:endParaRPr lang="en-US" sz="2000" b="1" dirty="0">
                        <a:solidFill>
                          <a:srgbClr val="C00000"/>
                        </a:solidFill>
                        <a:latin typeface="Times New Roman"/>
                        <a:ea typeface="Calibri"/>
                        <a:cs typeface="PT Bold Heading" pitchFamily="2" charset="-78"/>
                      </a:endParaRPr>
                    </a:p>
                    <a:p>
                      <a:pPr algn="ctr" rtl="1">
                        <a:spcAft>
                          <a:spcPts val="0"/>
                        </a:spcAft>
                      </a:pPr>
                      <a:r>
                        <a:rPr lang="ar-SA" sz="2000" b="1" dirty="0">
                          <a:solidFill>
                            <a:srgbClr val="C00000"/>
                          </a:solidFill>
                          <a:latin typeface="Times New Roman"/>
                          <a:ea typeface="Calibri"/>
                          <a:cs typeface="PT Bold Heading" pitchFamily="2" charset="-78"/>
                        </a:rPr>
                        <a:t>(المحتوى)</a:t>
                      </a:r>
                      <a:endParaRPr lang="en-US" sz="2000" b="1" dirty="0">
                        <a:solidFill>
                          <a:srgbClr val="C00000"/>
                        </a:solidFill>
                        <a:latin typeface="Times New Roman"/>
                        <a:ea typeface="Calibri"/>
                        <a:cs typeface="PT Bold Heading" pitchFamily="2" charset="-78"/>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gn="r" rtl="1">
                        <a:spcAft>
                          <a:spcPts val="0"/>
                        </a:spcAft>
                      </a:pPr>
                      <a:r>
                        <a:rPr lang="ar-SA" sz="2000" b="1" dirty="0">
                          <a:latin typeface="Simplified Arabic" pitchFamily="18" charset="-78"/>
                          <a:ea typeface="Calibri"/>
                          <a:cs typeface="Simplified Arabic" pitchFamily="18" charset="-78"/>
                        </a:rPr>
                        <a:t>▪  غاية في ذاتها</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موحدة لجميع الطلاب</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المواد الدراسية منفصلة</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مصدرها الكتاب المقرر فقط</a:t>
                      </a:r>
                      <a:endParaRPr lang="en-US" sz="2000" b="1" dirty="0">
                        <a:latin typeface="Simplified Arabic" pitchFamily="18" charset="-78"/>
                        <a:ea typeface="Calibri"/>
                        <a:cs typeface="Simplified Arabic" pitchFamily="18" charset="-78"/>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rtl="1">
                        <a:spcAft>
                          <a:spcPts val="0"/>
                        </a:spcAft>
                      </a:pPr>
                      <a:r>
                        <a:rPr lang="ar-SA" sz="2000" b="1" dirty="0">
                          <a:latin typeface="Simplified Arabic" pitchFamily="18" charset="-78"/>
                          <a:ea typeface="Calibri"/>
                          <a:cs typeface="Simplified Arabic" pitchFamily="18" charset="-78"/>
                        </a:rPr>
                        <a:t>▪ وسيلة لنمو الطالب نموا متكاملا</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تعدل حسب ظروف الطلاب واحتياجاتهم</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المواد الدراسية متكاملة ومترابطة</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مصادرها متعددة</a:t>
                      </a:r>
                      <a:endParaRPr lang="en-US" sz="2000" b="1" dirty="0">
                        <a:latin typeface="Simplified Arabic" pitchFamily="18" charset="-78"/>
                        <a:ea typeface="Calibri"/>
                        <a:cs typeface="Simplified Arabic" pitchFamily="18" charset="-78"/>
                      </a:endParaRPr>
                    </a:p>
                  </a:txBody>
                  <a:tcPr marL="68580" marR="68580" marT="0" marB="0" anchor="ctr">
                    <a:lnL w="12700" cap="flat" cmpd="sng" algn="ctr">
                      <a:solidFill>
                        <a:schemeClr val="tx1"/>
                      </a:solidFill>
                      <a:prstDash val="solid"/>
                      <a:round/>
                      <a:headEnd type="none" w="med" len="med"/>
                      <a:tailEnd type="none" w="med" len="med"/>
                    </a:lnL>
                  </a:tcPr>
                </a:tc>
              </a:tr>
            </a:tbl>
          </a:graphicData>
        </a:graphic>
      </p:graphicFrame>
    </p:spTree>
  </p:cSld>
  <p:clrMapOvr>
    <a:masterClrMapping/>
  </p:clrMapOvr>
  <p:transition spd="slow">
    <p:wipe dir="d"/>
    <p:sndAc>
      <p:stSnd>
        <p:snd r:embed="rId2" name="chimes.wav" builtIn="1"/>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214283" y="214291"/>
          <a:ext cx="8715435" cy="6357981"/>
        </p:xfrm>
        <a:graphic>
          <a:graphicData uri="http://schemas.openxmlformats.org/drawingml/2006/table">
            <a:tbl>
              <a:tblPr rtl="1" firstRow="1" bandRow="1">
                <a:tableStyleId>{5C22544A-7EE6-4342-B048-85BDC9FD1C3A}</a:tableStyleId>
              </a:tblPr>
              <a:tblGrid>
                <a:gridCol w="1990579"/>
                <a:gridCol w="3819711"/>
                <a:gridCol w="2905145"/>
              </a:tblGrid>
              <a:tr h="579054">
                <a:tc>
                  <a:txBody>
                    <a:bodyPr/>
                    <a:lstStyle/>
                    <a:p>
                      <a:pPr algn="ctr" rtl="1">
                        <a:spcAft>
                          <a:spcPts val="0"/>
                        </a:spcAft>
                      </a:pPr>
                      <a:r>
                        <a:rPr lang="ar-SA" sz="2400" b="1" kern="0" dirty="0">
                          <a:solidFill>
                            <a:srgbClr val="FFFF00"/>
                          </a:solidFill>
                          <a:latin typeface="Calibri"/>
                          <a:cs typeface="PT Bold Heading" pitchFamily="2" charset="-78"/>
                        </a:rPr>
                        <a:t>المجال</a:t>
                      </a:r>
                      <a:endParaRPr lang="en-US" sz="2400" b="1" kern="0" dirty="0">
                        <a:solidFill>
                          <a:srgbClr val="FFFF00"/>
                        </a:solidFill>
                        <a:latin typeface="Calibri"/>
                        <a:cs typeface="PT Bold Heading" pitchFamily="2" charset="-78"/>
                      </a:endParaRPr>
                    </a:p>
                  </a:txBody>
                  <a:tcPr marL="68580" marR="68580" marT="0" marB="0"/>
                </a:tc>
                <a:tc>
                  <a:txBody>
                    <a:bodyPr/>
                    <a:lstStyle/>
                    <a:p>
                      <a:pPr algn="ctr" rtl="1">
                        <a:spcAft>
                          <a:spcPts val="0"/>
                        </a:spcAft>
                      </a:pPr>
                      <a:r>
                        <a:rPr lang="ar-SA" sz="2400" b="1" dirty="0">
                          <a:solidFill>
                            <a:srgbClr val="FFFF00"/>
                          </a:solidFill>
                          <a:latin typeface="Times New Roman"/>
                          <a:ea typeface="Calibri"/>
                          <a:cs typeface="PT Bold Heading" pitchFamily="2" charset="-78"/>
                        </a:rPr>
                        <a:t>المنهج التقليدي</a:t>
                      </a:r>
                      <a:endParaRPr lang="en-US" sz="2400" dirty="0">
                        <a:solidFill>
                          <a:srgbClr val="FFFF00"/>
                        </a:solidFill>
                        <a:latin typeface="Times New Roman"/>
                        <a:ea typeface="Calibri"/>
                        <a:cs typeface="PT Bold Heading" pitchFamily="2" charset="-78"/>
                      </a:endParaRPr>
                    </a:p>
                  </a:txBody>
                  <a:tcPr marL="68580" marR="68580" marT="0" marB="0"/>
                </a:tc>
                <a:tc>
                  <a:txBody>
                    <a:bodyPr/>
                    <a:lstStyle/>
                    <a:p>
                      <a:pPr algn="ctr" rtl="1">
                        <a:spcAft>
                          <a:spcPts val="0"/>
                        </a:spcAft>
                      </a:pPr>
                      <a:r>
                        <a:rPr lang="ar-SA" sz="2400" b="1" dirty="0">
                          <a:solidFill>
                            <a:srgbClr val="FFFF00"/>
                          </a:solidFill>
                          <a:latin typeface="Times New Roman"/>
                          <a:ea typeface="Calibri"/>
                          <a:cs typeface="PT Bold Heading" pitchFamily="2" charset="-78"/>
                        </a:rPr>
                        <a:t>المنهج الحديث</a:t>
                      </a:r>
                      <a:endParaRPr lang="en-US" sz="2400" dirty="0">
                        <a:solidFill>
                          <a:srgbClr val="FFFF00"/>
                        </a:solidFill>
                        <a:latin typeface="Times New Roman"/>
                        <a:ea typeface="Calibri"/>
                        <a:cs typeface="PT Bold Heading" pitchFamily="2" charset="-78"/>
                      </a:endParaRPr>
                    </a:p>
                  </a:txBody>
                  <a:tcPr marL="68580" marR="68580" marT="0" marB="0"/>
                </a:tc>
              </a:tr>
              <a:tr h="1926309">
                <a:tc>
                  <a:txBody>
                    <a:bodyPr/>
                    <a:lstStyle/>
                    <a:p>
                      <a:pPr algn="ctr" rtl="1">
                        <a:spcAft>
                          <a:spcPts val="0"/>
                        </a:spcAft>
                      </a:pPr>
                      <a:r>
                        <a:rPr lang="ar-SA" sz="2400" b="1" dirty="0" smtClean="0">
                          <a:solidFill>
                            <a:srgbClr val="C00000"/>
                          </a:solidFill>
                          <a:latin typeface="Times New Roman"/>
                          <a:ea typeface="Calibri"/>
                          <a:cs typeface="PT Bold Heading" pitchFamily="2" charset="-78"/>
                        </a:rPr>
                        <a:t>طرق </a:t>
                      </a:r>
                      <a:r>
                        <a:rPr lang="ar-SA" sz="2400" b="1" dirty="0">
                          <a:solidFill>
                            <a:srgbClr val="C00000"/>
                          </a:solidFill>
                          <a:latin typeface="Times New Roman"/>
                          <a:ea typeface="Calibri"/>
                          <a:cs typeface="PT Bold Heading" pitchFamily="2" charset="-78"/>
                        </a:rPr>
                        <a:t>التدريس</a:t>
                      </a:r>
                      <a:endParaRPr lang="en-US" sz="2400" b="1" dirty="0">
                        <a:solidFill>
                          <a:srgbClr val="C00000"/>
                        </a:solidFill>
                        <a:latin typeface="Times New Roman"/>
                        <a:ea typeface="Calibri"/>
                        <a:cs typeface="PT Bold Heading" pitchFamily="2" charset="-78"/>
                      </a:endParaRPr>
                    </a:p>
                  </a:txBody>
                  <a:tcPr marL="68580" marR="68580" marT="0" marB="0" anchor="ctr"/>
                </a:tc>
                <a:tc>
                  <a:txBody>
                    <a:bodyPr/>
                    <a:lstStyle/>
                    <a:p>
                      <a:pPr algn="r" rtl="1">
                        <a:spcAft>
                          <a:spcPts val="0"/>
                        </a:spcAft>
                      </a:pPr>
                      <a:r>
                        <a:rPr lang="ar-SA" sz="2000" b="1" dirty="0">
                          <a:latin typeface="Simplified Arabic" pitchFamily="18" charset="-78"/>
                          <a:ea typeface="Calibri"/>
                          <a:cs typeface="Simplified Arabic" pitchFamily="18" charset="-78"/>
                        </a:rPr>
                        <a:t>▪ تقوم على الإلقاء والتلقين المباشر</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تسير على نمط واحد</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لا تهتم بالأنشطة</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تغفل استخدام الوسائل التعليمية</a:t>
                      </a:r>
                      <a:endParaRPr lang="en-US" sz="2000" b="1" dirty="0">
                        <a:latin typeface="Simplified Arabic" pitchFamily="18" charset="-78"/>
                        <a:ea typeface="Calibri"/>
                        <a:cs typeface="Simplified Arabic" pitchFamily="18" charset="-78"/>
                      </a:endParaRPr>
                    </a:p>
                  </a:txBody>
                  <a:tcPr marL="68580" marR="68580" marT="0" marB="0" anchor="ctr"/>
                </a:tc>
                <a:tc>
                  <a:txBody>
                    <a:bodyPr/>
                    <a:lstStyle/>
                    <a:p>
                      <a:pPr algn="r" rtl="1">
                        <a:spcAft>
                          <a:spcPts val="0"/>
                        </a:spcAft>
                      </a:pPr>
                      <a:r>
                        <a:rPr lang="ar-SA" sz="2000" b="1" dirty="0">
                          <a:latin typeface="Simplified Arabic" pitchFamily="18" charset="-78"/>
                          <a:ea typeface="Calibri"/>
                          <a:cs typeface="Simplified Arabic" pitchFamily="18" charset="-78"/>
                        </a:rPr>
                        <a:t>▪ تقوم </a:t>
                      </a:r>
                      <a:r>
                        <a:rPr lang="ar-SA" sz="2000" b="1" dirty="0" err="1">
                          <a:latin typeface="Simplified Arabic" pitchFamily="18" charset="-78"/>
                          <a:ea typeface="Calibri"/>
                          <a:cs typeface="Simplified Arabic" pitchFamily="18" charset="-78"/>
                        </a:rPr>
                        <a:t>و</a:t>
                      </a:r>
                      <a:r>
                        <a:rPr lang="ar-SA" sz="2000" b="1" dirty="0">
                          <a:latin typeface="Simplified Arabic" pitchFamily="18" charset="-78"/>
                          <a:ea typeface="Calibri"/>
                          <a:cs typeface="Simplified Arabic" pitchFamily="18" charset="-78"/>
                        </a:rPr>
                        <a:t> تؤكد على مشاركة وتفاعل التلاميذ</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لها أنماط متعددة</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تهتم بالنشاطات بأنواعها.</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تستخدم وسائل تعليمية متنوعة</a:t>
                      </a:r>
                      <a:endParaRPr lang="en-US" sz="2000" b="1" dirty="0">
                        <a:latin typeface="Simplified Arabic" pitchFamily="18" charset="-78"/>
                        <a:ea typeface="Calibri"/>
                        <a:cs typeface="Simplified Arabic" pitchFamily="18" charset="-78"/>
                      </a:endParaRPr>
                    </a:p>
                  </a:txBody>
                  <a:tcPr marL="68580" marR="68580" marT="0" marB="0" anchor="ctr"/>
                </a:tc>
              </a:tr>
              <a:tr h="1155785">
                <a:tc>
                  <a:txBody>
                    <a:bodyPr/>
                    <a:lstStyle/>
                    <a:p>
                      <a:pPr algn="ctr" rtl="1">
                        <a:spcAft>
                          <a:spcPts val="0"/>
                        </a:spcAft>
                      </a:pPr>
                      <a:endParaRPr lang="en-US" sz="2400" b="1" dirty="0">
                        <a:solidFill>
                          <a:srgbClr val="C00000"/>
                        </a:solidFill>
                        <a:latin typeface="Times New Roman"/>
                        <a:ea typeface="Calibri"/>
                        <a:cs typeface="PT Bold Heading" pitchFamily="2" charset="-78"/>
                      </a:endParaRPr>
                    </a:p>
                    <a:p>
                      <a:pPr algn="ctr" rtl="1">
                        <a:spcAft>
                          <a:spcPts val="0"/>
                        </a:spcAft>
                      </a:pPr>
                      <a:r>
                        <a:rPr lang="ar-SA" sz="2400" b="1" dirty="0">
                          <a:solidFill>
                            <a:srgbClr val="C00000"/>
                          </a:solidFill>
                          <a:latin typeface="Times New Roman"/>
                          <a:ea typeface="Calibri"/>
                          <a:cs typeface="PT Bold Heading" pitchFamily="2" charset="-78"/>
                        </a:rPr>
                        <a:t>التلميذ</a:t>
                      </a:r>
                      <a:endParaRPr lang="en-US" sz="2400" b="1" dirty="0">
                        <a:solidFill>
                          <a:srgbClr val="C00000"/>
                        </a:solidFill>
                        <a:latin typeface="Times New Roman"/>
                        <a:ea typeface="Calibri"/>
                        <a:cs typeface="PT Bold Heading" pitchFamily="2"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▪سلبي غير مشارك.</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▪يحكم عليه بمدى نجاحه في امتحانات المواد الدراسية</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▪إيجابي مشارك نشط ومتفاعل.</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▪يحكم عليه بمدى تقدمه نحو الأهداف المنشودة</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r>
              <a:tr h="2696833">
                <a:tc>
                  <a:txBody>
                    <a:bodyPr/>
                    <a:lstStyle/>
                    <a:p>
                      <a:pPr algn="ctr" rtl="1">
                        <a:spcAft>
                          <a:spcPts val="0"/>
                        </a:spcAft>
                      </a:pPr>
                      <a:r>
                        <a:rPr lang="ar-SA" sz="2400" b="1" dirty="0" smtClean="0">
                          <a:solidFill>
                            <a:srgbClr val="C00000"/>
                          </a:solidFill>
                          <a:latin typeface="Times New Roman"/>
                          <a:ea typeface="Calibri"/>
                          <a:cs typeface="PT Bold Heading" pitchFamily="2" charset="-78"/>
                        </a:rPr>
                        <a:t> </a:t>
                      </a:r>
                      <a:endParaRPr lang="en-US" sz="2400" b="1" dirty="0">
                        <a:solidFill>
                          <a:srgbClr val="C00000"/>
                        </a:solidFill>
                        <a:latin typeface="Times New Roman"/>
                        <a:ea typeface="Calibri"/>
                        <a:cs typeface="PT Bold Heading" pitchFamily="2" charset="-78"/>
                      </a:endParaRPr>
                    </a:p>
                    <a:p>
                      <a:pPr algn="ctr" rtl="1">
                        <a:spcAft>
                          <a:spcPts val="0"/>
                        </a:spcAft>
                      </a:pPr>
                      <a:r>
                        <a:rPr lang="ar-SA" sz="2400" b="1" dirty="0">
                          <a:solidFill>
                            <a:srgbClr val="C00000"/>
                          </a:solidFill>
                          <a:latin typeface="Times New Roman"/>
                          <a:ea typeface="Calibri"/>
                          <a:cs typeface="PT Bold Heading" pitchFamily="2" charset="-78"/>
                        </a:rPr>
                        <a:t>المعلم</a:t>
                      </a:r>
                      <a:endParaRPr lang="en-US" sz="2400" b="1" dirty="0">
                        <a:solidFill>
                          <a:srgbClr val="C00000"/>
                        </a:solidFill>
                        <a:latin typeface="Times New Roman"/>
                        <a:ea typeface="Calibri"/>
                        <a:cs typeface="PT Bold Heading" pitchFamily="2" charset="-78"/>
                      </a:endParaRPr>
                    </a:p>
                  </a:txBody>
                  <a:tcPr marL="68580" marR="68580" marT="0" marB="0" anchor="ctr"/>
                </a:tc>
                <a:tc>
                  <a:txBody>
                    <a:bodyPr/>
                    <a:lstStyle/>
                    <a:p>
                      <a:pPr algn="r" rtl="1">
                        <a:spcAft>
                          <a:spcPts val="0"/>
                        </a:spcAft>
                      </a:pPr>
                      <a:r>
                        <a:rPr lang="ar-SA" sz="2000" b="1" dirty="0">
                          <a:latin typeface="Simplified Arabic" pitchFamily="18" charset="-78"/>
                          <a:ea typeface="Calibri"/>
                          <a:cs typeface="Simplified Arabic" pitchFamily="18" charset="-78"/>
                        </a:rPr>
                        <a:t>▪دور المعلم ثابت قائم على التلقين</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▪علاقته تسلطية مع التلاميذ</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a:t>
                      </a:r>
                      <a:r>
                        <a:rPr lang="ar-SA" sz="2000" b="1" dirty="0" err="1">
                          <a:latin typeface="Simplified Arabic" pitchFamily="18" charset="-78"/>
                          <a:ea typeface="Calibri"/>
                          <a:cs typeface="Simplified Arabic" pitchFamily="18" charset="-78"/>
                        </a:rPr>
                        <a:t>لايهتم</a:t>
                      </a:r>
                      <a:r>
                        <a:rPr lang="ar-SA" sz="2000" b="1" dirty="0">
                          <a:latin typeface="Simplified Arabic" pitchFamily="18" charset="-78"/>
                          <a:ea typeface="Calibri"/>
                          <a:cs typeface="Simplified Arabic" pitchFamily="18" charset="-78"/>
                        </a:rPr>
                        <a:t> بمراعاة الفروق الفردية بين التلاميذ</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▪يشجع على تنافس التلاميذ في حفظ المادة</a:t>
                      </a:r>
                      <a:endParaRPr lang="en-US" sz="2000" b="1" dirty="0">
                        <a:latin typeface="Simplified Arabic" pitchFamily="18" charset="-78"/>
                        <a:ea typeface="Calibri"/>
                        <a:cs typeface="Simplified Arabic" pitchFamily="18" charset="-78"/>
                      </a:endParaRPr>
                    </a:p>
                  </a:txBody>
                  <a:tcPr marL="68580" marR="68580" marT="0" marB="0" anchor="ctr"/>
                </a:tc>
                <a:tc>
                  <a:txBody>
                    <a:bodyPr/>
                    <a:lstStyle/>
                    <a:p>
                      <a:pPr algn="r" rtl="1">
                        <a:spcAft>
                          <a:spcPts val="0"/>
                        </a:spcAft>
                      </a:pPr>
                      <a:r>
                        <a:rPr lang="ar-SA" sz="2000" b="1" dirty="0">
                          <a:latin typeface="Simplified Arabic" pitchFamily="18" charset="-78"/>
                          <a:ea typeface="Calibri"/>
                          <a:cs typeface="Simplified Arabic" pitchFamily="18" charset="-78"/>
                        </a:rPr>
                        <a:t>▪دور المعلم مرن قائم على التخطيط والتوجيه والقيادة</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▪علاقته تقوم على الانفتاح والثقة والاحترام</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 يهتم ويراعي الفروق الفردية بينهم</a:t>
                      </a:r>
                      <a:endParaRPr lang="en-US" sz="2000" b="1" dirty="0">
                        <a:latin typeface="Simplified Arabic" pitchFamily="18" charset="-78"/>
                        <a:ea typeface="Calibri"/>
                        <a:cs typeface="Simplified Arabic" pitchFamily="18" charset="-78"/>
                      </a:endParaRPr>
                    </a:p>
                    <a:p>
                      <a:pPr algn="r" rtl="1">
                        <a:spcAft>
                          <a:spcPts val="0"/>
                        </a:spcAft>
                      </a:pPr>
                      <a:r>
                        <a:rPr lang="ar-SA" sz="2000" b="1" dirty="0">
                          <a:latin typeface="Simplified Arabic" pitchFamily="18" charset="-78"/>
                          <a:ea typeface="Calibri"/>
                          <a:cs typeface="Simplified Arabic" pitchFamily="18" charset="-78"/>
                        </a:rPr>
                        <a:t>▪يشجع التلاميذ على التعاون في اختيار الأنشطة وطرق ممارستها</a:t>
                      </a:r>
                      <a:endParaRPr lang="en-US" sz="2000" b="1" dirty="0">
                        <a:latin typeface="Simplified Arabic" pitchFamily="18" charset="-78"/>
                        <a:ea typeface="Calibri"/>
                        <a:cs typeface="Simplified Arabic" pitchFamily="18" charset="-78"/>
                      </a:endParaRPr>
                    </a:p>
                  </a:txBody>
                  <a:tcPr marL="68580" marR="68580" marT="0" marB="0" anchor="ctr"/>
                </a:tc>
              </a:tr>
            </a:tbl>
          </a:graphicData>
        </a:graphic>
      </p:graphicFrame>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idx="1"/>
          </p:nvPr>
        </p:nvGraphicFramePr>
        <p:xfrm>
          <a:off x="142844" y="214290"/>
          <a:ext cx="8786874" cy="3994160"/>
        </p:xfrm>
        <a:graphic>
          <a:graphicData uri="http://schemas.openxmlformats.org/drawingml/2006/table">
            <a:tbl>
              <a:tblPr rtl="1" firstRow="1" bandRow="1">
                <a:tableStyleId>{5C22544A-7EE6-4342-B048-85BDC9FD1C3A}</a:tableStyleId>
              </a:tblPr>
              <a:tblGrid>
                <a:gridCol w="1518854"/>
                <a:gridCol w="4035108"/>
                <a:gridCol w="3232912"/>
              </a:tblGrid>
              <a:tr h="577374">
                <a:tc>
                  <a:txBody>
                    <a:bodyPr/>
                    <a:lstStyle/>
                    <a:p>
                      <a:pPr algn="ctr" rtl="1">
                        <a:spcAft>
                          <a:spcPts val="0"/>
                        </a:spcAft>
                      </a:pPr>
                      <a:r>
                        <a:rPr lang="ar-SA" sz="2400" b="1" kern="0" dirty="0">
                          <a:solidFill>
                            <a:srgbClr val="FFFF00"/>
                          </a:solidFill>
                          <a:latin typeface="Calibri"/>
                          <a:cs typeface="PT Bold Heading" pitchFamily="2" charset="-78"/>
                        </a:rPr>
                        <a:t>المجال</a:t>
                      </a:r>
                      <a:endParaRPr lang="en-US" sz="2400" b="1" kern="0" dirty="0">
                        <a:solidFill>
                          <a:srgbClr val="FFFF00"/>
                        </a:solidFill>
                        <a:latin typeface="Calibri"/>
                        <a:cs typeface="PT Bold Heading" pitchFamily="2" charset="-78"/>
                      </a:endParaRPr>
                    </a:p>
                  </a:txBody>
                  <a:tcPr marL="68580" marR="68580" marT="0" marB="0"/>
                </a:tc>
                <a:tc>
                  <a:txBody>
                    <a:bodyPr/>
                    <a:lstStyle/>
                    <a:p>
                      <a:pPr algn="ctr" rtl="1">
                        <a:spcAft>
                          <a:spcPts val="0"/>
                        </a:spcAft>
                      </a:pPr>
                      <a:r>
                        <a:rPr lang="ar-SA" sz="2400" b="1" dirty="0">
                          <a:solidFill>
                            <a:srgbClr val="FFFF00"/>
                          </a:solidFill>
                          <a:latin typeface="Times New Roman"/>
                          <a:ea typeface="Calibri"/>
                          <a:cs typeface="PT Bold Heading" pitchFamily="2" charset="-78"/>
                        </a:rPr>
                        <a:t>المنهج التقليدي</a:t>
                      </a:r>
                      <a:endParaRPr lang="en-US" sz="2400" dirty="0">
                        <a:solidFill>
                          <a:srgbClr val="FFFF00"/>
                        </a:solidFill>
                        <a:latin typeface="Times New Roman"/>
                        <a:ea typeface="Calibri"/>
                        <a:cs typeface="PT Bold Heading" pitchFamily="2" charset="-78"/>
                      </a:endParaRPr>
                    </a:p>
                  </a:txBody>
                  <a:tcPr marL="68580" marR="68580" marT="0" marB="0"/>
                </a:tc>
                <a:tc>
                  <a:txBody>
                    <a:bodyPr/>
                    <a:lstStyle/>
                    <a:p>
                      <a:pPr algn="ctr" rtl="1">
                        <a:spcAft>
                          <a:spcPts val="0"/>
                        </a:spcAft>
                      </a:pPr>
                      <a:r>
                        <a:rPr lang="ar-SA" sz="2400" b="1" dirty="0">
                          <a:solidFill>
                            <a:srgbClr val="FFFF00"/>
                          </a:solidFill>
                          <a:latin typeface="Times New Roman"/>
                          <a:ea typeface="Calibri"/>
                          <a:cs typeface="PT Bold Heading" pitchFamily="2" charset="-78"/>
                        </a:rPr>
                        <a:t>المنهج الحديث</a:t>
                      </a:r>
                      <a:endParaRPr lang="en-US" sz="2400" dirty="0">
                        <a:solidFill>
                          <a:srgbClr val="FFFF00"/>
                        </a:solidFill>
                        <a:latin typeface="Times New Roman"/>
                        <a:ea typeface="Calibri"/>
                        <a:cs typeface="PT Bold Heading" pitchFamily="2" charset="-78"/>
                      </a:endParaRPr>
                    </a:p>
                  </a:txBody>
                  <a:tcPr marL="68580" marR="68580" marT="0" marB="0"/>
                </a:tc>
              </a:tr>
              <a:tr h="2135491">
                <a:tc>
                  <a:txBody>
                    <a:bodyPr/>
                    <a:lstStyle/>
                    <a:p>
                      <a:pPr algn="ctr" rtl="1">
                        <a:spcAft>
                          <a:spcPts val="0"/>
                        </a:spcAft>
                      </a:pPr>
                      <a:endParaRPr lang="en-US" sz="2400" b="1" dirty="0">
                        <a:solidFill>
                          <a:schemeClr val="accent2">
                            <a:lumMod val="75000"/>
                          </a:schemeClr>
                        </a:solidFill>
                        <a:latin typeface="Times New Roman"/>
                        <a:ea typeface="Calibri"/>
                        <a:cs typeface="PT Bold Heading" pitchFamily="2" charset="-78"/>
                      </a:endParaRPr>
                    </a:p>
                    <a:p>
                      <a:pPr algn="ctr" rtl="1">
                        <a:spcAft>
                          <a:spcPts val="0"/>
                        </a:spcAft>
                      </a:pPr>
                      <a:r>
                        <a:rPr lang="ar-SA" sz="2400" b="1" dirty="0">
                          <a:solidFill>
                            <a:schemeClr val="accent2">
                              <a:lumMod val="75000"/>
                            </a:schemeClr>
                          </a:solidFill>
                          <a:latin typeface="Times New Roman"/>
                          <a:ea typeface="Calibri"/>
                          <a:cs typeface="PT Bold Heading" pitchFamily="2" charset="-78"/>
                        </a:rPr>
                        <a:t>التقويم</a:t>
                      </a:r>
                      <a:endParaRPr lang="en-US" sz="2400" b="1" dirty="0">
                        <a:solidFill>
                          <a:schemeClr val="accent2">
                            <a:lumMod val="75000"/>
                          </a:schemeClr>
                        </a:solidFill>
                        <a:latin typeface="Times New Roman"/>
                        <a:ea typeface="Calibri"/>
                        <a:cs typeface="PT Bold Heading" pitchFamily="2"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  يعتمد على التقويم الختامي (في نهاية العام)</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 يعتمد على الاختبارات التحصيلية التقليدية</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 الامتحانات غاية (التعلم من اجل الامتحان)</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 يعتمد على التقويم القبلي والبنائي المستمر والختامي </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 يوظف أساليب وأدوات تقويم عديدة</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 الامتحانات وسيلة (التعلم من اجل التعلم لا الامتحان)</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r>
              <a:tr h="1281295">
                <a:tc>
                  <a:txBody>
                    <a:bodyPr/>
                    <a:lstStyle/>
                    <a:p>
                      <a:pPr algn="ctr" rtl="1">
                        <a:spcAft>
                          <a:spcPts val="0"/>
                        </a:spcAft>
                      </a:pPr>
                      <a:endParaRPr lang="en-US" sz="2400" b="1" dirty="0">
                        <a:solidFill>
                          <a:schemeClr val="accent2">
                            <a:lumMod val="75000"/>
                          </a:schemeClr>
                        </a:solidFill>
                        <a:latin typeface="Times New Roman"/>
                        <a:ea typeface="Calibri"/>
                        <a:cs typeface="PT Bold Heading" pitchFamily="2" charset="-78"/>
                      </a:endParaRPr>
                    </a:p>
                    <a:p>
                      <a:pPr algn="ctr" rtl="1">
                        <a:spcAft>
                          <a:spcPts val="0"/>
                        </a:spcAft>
                      </a:pPr>
                      <a:r>
                        <a:rPr lang="ar-SA" sz="2400" b="1" dirty="0" smtClean="0">
                          <a:solidFill>
                            <a:schemeClr val="accent2">
                              <a:lumMod val="75000"/>
                            </a:schemeClr>
                          </a:solidFill>
                          <a:latin typeface="Times New Roman"/>
                          <a:ea typeface="Calibri"/>
                          <a:cs typeface="PT Bold Heading" pitchFamily="2" charset="-78"/>
                        </a:rPr>
                        <a:t>البيئة المدرسية</a:t>
                      </a:r>
                      <a:endParaRPr lang="en-US" sz="2400" b="1" dirty="0">
                        <a:solidFill>
                          <a:schemeClr val="accent2">
                            <a:lumMod val="75000"/>
                          </a:schemeClr>
                        </a:solidFill>
                        <a:latin typeface="Times New Roman"/>
                        <a:ea typeface="Calibri"/>
                        <a:cs typeface="PT Bold Heading" pitchFamily="2"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 مملة ورتيبة</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▪معزولة عن بيئة المجتمع المحلي</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c>
                  <a:txBody>
                    <a:bodyPr/>
                    <a:lstStyle/>
                    <a:p>
                      <a:pPr algn="r" rtl="1">
                        <a:spcAft>
                          <a:spcPts val="0"/>
                        </a:spcAft>
                      </a:pPr>
                      <a:r>
                        <a:rPr lang="ar-SA" sz="2000" b="1" dirty="0">
                          <a:solidFill>
                            <a:schemeClr val="tx1"/>
                          </a:solidFill>
                          <a:latin typeface="Simplified Arabic" pitchFamily="18" charset="-78"/>
                          <a:ea typeface="Calibri"/>
                          <a:cs typeface="Simplified Arabic" pitchFamily="18" charset="-78"/>
                        </a:rPr>
                        <a:t>▪ ممتعة ومتجددة</a:t>
                      </a:r>
                      <a:endParaRPr lang="en-US" sz="2000" b="1" dirty="0">
                        <a:solidFill>
                          <a:schemeClr val="tx1"/>
                        </a:solidFill>
                        <a:latin typeface="Simplified Arabic" pitchFamily="18" charset="-78"/>
                        <a:ea typeface="Calibri"/>
                        <a:cs typeface="Simplified Arabic" pitchFamily="18" charset="-78"/>
                      </a:endParaRPr>
                    </a:p>
                    <a:p>
                      <a:pPr algn="r" rtl="1">
                        <a:spcAft>
                          <a:spcPts val="0"/>
                        </a:spcAft>
                      </a:pPr>
                      <a:r>
                        <a:rPr lang="ar-SA" sz="2000" b="1" dirty="0">
                          <a:solidFill>
                            <a:schemeClr val="tx1"/>
                          </a:solidFill>
                          <a:latin typeface="Simplified Arabic" pitchFamily="18" charset="-78"/>
                          <a:ea typeface="Calibri"/>
                          <a:cs typeface="Simplified Arabic" pitchFamily="18" charset="-78"/>
                        </a:rPr>
                        <a:t>▪ منفتحة وترتبط بعلاقة ايجابية ببيئة المجتمع المحلي</a:t>
                      </a:r>
                      <a:endParaRPr lang="en-US" sz="2000" b="1" dirty="0">
                        <a:solidFill>
                          <a:schemeClr val="tx1"/>
                        </a:solidFill>
                        <a:latin typeface="Simplified Arabic" pitchFamily="18" charset="-78"/>
                        <a:ea typeface="Calibri"/>
                        <a:cs typeface="Simplified Arabic" pitchFamily="18" charset="-78"/>
                      </a:endParaRPr>
                    </a:p>
                  </a:txBody>
                  <a:tcPr marL="68580" marR="68580" marT="0" marB="0" anchor="ctr"/>
                </a:tc>
              </a:tr>
            </a:tbl>
          </a:graphicData>
        </a:graphic>
      </p:graphicFrame>
      <p:pic>
        <p:nvPicPr>
          <p:cNvPr id="3" name="صورة 2" descr="5reeef_com-6b93871757.jpg"/>
          <p:cNvPicPr>
            <a:picLocks noChangeAspect="1"/>
          </p:cNvPicPr>
          <p:nvPr/>
        </p:nvPicPr>
        <p:blipFill>
          <a:blip r:embed="rId3" cstate="print"/>
          <a:stretch>
            <a:fillRect/>
          </a:stretch>
        </p:blipFill>
        <p:spPr>
          <a:xfrm>
            <a:off x="3071802" y="4357694"/>
            <a:ext cx="3000396" cy="2500306"/>
          </a:xfrm>
          <a:prstGeom prst="ellipse">
            <a:avLst/>
          </a:prstGeom>
          <a:ln>
            <a:noFill/>
          </a:ln>
          <a:effectLst>
            <a:softEdge rad="112500"/>
          </a:effectLst>
        </p:spPr>
      </p:pic>
      <p:pic>
        <p:nvPicPr>
          <p:cNvPr id="5" name="صورة 4" descr="images (5).jpg"/>
          <p:cNvPicPr>
            <a:picLocks noChangeAspect="1"/>
          </p:cNvPicPr>
          <p:nvPr/>
        </p:nvPicPr>
        <p:blipFill>
          <a:blip r:embed="rId4"/>
          <a:stretch>
            <a:fillRect/>
          </a:stretch>
        </p:blipFill>
        <p:spPr>
          <a:xfrm>
            <a:off x="357158" y="4357694"/>
            <a:ext cx="2933700" cy="1990728"/>
          </a:xfrm>
          <a:prstGeom prst="rect">
            <a:avLst/>
          </a:prstGeom>
        </p:spPr>
      </p:pic>
      <p:pic>
        <p:nvPicPr>
          <p:cNvPr id="6" name="صورة 5" descr="images (8).jpg"/>
          <p:cNvPicPr>
            <a:picLocks noChangeAspect="1"/>
          </p:cNvPicPr>
          <p:nvPr/>
        </p:nvPicPr>
        <p:blipFill>
          <a:blip r:embed="rId5"/>
          <a:stretch>
            <a:fillRect/>
          </a:stretch>
        </p:blipFill>
        <p:spPr>
          <a:xfrm>
            <a:off x="6143636" y="4429132"/>
            <a:ext cx="2762250" cy="2157416"/>
          </a:xfrm>
          <a:prstGeom prst="rect">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 calcmode="lin" valueType="num">
                                      <p:cBhvr>
                                        <p:cTn id="9" dur="2000" fill="hold"/>
                                        <p:tgtEl>
                                          <p:spTgt spid="3"/>
                                        </p:tgtEl>
                                        <p:attrNameLst>
                                          <p:attrName>style.rotation</p:attrName>
                                        </p:attrNameLst>
                                      </p:cBhvr>
                                      <p:tavLst>
                                        <p:tav tm="0">
                                          <p:val>
                                            <p:fltVal val="90"/>
                                          </p:val>
                                        </p:tav>
                                        <p:tav tm="100000">
                                          <p:val>
                                            <p:fltVal val="0"/>
                                          </p:val>
                                        </p:tav>
                                      </p:tavLst>
                                    </p:anim>
                                    <p:animEffect transition="in" filter="fade">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928670"/>
            <a:ext cx="9144000" cy="5929330"/>
          </a:xfrm>
        </p:spPr>
        <p:txBody>
          <a:bodyPr>
            <a:noAutofit/>
          </a:bodyPr>
          <a:lstStyle/>
          <a:p>
            <a:r>
              <a:rPr lang="ar-SA" sz="2400" dirty="0" smtClean="0"/>
              <a:t>1 . التغيّرات الثقافيّة والاجتماعيّة الناتجة عن التطوّر العلميّ والتكنولوجيّ.</a:t>
            </a:r>
          </a:p>
          <a:p>
            <a:endParaRPr lang="en-US" sz="2400" dirty="0" smtClean="0"/>
          </a:p>
          <a:p>
            <a:r>
              <a:rPr lang="ar-SA" sz="2400" dirty="0" smtClean="0"/>
              <a:t>2. التغير الذي طرأ على أهداف التربية نتيجة التغيّرات السابقة, وما استتبع ذلك من تغيّر النظرة إلى وظيفة المدرسة, وضرورة مواكبتها التطوّرات التي حصلت.</a:t>
            </a:r>
          </a:p>
          <a:p>
            <a:pPr>
              <a:buNone/>
            </a:pPr>
            <a:endParaRPr lang="en-US" sz="2400" dirty="0" smtClean="0"/>
          </a:p>
          <a:p>
            <a:r>
              <a:rPr lang="ar-SA" sz="2400" dirty="0" smtClean="0"/>
              <a:t>3. نتائج البحوث والدراسات التربويّة التي سلّطت الضوء على نواحي القصور في المنهج التقليديّ , وأوصت بتطويره والأخذ بالمفهوم الواسع للمنهج .</a:t>
            </a:r>
            <a:endParaRPr lang="en-US" sz="2400" dirty="0" smtClean="0"/>
          </a:p>
          <a:p>
            <a:r>
              <a:rPr lang="ar-SA" sz="2400" dirty="0" smtClean="0"/>
              <a:t>4. نتائج البحوث والدراسات التي تناولت المتعلّم, وخصائص نموّه, ومتطلّبات كلّ مرحلة من مراحل هذا النموّ, وحاجاته وميوله, وسيكولوجيّة تعلّمه, وطبيعة عمليّة التعلّم ذاتها, والنظريّات التي تناولتها.</a:t>
            </a:r>
          </a:p>
          <a:p>
            <a:pPr>
              <a:buNone/>
            </a:pPr>
            <a:endParaRPr lang="en-US" sz="2400" dirty="0" smtClean="0"/>
          </a:p>
          <a:p>
            <a:r>
              <a:rPr lang="ar-SA" sz="2400" dirty="0" smtClean="0"/>
              <a:t>5.طبيعة المنهج التربويّ نفسه, فهو انعكاس للواقع الفكريّ والاجتماعيّ السائد في البيئة والمجتمع ؛ وبالتالي فمن الطبيعيّ أن يأخذ المنهج التربويّ التغيّرات الحاصلة في الحسبان, ويسعى إلى تحقيق الأهداف المستحدثة في المجتمع.</a:t>
            </a:r>
            <a:endParaRPr lang="en-US" sz="2400" dirty="0" smtClean="0"/>
          </a:p>
          <a:p>
            <a:endParaRPr lang="ar-SA" sz="2400" dirty="0"/>
          </a:p>
        </p:txBody>
      </p:sp>
      <p:sp>
        <p:nvSpPr>
          <p:cNvPr id="4" name="مستطيل 3"/>
          <p:cNvSpPr/>
          <p:nvPr/>
        </p:nvSpPr>
        <p:spPr>
          <a:xfrm>
            <a:off x="0" y="0"/>
            <a:ext cx="9144000" cy="707886"/>
          </a:xfrm>
          <a:prstGeom prst="rect">
            <a:avLst/>
          </a:prstGeom>
          <a:noFill/>
        </p:spPr>
        <p:txBody>
          <a:bodyPr wrap="square" lIns="91440" tIns="45720" rIns="91440" bIns="45720">
            <a:spAutoFit/>
          </a:bodyPr>
          <a:lstStyle/>
          <a:p>
            <a:pPr algn="ctr"/>
            <a:r>
              <a:rPr lang="ar-SA" sz="4000" b="1" cap="none" spc="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cs typeface="PT Bold Heading" pitchFamily="2" charset="-78"/>
              </a:rPr>
              <a:t>العوامل التي أسهمت في تطوّر مفهوم المنهج</a:t>
            </a:r>
            <a:endParaRPr lang="ar-SA" sz="4000" b="1" cap="none" spc="0" dirty="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p:txBody>
      </p:sp>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http://www.1000zoom.com/download-wallpapers/images/home/000b1b6c_medium.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مربع نص 5"/>
          <p:cNvSpPr txBox="1">
            <a:spLocks noChangeArrowheads="1"/>
          </p:cNvSpPr>
          <p:nvPr/>
        </p:nvSpPr>
        <p:spPr bwMode="auto">
          <a:xfrm rot="920329">
            <a:off x="5647283" y="644892"/>
            <a:ext cx="2111289" cy="3539430"/>
          </a:xfrm>
          <a:prstGeom prst="rect">
            <a:avLst/>
          </a:prstGeom>
          <a:noFill/>
          <a:ln w="9525">
            <a:noFill/>
            <a:miter lim="800000"/>
            <a:headEnd/>
            <a:tailEnd/>
          </a:ln>
        </p:spPr>
        <p:txBody>
          <a:bodyPr wrap="square">
            <a:spAutoFit/>
          </a:bodyPr>
          <a:lstStyle/>
          <a:p>
            <a:pPr algn="ctr"/>
            <a:r>
              <a:rPr lang="ar-SA" sz="3200" b="1" dirty="0" smtClean="0">
                <a:solidFill>
                  <a:srgbClr val="0070C0"/>
                </a:solidFill>
                <a:cs typeface="PT Bold Heading" pitchFamily="2" charset="-78"/>
              </a:rPr>
              <a:t>أرجو أن تكون المحاضرة</a:t>
            </a:r>
          </a:p>
          <a:p>
            <a:pPr algn="ctr"/>
            <a:r>
              <a:rPr lang="ar-SA" sz="3200" b="1" dirty="0" smtClean="0">
                <a:solidFill>
                  <a:srgbClr val="0070C0"/>
                </a:solidFill>
                <a:cs typeface="PT Bold Heading" pitchFamily="2" charset="-78"/>
              </a:rPr>
              <a:t> قد أفادتكم شاكرة لكم </a:t>
            </a:r>
            <a:r>
              <a:rPr lang="ar-SA" sz="3200" b="1" dirty="0" smtClean="0">
                <a:solidFill>
                  <a:srgbClr val="0070C0"/>
                </a:solidFill>
                <a:cs typeface="PT Bold Heading" pitchFamily="2" charset="-78"/>
              </a:rPr>
              <a:t>الانتباه</a:t>
            </a:r>
            <a:endParaRPr lang="ar-SA" sz="3200" b="1" dirty="0" smtClean="0">
              <a:solidFill>
                <a:srgbClr val="0070C0"/>
              </a:solidFill>
              <a:cs typeface="PT Bold Heading" pitchFamily="2" charset="-78"/>
            </a:endParaRPr>
          </a:p>
          <a:p>
            <a:pPr algn="ctr"/>
            <a:r>
              <a:rPr lang="ar-SA" sz="3200" dirty="0" smtClean="0">
                <a:solidFill>
                  <a:srgbClr val="FF0000"/>
                </a:solidFill>
                <a:cs typeface="Times New Roman" pitchFamily="18" charset="0"/>
              </a:rPr>
              <a:t>.</a:t>
            </a:r>
            <a:endParaRPr lang="ar-SA" sz="3200" dirty="0">
              <a:solidFill>
                <a:srgbClr val="FF0000"/>
              </a:solidFill>
              <a:cs typeface="Times New Roman" pitchFamily="18" charset="0"/>
            </a:endParaRPr>
          </a:p>
        </p:txBody>
      </p:sp>
      <p:sp>
        <p:nvSpPr>
          <p:cNvPr id="7" name="مربع نص 6"/>
          <p:cNvSpPr txBox="1">
            <a:spLocks noChangeArrowheads="1"/>
          </p:cNvSpPr>
          <p:nvPr/>
        </p:nvSpPr>
        <p:spPr bwMode="auto">
          <a:xfrm rot="965154">
            <a:off x="3574996" y="623287"/>
            <a:ext cx="1957582" cy="3908762"/>
          </a:xfrm>
          <a:prstGeom prst="rect">
            <a:avLst/>
          </a:prstGeom>
          <a:noFill/>
          <a:ln w="9525">
            <a:noFill/>
            <a:miter lim="800000"/>
            <a:headEnd/>
            <a:tailEnd/>
          </a:ln>
        </p:spPr>
        <p:txBody>
          <a:bodyPr wrap="square">
            <a:spAutoFit/>
          </a:bodyPr>
          <a:lstStyle/>
          <a:p>
            <a:pPr algn="ctr"/>
            <a:r>
              <a:rPr lang="ar-SA" sz="3600" b="1" dirty="0" smtClean="0">
                <a:solidFill>
                  <a:srgbClr val="0070C0"/>
                </a:solidFill>
                <a:cs typeface="PT Bold Heading" pitchFamily="2" charset="-78"/>
              </a:rPr>
              <a:t>رزقكم</a:t>
            </a:r>
          </a:p>
          <a:p>
            <a:pPr algn="ctr"/>
            <a:r>
              <a:rPr lang="ar-SA" sz="3600" b="1" dirty="0" smtClean="0">
                <a:solidFill>
                  <a:srgbClr val="0070C0"/>
                </a:solidFill>
                <a:cs typeface="PT Bold Heading" pitchFamily="2" charset="-78"/>
              </a:rPr>
              <a:t> الله تعالى رضاه</a:t>
            </a:r>
          </a:p>
          <a:p>
            <a:pPr algn="ctr"/>
            <a:r>
              <a:rPr lang="ar-SA" sz="3600" b="1" dirty="0" smtClean="0">
                <a:solidFill>
                  <a:srgbClr val="0070C0"/>
                </a:solidFill>
                <a:cs typeface="PT Bold Heading" pitchFamily="2" charset="-78"/>
              </a:rPr>
              <a:t> في</a:t>
            </a:r>
          </a:p>
          <a:p>
            <a:pPr algn="ctr"/>
            <a:r>
              <a:rPr lang="ar-SA" sz="3600" b="1" dirty="0" smtClean="0">
                <a:solidFill>
                  <a:srgbClr val="0070C0"/>
                </a:solidFill>
                <a:cs typeface="PT Bold Heading" pitchFamily="2" charset="-78"/>
              </a:rPr>
              <a:t> الدنيا والآخرة</a:t>
            </a:r>
          </a:p>
          <a:p>
            <a:pPr algn="ctr"/>
            <a:r>
              <a:rPr lang="ar-SA" sz="3200" dirty="0" smtClean="0">
                <a:solidFill>
                  <a:srgbClr val="FF0000"/>
                </a:solidFill>
                <a:cs typeface="Times New Roman" pitchFamily="18" charset="0"/>
              </a:rPr>
              <a:t>.</a:t>
            </a:r>
            <a:endParaRPr lang="ar-SA" sz="3200" dirty="0">
              <a:solidFill>
                <a:srgbClr val="FF0000"/>
              </a:solidFill>
              <a:cs typeface="Times New Roman" pitchFamily="18" charset="0"/>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6">
                                            <p:txEl>
                                              <p:pRg st="0" end="0"/>
                                            </p:txEl>
                                          </p:spTgt>
                                        </p:tgtEl>
                                        <p:attrNameLst>
                                          <p:attrName>style.visibility</p:attrName>
                                        </p:attrNameLst>
                                      </p:cBhvr>
                                      <p:to>
                                        <p:strVal val="visible"/>
                                      </p:to>
                                    </p:set>
                                    <p:set>
                                      <p:cBhvr>
                                        <p:cTn id="7" dur="455" fill="hold">
                                          <p:stCondLst>
                                            <p:cond delay="0"/>
                                          </p:stCondLst>
                                        </p:cTn>
                                        <p:tgtEl>
                                          <p:spTgt spid="6">
                                            <p:txEl>
                                              <p:pRg st="0" end="0"/>
                                            </p:txEl>
                                          </p:spTgt>
                                        </p:tgtEl>
                                        <p:attrNameLst>
                                          <p:attrName>style.rotation</p:attrName>
                                        </p:attrNameLst>
                                      </p:cBhvr>
                                      <p:to>
                                        <p:strVal val="-45.0"/>
                                      </p:to>
                                    </p:set>
                                    <p:anim calcmode="lin" valueType="num">
                                      <p:cBhvr>
                                        <p:cTn id="8" dur="455" fill="hold">
                                          <p:stCondLst>
                                            <p:cond delay="455"/>
                                          </p:stCondLst>
                                        </p:cTn>
                                        <p:tgtEl>
                                          <p:spTgt spid="6">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6">
                                            <p:txEl>
                                              <p:pRg st="1" end="1"/>
                                            </p:txEl>
                                          </p:spTgt>
                                        </p:tgtEl>
                                        <p:attrNameLst>
                                          <p:attrName>style.visibility</p:attrName>
                                        </p:attrNameLst>
                                      </p:cBhvr>
                                      <p:to>
                                        <p:strVal val="visible"/>
                                      </p:to>
                                    </p:set>
                                    <p:set>
                                      <p:cBhvr>
                                        <p:cTn id="16" dur="455" fill="hold">
                                          <p:stCondLst>
                                            <p:cond delay="0"/>
                                          </p:stCondLst>
                                        </p:cTn>
                                        <p:tgtEl>
                                          <p:spTgt spid="6">
                                            <p:txEl>
                                              <p:pRg st="1" end="1"/>
                                            </p:txEl>
                                          </p:spTgt>
                                        </p:tgtEl>
                                        <p:attrNameLst>
                                          <p:attrName>style.rotation</p:attrName>
                                        </p:attrNameLst>
                                      </p:cBhvr>
                                      <p:to>
                                        <p:strVal val="-45.0"/>
                                      </p:to>
                                    </p:set>
                                    <p:anim calcmode="lin" valueType="num">
                                      <p:cBhvr>
                                        <p:cTn id="17" dur="455" fill="hold">
                                          <p:stCondLst>
                                            <p:cond delay="455"/>
                                          </p:stCondLst>
                                        </p:cTn>
                                        <p:tgtEl>
                                          <p:spTgt spid="6">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6">
                                            <p:txEl>
                                              <p:pRg st="1" end="1"/>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6">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6">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6">
                                            <p:txEl>
                                              <p:pRg st="2" end="2"/>
                                            </p:txEl>
                                          </p:spTgt>
                                        </p:tgtEl>
                                        <p:attrNameLst>
                                          <p:attrName>style.visibility</p:attrName>
                                        </p:attrNameLst>
                                      </p:cBhvr>
                                      <p:to>
                                        <p:strVal val="visible"/>
                                      </p:to>
                                    </p:set>
                                    <p:set>
                                      <p:cBhvr>
                                        <p:cTn id="25" dur="455" fill="hold">
                                          <p:stCondLst>
                                            <p:cond delay="0"/>
                                          </p:stCondLst>
                                        </p:cTn>
                                        <p:tgtEl>
                                          <p:spTgt spid="6">
                                            <p:txEl>
                                              <p:pRg st="2" end="2"/>
                                            </p:txEl>
                                          </p:spTgt>
                                        </p:tgtEl>
                                        <p:attrNameLst>
                                          <p:attrName>style.rotation</p:attrName>
                                        </p:attrNameLst>
                                      </p:cBhvr>
                                      <p:to>
                                        <p:strVal val="-45.0"/>
                                      </p:to>
                                    </p:set>
                                    <p:anim calcmode="lin" valueType="num">
                                      <p:cBhvr>
                                        <p:cTn id="26" dur="455" fill="hold">
                                          <p:stCondLst>
                                            <p:cond delay="455"/>
                                          </p:stCondLst>
                                        </p:cTn>
                                        <p:tgtEl>
                                          <p:spTgt spid="6">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6">
                                            <p:txEl>
                                              <p:pRg st="2" end="2"/>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6">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6">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nodeType="clickEffect">
                                  <p:stCondLst>
                                    <p:cond delay="0"/>
                                  </p:stCondLst>
                                  <p:iterate type="lt">
                                    <p:tmPct val="50000"/>
                                  </p:iterate>
                                  <p:childTnLst>
                                    <p:set>
                                      <p:cBhvr>
                                        <p:cTn id="33" dur="1" fill="hold">
                                          <p:stCondLst>
                                            <p:cond delay="0"/>
                                          </p:stCondLst>
                                        </p:cTn>
                                        <p:tgtEl>
                                          <p:spTgt spid="7">
                                            <p:txEl>
                                              <p:pRg st="0" end="0"/>
                                            </p:txEl>
                                          </p:spTgt>
                                        </p:tgtEl>
                                        <p:attrNameLst>
                                          <p:attrName>style.visibility</p:attrName>
                                        </p:attrNameLst>
                                      </p:cBhvr>
                                      <p:to>
                                        <p:strVal val="visible"/>
                                      </p:to>
                                    </p:set>
                                    <p:set>
                                      <p:cBhvr>
                                        <p:cTn id="34" dur="455" fill="hold">
                                          <p:stCondLst>
                                            <p:cond delay="0"/>
                                          </p:stCondLst>
                                        </p:cTn>
                                        <p:tgtEl>
                                          <p:spTgt spid="7">
                                            <p:txEl>
                                              <p:pRg st="0" end="0"/>
                                            </p:txEl>
                                          </p:spTgt>
                                        </p:tgtEl>
                                        <p:attrNameLst>
                                          <p:attrName>style.rotation</p:attrName>
                                        </p:attrNameLst>
                                      </p:cBhvr>
                                      <p:to>
                                        <p:strVal val="-45.0"/>
                                      </p:to>
                                    </p:set>
                                    <p:anim calcmode="lin" valueType="num">
                                      <p:cBhvr>
                                        <p:cTn id="35" dur="455" fill="hold">
                                          <p:stCondLst>
                                            <p:cond delay="455"/>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nodeType="clickEffect">
                                  <p:stCondLst>
                                    <p:cond delay="0"/>
                                  </p:stCondLst>
                                  <p:iterate type="lt">
                                    <p:tmPct val="50000"/>
                                  </p:iterate>
                                  <p:childTnLst>
                                    <p:set>
                                      <p:cBhvr>
                                        <p:cTn id="42" dur="1" fill="hold">
                                          <p:stCondLst>
                                            <p:cond delay="0"/>
                                          </p:stCondLst>
                                        </p:cTn>
                                        <p:tgtEl>
                                          <p:spTgt spid="7">
                                            <p:txEl>
                                              <p:pRg st="1" end="1"/>
                                            </p:txEl>
                                          </p:spTgt>
                                        </p:tgtEl>
                                        <p:attrNameLst>
                                          <p:attrName>style.visibility</p:attrName>
                                        </p:attrNameLst>
                                      </p:cBhvr>
                                      <p:to>
                                        <p:strVal val="visible"/>
                                      </p:to>
                                    </p:set>
                                    <p:set>
                                      <p:cBhvr>
                                        <p:cTn id="43" dur="455" fill="hold">
                                          <p:stCondLst>
                                            <p:cond delay="0"/>
                                          </p:stCondLst>
                                        </p:cTn>
                                        <p:tgtEl>
                                          <p:spTgt spid="7">
                                            <p:txEl>
                                              <p:pRg st="1" end="1"/>
                                            </p:txEl>
                                          </p:spTgt>
                                        </p:tgtEl>
                                        <p:attrNameLst>
                                          <p:attrName>style.rotation</p:attrName>
                                        </p:attrNameLst>
                                      </p:cBhvr>
                                      <p:to>
                                        <p:strVal val="-45.0"/>
                                      </p:to>
                                    </p:set>
                                    <p:anim calcmode="lin" valueType="num">
                                      <p:cBhvr>
                                        <p:cTn id="44" dur="455" fill="hold">
                                          <p:stCondLst>
                                            <p:cond delay="455"/>
                                          </p:stCondLst>
                                        </p:cTn>
                                        <p:tgtEl>
                                          <p:spTgt spid="7">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7">
                                            <p:txEl>
                                              <p:pRg st="1" end="1"/>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7">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7">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nodeType="clickEffect">
                                  <p:stCondLst>
                                    <p:cond delay="0"/>
                                  </p:stCondLst>
                                  <p:iterate type="lt">
                                    <p:tmPct val="50000"/>
                                  </p:iterate>
                                  <p:childTnLst>
                                    <p:set>
                                      <p:cBhvr>
                                        <p:cTn id="51" dur="1" fill="hold">
                                          <p:stCondLst>
                                            <p:cond delay="0"/>
                                          </p:stCondLst>
                                        </p:cTn>
                                        <p:tgtEl>
                                          <p:spTgt spid="7">
                                            <p:txEl>
                                              <p:pRg st="2" end="2"/>
                                            </p:txEl>
                                          </p:spTgt>
                                        </p:tgtEl>
                                        <p:attrNameLst>
                                          <p:attrName>style.visibility</p:attrName>
                                        </p:attrNameLst>
                                      </p:cBhvr>
                                      <p:to>
                                        <p:strVal val="visible"/>
                                      </p:to>
                                    </p:set>
                                    <p:set>
                                      <p:cBhvr>
                                        <p:cTn id="52" dur="455" fill="hold">
                                          <p:stCondLst>
                                            <p:cond delay="0"/>
                                          </p:stCondLst>
                                        </p:cTn>
                                        <p:tgtEl>
                                          <p:spTgt spid="7">
                                            <p:txEl>
                                              <p:pRg st="2" end="2"/>
                                            </p:txEl>
                                          </p:spTgt>
                                        </p:tgtEl>
                                        <p:attrNameLst>
                                          <p:attrName>style.rotation</p:attrName>
                                        </p:attrNameLst>
                                      </p:cBhvr>
                                      <p:to>
                                        <p:strVal val="-45.0"/>
                                      </p:to>
                                    </p:set>
                                    <p:anim calcmode="lin" valueType="num">
                                      <p:cBhvr>
                                        <p:cTn id="53" dur="455" fill="hold">
                                          <p:stCondLst>
                                            <p:cond delay="455"/>
                                          </p:stCondLst>
                                        </p:cTn>
                                        <p:tgtEl>
                                          <p:spTgt spid="7">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7">
                                            <p:txEl>
                                              <p:pRg st="2" end="2"/>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7">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7">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8" presetClass="entr" presetSubtype="0" accel="50000" fill="hold" nodeType="clickEffect">
                                  <p:stCondLst>
                                    <p:cond delay="0"/>
                                  </p:stCondLst>
                                  <p:iterate type="lt">
                                    <p:tmPct val="50000"/>
                                  </p:iterate>
                                  <p:childTnLst>
                                    <p:set>
                                      <p:cBhvr>
                                        <p:cTn id="60" dur="1" fill="hold">
                                          <p:stCondLst>
                                            <p:cond delay="0"/>
                                          </p:stCondLst>
                                        </p:cTn>
                                        <p:tgtEl>
                                          <p:spTgt spid="7">
                                            <p:txEl>
                                              <p:pRg st="3" end="3"/>
                                            </p:txEl>
                                          </p:spTgt>
                                        </p:tgtEl>
                                        <p:attrNameLst>
                                          <p:attrName>style.visibility</p:attrName>
                                        </p:attrNameLst>
                                      </p:cBhvr>
                                      <p:to>
                                        <p:strVal val="visible"/>
                                      </p:to>
                                    </p:set>
                                    <p:set>
                                      <p:cBhvr>
                                        <p:cTn id="61" dur="455" fill="hold">
                                          <p:stCondLst>
                                            <p:cond delay="0"/>
                                          </p:stCondLst>
                                        </p:cTn>
                                        <p:tgtEl>
                                          <p:spTgt spid="7">
                                            <p:txEl>
                                              <p:pRg st="3" end="3"/>
                                            </p:txEl>
                                          </p:spTgt>
                                        </p:tgtEl>
                                        <p:attrNameLst>
                                          <p:attrName>style.rotation</p:attrName>
                                        </p:attrNameLst>
                                      </p:cBhvr>
                                      <p:to>
                                        <p:strVal val="-45.0"/>
                                      </p:to>
                                    </p:set>
                                    <p:anim calcmode="lin" valueType="num">
                                      <p:cBhvr>
                                        <p:cTn id="62" dur="455" fill="hold">
                                          <p:stCondLst>
                                            <p:cond delay="455"/>
                                          </p:stCondLst>
                                        </p:cTn>
                                        <p:tgtEl>
                                          <p:spTgt spid="7">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63" dur="455" fill="hold">
                                          <p:stCondLst>
                                            <p:cond delay="0"/>
                                          </p:stCondLst>
                                        </p:cTn>
                                        <p:tgtEl>
                                          <p:spTgt spid="7">
                                            <p:txEl>
                                              <p:pRg st="3" end="3"/>
                                            </p:txEl>
                                          </p:spTgt>
                                        </p:tgtEl>
                                        <p:attrNameLst>
                                          <p:attrName>ppt_y</p:attrName>
                                        </p:attrNameLst>
                                      </p:cBhvr>
                                      <p:tavLst>
                                        <p:tav tm="0">
                                          <p:val>
                                            <p:strVal val="#ppt_y-1"/>
                                          </p:val>
                                        </p:tav>
                                        <p:tav tm="100000">
                                          <p:val>
                                            <p:strVal val="#ppt_y-(0.354*#ppt_w-0.172*#ppt_h)"/>
                                          </p:val>
                                        </p:tav>
                                      </p:tavLst>
                                    </p:anim>
                                    <p:anim calcmode="lin" valueType="num">
                                      <p:cBhvr>
                                        <p:cTn id="64" dur="156" decel="50000" autoRev="1" fill="hold">
                                          <p:stCondLst>
                                            <p:cond delay="455"/>
                                          </p:stCondLst>
                                        </p:cTn>
                                        <p:tgtEl>
                                          <p:spTgt spid="7">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65" dur="136" fill="hold">
                                          <p:stCondLst>
                                            <p:cond delay="864"/>
                                          </p:stCondLst>
                                        </p:cTn>
                                        <p:tgtEl>
                                          <p:spTgt spid="7">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8" presetClass="entr" presetSubtype="0" accel="50000" fill="hold" nodeType="clickEffect">
                                  <p:stCondLst>
                                    <p:cond delay="0"/>
                                  </p:stCondLst>
                                  <p:iterate type="lt">
                                    <p:tmPct val="50000"/>
                                  </p:iterate>
                                  <p:childTnLst>
                                    <p:set>
                                      <p:cBhvr>
                                        <p:cTn id="69" dur="1" fill="hold">
                                          <p:stCondLst>
                                            <p:cond delay="0"/>
                                          </p:stCondLst>
                                        </p:cTn>
                                        <p:tgtEl>
                                          <p:spTgt spid="7">
                                            <p:txEl>
                                              <p:pRg st="4" end="4"/>
                                            </p:txEl>
                                          </p:spTgt>
                                        </p:tgtEl>
                                        <p:attrNameLst>
                                          <p:attrName>style.visibility</p:attrName>
                                        </p:attrNameLst>
                                      </p:cBhvr>
                                      <p:to>
                                        <p:strVal val="visible"/>
                                      </p:to>
                                    </p:set>
                                    <p:set>
                                      <p:cBhvr>
                                        <p:cTn id="70" dur="455" fill="hold">
                                          <p:stCondLst>
                                            <p:cond delay="0"/>
                                          </p:stCondLst>
                                        </p:cTn>
                                        <p:tgtEl>
                                          <p:spTgt spid="7">
                                            <p:txEl>
                                              <p:pRg st="4" end="4"/>
                                            </p:txEl>
                                          </p:spTgt>
                                        </p:tgtEl>
                                        <p:attrNameLst>
                                          <p:attrName>style.rotation</p:attrName>
                                        </p:attrNameLst>
                                      </p:cBhvr>
                                      <p:to>
                                        <p:strVal val="-45.0"/>
                                      </p:to>
                                    </p:set>
                                    <p:anim calcmode="lin" valueType="num">
                                      <p:cBhvr>
                                        <p:cTn id="71" dur="455" fill="hold">
                                          <p:stCondLst>
                                            <p:cond delay="455"/>
                                          </p:stCondLst>
                                        </p:cTn>
                                        <p:tgtEl>
                                          <p:spTgt spid="7">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7">
                                            <p:txEl>
                                              <p:pRg st="4" end="4"/>
                                            </p:txEl>
                                          </p:spTgt>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7">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7">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37890" name="مستطيل 3"/>
          <p:cNvSpPr>
            <a:spLocks noChangeArrowheads="1"/>
          </p:cNvSpPr>
          <p:nvPr/>
        </p:nvSpPr>
        <p:spPr bwMode="auto">
          <a:xfrm>
            <a:off x="0" y="1071563"/>
            <a:ext cx="9144000" cy="3108325"/>
          </a:xfrm>
          <a:prstGeom prst="rect">
            <a:avLst/>
          </a:prstGeom>
          <a:noFill/>
          <a:ln w="9525">
            <a:noFill/>
            <a:miter lim="800000"/>
            <a:headEnd/>
            <a:tailEnd/>
          </a:ln>
        </p:spPr>
        <p:txBody>
          <a:bodyPr>
            <a:spAutoFit/>
          </a:bodyPr>
          <a:lstStyle/>
          <a:p>
            <a:endParaRPr lang="en-US" sz="2800" dirty="0">
              <a:cs typeface="PT Bold Heading" pitchFamily="2" charset="-78"/>
            </a:endParaRPr>
          </a:p>
          <a:p>
            <a:endParaRPr lang="ar-SA" sz="2800" dirty="0">
              <a:cs typeface="PT Bold Heading" pitchFamily="2" charset="-78"/>
            </a:endParaRPr>
          </a:p>
          <a:p>
            <a:endParaRPr lang="ar-SA" sz="2800" dirty="0">
              <a:cs typeface="PT Bold Heading" pitchFamily="2" charset="-78"/>
            </a:endParaRPr>
          </a:p>
          <a:p>
            <a:r>
              <a:rPr lang="ar-SA" sz="2800" dirty="0">
                <a:solidFill>
                  <a:schemeClr val="bg1"/>
                </a:solidFill>
                <a:cs typeface="PT Bold Heading" pitchFamily="2" charset="-78"/>
              </a:rPr>
              <a:t>مشكلة الكثيرين هو المماطلة والتسويف في إنجاز الأعمال، وكما جاء في الحديث: "إياك والتسويف، فإنه بحرٌ قد غرق فيه الهلكى"،</a:t>
            </a:r>
          </a:p>
          <a:p>
            <a:r>
              <a:rPr lang="ar-SA" sz="2800" dirty="0">
                <a:cs typeface="PT Bold Heading" pitchFamily="2" charset="-78"/>
              </a:rPr>
              <a:t> </a:t>
            </a:r>
            <a:endParaRPr lang="en-US" sz="2800" dirty="0">
              <a:cs typeface="PT Bold Heading" pitchFamily="2" charset="-78"/>
            </a:endParaRPr>
          </a:p>
          <a:p>
            <a:endParaRPr lang="ar-SA" sz="2800" dirty="0">
              <a:cs typeface="PT Bold Heading" pitchFamily="2" charset="-78"/>
            </a:endParaRPr>
          </a:p>
        </p:txBody>
      </p:sp>
      <p:pic>
        <p:nvPicPr>
          <p:cNvPr id="37891" name="صورة 3" descr="imagesلا.jpg"/>
          <p:cNvPicPr>
            <a:picLocks noChangeAspect="1"/>
          </p:cNvPicPr>
          <p:nvPr/>
        </p:nvPicPr>
        <p:blipFill>
          <a:blip r:embed="rId3"/>
          <a:srcRect/>
          <a:stretch>
            <a:fillRect/>
          </a:stretch>
        </p:blipFill>
        <p:spPr bwMode="auto">
          <a:xfrm>
            <a:off x="357188" y="3643313"/>
            <a:ext cx="2571750" cy="3214687"/>
          </a:xfrm>
          <a:prstGeom prst="rect">
            <a:avLst/>
          </a:prstGeom>
          <a:noFill/>
          <a:ln w="9525">
            <a:noFill/>
            <a:miter lim="800000"/>
            <a:headEnd/>
            <a:tailEnd/>
          </a:ln>
        </p:spPr>
      </p:pic>
      <p:pic>
        <p:nvPicPr>
          <p:cNvPr id="37892" name="صورة 4" descr="تع.jpg"/>
          <p:cNvPicPr>
            <a:picLocks noChangeAspect="1"/>
          </p:cNvPicPr>
          <p:nvPr/>
        </p:nvPicPr>
        <p:blipFill>
          <a:blip r:embed="rId4"/>
          <a:srcRect/>
          <a:stretch>
            <a:fillRect/>
          </a:stretch>
        </p:blipFill>
        <p:spPr bwMode="auto">
          <a:xfrm>
            <a:off x="3286125" y="3714750"/>
            <a:ext cx="2928938" cy="3143250"/>
          </a:xfrm>
          <a:prstGeom prst="rect">
            <a:avLst/>
          </a:prstGeom>
          <a:noFill/>
          <a:ln w="9525">
            <a:noFill/>
            <a:miter lim="800000"/>
            <a:headEnd/>
            <a:tailEnd/>
          </a:ln>
        </p:spPr>
      </p:pic>
      <p:pic>
        <p:nvPicPr>
          <p:cNvPr id="37893" name="صورة 5" descr="فهرسء.jpg"/>
          <p:cNvPicPr>
            <a:picLocks noChangeAspect="1"/>
          </p:cNvPicPr>
          <p:nvPr/>
        </p:nvPicPr>
        <p:blipFill>
          <a:blip r:embed="rId5"/>
          <a:srcRect/>
          <a:stretch>
            <a:fillRect/>
          </a:stretch>
        </p:blipFill>
        <p:spPr bwMode="auto">
          <a:xfrm>
            <a:off x="2071688" y="142852"/>
            <a:ext cx="5286375" cy="1785949"/>
          </a:xfrm>
          <a:prstGeom prst="rect">
            <a:avLst/>
          </a:prstGeom>
          <a:noFill/>
          <a:ln w="9525">
            <a:noFill/>
            <a:miter lim="800000"/>
            <a:headEnd/>
            <a:tailEnd/>
          </a:ln>
        </p:spPr>
      </p:pic>
      <p:pic>
        <p:nvPicPr>
          <p:cNvPr id="37894" name="صورة 7" descr="ث.jpg"/>
          <p:cNvPicPr>
            <a:picLocks noChangeAspect="1"/>
          </p:cNvPicPr>
          <p:nvPr/>
        </p:nvPicPr>
        <p:blipFill>
          <a:blip r:embed="rId6"/>
          <a:srcRect/>
          <a:stretch>
            <a:fillRect/>
          </a:stretch>
        </p:blipFill>
        <p:spPr bwMode="auto">
          <a:xfrm>
            <a:off x="6357938" y="3714750"/>
            <a:ext cx="2619375" cy="3143250"/>
          </a:xfrm>
          <a:prstGeom prst="rect">
            <a:avLst/>
          </a:prstGeom>
          <a:noFill/>
          <a:ln w="9525">
            <a:noFill/>
            <a:miter lim="800000"/>
            <a:headEnd/>
            <a:tailEnd/>
          </a:ln>
        </p:spPr>
      </p:pic>
    </p:spTree>
  </p:cSld>
  <p:clrMapOvr>
    <a:masterClrMapping/>
  </p:clrMapOvr>
  <p:transition spd="slow">
    <p:wheel spokes="8"/>
    <p:sndAc>
      <p:stSnd>
        <p:snd r:embed="rId2" name="chimes.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4" name="عنوان 44"/>
          <p:cNvSpPr>
            <a:spLocks noGrp="1"/>
          </p:cNvSpPr>
          <p:nvPr>
            <p:ph type="ctrTitle"/>
          </p:nvPr>
        </p:nvSpPr>
        <p:spPr>
          <a:xfrm>
            <a:off x="214282" y="928670"/>
            <a:ext cx="8715436" cy="5715040"/>
          </a:xfrm>
          <a:blipFill>
            <a:blip r:embed="rId2"/>
            <a:stretch>
              <a:fillRect/>
            </a:stretch>
          </a:blipFill>
        </p:spPr>
        <p:txBody>
          <a:bodyPr>
            <a:normAutofit/>
          </a:bodyPr>
          <a:lstStyle/>
          <a:p>
            <a:r>
              <a:rPr lang="en-US" dirty="0" smtClean="0">
                <a:solidFill>
                  <a:srgbClr val="FFFF00"/>
                </a:solidFill>
                <a:cs typeface="PT Bold Heading" pitchFamily="2" charset="-78"/>
              </a:rPr>
              <a:t/>
            </a:r>
            <a:br>
              <a:rPr lang="en-US" dirty="0" smtClean="0">
                <a:solidFill>
                  <a:srgbClr val="FFFF00"/>
                </a:solidFill>
                <a:cs typeface="PT Bold Heading" pitchFamily="2" charset="-78"/>
              </a:rPr>
            </a:br>
            <a:endParaRPr lang="ar-SA" dirty="0">
              <a:solidFill>
                <a:srgbClr val="FFFF00"/>
              </a:solidFill>
              <a:cs typeface="PT Bold Heading" pitchFamily="2" charset="-78"/>
            </a:endParaRPr>
          </a:p>
        </p:txBody>
      </p:sp>
      <p:sp>
        <p:nvSpPr>
          <p:cNvPr id="6" name="عنوان فرعي 2"/>
          <p:cNvSpPr>
            <a:spLocks noGrp="1"/>
          </p:cNvSpPr>
          <p:nvPr>
            <p:ph type="subTitle" idx="1"/>
          </p:nvPr>
        </p:nvSpPr>
        <p:spPr>
          <a:xfrm>
            <a:off x="3929058" y="1643050"/>
            <a:ext cx="5000660" cy="714380"/>
          </a:xfrm>
          <a:solidFill>
            <a:schemeClr val="tx1"/>
          </a:solidFill>
        </p:spPr>
        <p:txBody>
          <a:bodyPr>
            <a:normAutofit fontScale="92500" lnSpcReduction="20000"/>
          </a:bodyPr>
          <a:lstStyle/>
          <a:p>
            <a:endParaRPr lang="ar-SA" sz="100" dirty="0" smtClean="0">
              <a:solidFill>
                <a:srgbClr val="FFFF00"/>
              </a:solidFill>
              <a:cs typeface="PT Bold Heading" pitchFamily="2" charset="-78"/>
            </a:endParaRPr>
          </a:p>
          <a:p>
            <a:r>
              <a:rPr lang="ar-SA" sz="4000" dirty="0" smtClean="0">
                <a:solidFill>
                  <a:srgbClr val="FFFF00"/>
                </a:solidFill>
                <a:cs typeface="PT Bold Heading" pitchFamily="2" charset="-78"/>
              </a:rPr>
              <a:t>مفاهيم أساسية في المناهج</a:t>
            </a:r>
            <a:endParaRPr lang="ar-SA" sz="4000" dirty="0"/>
          </a:p>
        </p:txBody>
      </p:sp>
      <p:sp>
        <p:nvSpPr>
          <p:cNvPr id="7" name="مستطيل 6"/>
          <p:cNvSpPr/>
          <p:nvPr/>
        </p:nvSpPr>
        <p:spPr>
          <a:xfrm>
            <a:off x="2071670" y="0"/>
            <a:ext cx="4929222" cy="830997"/>
          </a:xfrm>
          <a:prstGeom prst="rect">
            <a:avLst/>
          </a:prstGeom>
        </p:spPr>
        <p:txBody>
          <a:bodyPr wrap="square">
            <a:spAutoFit/>
          </a:bodyPr>
          <a:lstStyle/>
          <a:p>
            <a:pPr algn="ctr"/>
            <a:r>
              <a:rPr lang="ar-SA" sz="4800" dirty="0" smtClean="0">
                <a:solidFill>
                  <a:schemeClr val="accent3">
                    <a:lumMod val="50000"/>
                  </a:schemeClr>
                </a:solidFill>
                <a:cs typeface="PT Bold Heading" pitchFamily="2" charset="-78"/>
              </a:rPr>
              <a:t>الفصل الأول</a:t>
            </a:r>
            <a:endParaRPr lang="ar-SA" sz="4800" dirty="0">
              <a:solidFill>
                <a:schemeClr val="accent3">
                  <a:lumMod val="50000"/>
                </a:schemeClr>
              </a:solidFill>
            </a:endParaRPr>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71988"/>
        </a:solidFill>
        <a:effectLst/>
      </p:bgPr>
    </p:bg>
    <p:spTree>
      <p:nvGrpSpPr>
        <p:cNvPr id="1" name=""/>
        <p:cNvGrpSpPr/>
        <p:nvPr/>
      </p:nvGrpSpPr>
      <p:grpSpPr>
        <a:xfrm>
          <a:off x="0" y="0"/>
          <a:ext cx="0" cy="0"/>
          <a:chOff x="0" y="0"/>
          <a:chExt cx="0" cy="0"/>
        </a:xfrm>
      </p:grpSpPr>
      <p:sp>
        <p:nvSpPr>
          <p:cNvPr id="46" name="AutoShape 41"/>
          <p:cNvSpPr>
            <a:spLocks noChangeArrowheads="1"/>
          </p:cNvSpPr>
          <p:nvPr/>
        </p:nvSpPr>
        <p:spPr bwMode="ltGray">
          <a:xfrm rot="5400000">
            <a:off x="-2422526" y="1474788"/>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solidFill>
            <a:srgbClr val="FFFF00"/>
          </a:solid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48" name="AutoShape 43"/>
          <p:cNvSpPr>
            <a:spLocks noChangeArrowheads="1"/>
          </p:cNvSpPr>
          <p:nvPr/>
        </p:nvSpPr>
        <p:spPr bwMode="gray">
          <a:xfrm>
            <a:off x="1285852" y="5643578"/>
            <a:ext cx="7643866" cy="714380"/>
          </a:xfrm>
          <a:prstGeom prst="roundRect">
            <a:avLst>
              <a:gd name="adj" fmla="val 44182"/>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العوامل التي أسهمت في تطوّر مفهوم المنهج : </a:t>
            </a:r>
            <a:endParaRPr lang="en-US" sz="3200" dirty="0">
              <a:solidFill>
                <a:srgbClr val="FFFF00"/>
              </a:solidFill>
              <a:cs typeface="PT Bold Heading" pitchFamily="2" charset="-78"/>
            </a:endParaRPr>
          </a:p>
        </p:txBody>
      </p:sp>
      <p:sp>
        <p:nvSpPr>
          <p:cNvPr id="49" name="AutoShape 44"/>
          <p:cNvSpPr>
            <a:spLocks noChangeArrowheads="1"/>
          </p:cNvSpPr>
          <p:nvPr/>
        </p:nvSpPr>
        <p:spPr bwMode="gray">
          <a:xfrm>
            <a:off x="2214546" y="4643446"/>
            <a:ext cx="6000792" cy="714380"/>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خصائص المفهوم الحديث للمنهج:</a:t>
            </a:r>
            <a:r>
              <a:rPr lang="ar-SA" sz="3200" dirty="0" smtClean="0">
                <a:solidFill>
                  <a:srgbClr val="FFFF00"/>
                </a:solidFill>
                <a:cs typeface="PT Bold Heading" pitchFamily="2" charset="-78"/>
              </a:rPr>
              <a:t>     </a:t>
            </a:r>
            <a:endParaRPr lang="en-US" sz="3200" dirty="0">
              <a:solidFill>
                <a:srgbClr val="FFFF00"/>
              </a:solidFill>
              <a:cs typeface="PT Bold Heading" pitchFamily="2" charset="-78"/>
            </a:endParaRPr>
          </a:p>
        </p:txBody>
      </p:sp>
      <p:sp>
        <p:nvSpPr>
          <p:cNvPr id="50" name="AutoShape 45"/>
          <p:cNvSpPr>
            <a:spLocks noChangeArrowheads="1"/>
          </p:cNvSpPr>
          <p:nvPr/>
        </p:nvSpPr>
        <p:spPr bwMode="gray">
          <a:xfrm>
            <a:off x="2428860" y="3429000"/>
            <a:ext cx="5500726"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المفهوم الحديث أو الواسع للمنهج:</a:t>
            </a:r>
            <a:r>
              <a:rPr lang="ar-SA" sz="3200" dirty="0" smtClean="0">
                <a:solidFill>
                  <a:srgbClr val="FFFF00"/>
                </a:solidFill>
                <a:cs typeface="PT Bold Heading" pitchFamily="2" charset="-78"/>
              </a:rPr>
              <a:t>     </a:t>
            </a:r>
            <a:endParaRPr lang="en-US" sz="3200" dirty="0">
              <a:solidFill>
                <a:srgbClr val="FFFF00"/>
              </a:solidFill>
              <a:cs typeface="PT Bold Heading" pitchFamily="2" charset="-78"/>
            </a:endParaRPr>
          </a:p>
        </p:txBody>
      </p:sp>
      <p:sp>
        <p:nvSpPr>
          <p:cNvPr id="51" name="AutoShape 46"/>
          <p:cNvSpPr>
            <a:spLocks noChangeArrowheads="1"/>
          </p:cNvSpPr>
          <p:nvPr/>
        </p:nvSpPr>
        <p:spPr bwMode="gray">
          <a:xfrm>
            <a:off x="2214546" y="2357430"/>
            <a:ext cx="5286412"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2800" b="1" dirty="0" smtClean="0">
                <a:solidFill>
                  <a:srgbClr val="FFFF00"/>
                </a:solidFill>
                <a:cs typeface="PT Bold Heading" pitchFamily="2" charset="-78"/>
              </a:rPr>
              <a:t>المفهوم التقليديّ أو الضيق للمنهج  :</a:t>
            </a:r>
            <a:endParaRPr lang="en-US" sz="2800" dirty="0">
              <a:solidFill>
                <a:srgbClr val="FFFF00"/>
              </a:solidFill>
              <a:cs typeface="PT Bold Heading" pitchFamily="2" charset="-78"/>
            </a:endParaRPr>
          </a:p>
        </p:txBody>
      </p:sp>
      <p:sp>
        <p:nvSpPr>
          <p:cNvPr id="52" name="AutoShape 47"/>
          <p:cNvSpPr>
            <a:spLocks noChangeArrowheads="1"/>
          </p:cNvSpPr>
          <p:nvPr/>
        </p:nvSpPr>
        <p:spPr bwMode="gray">
          <a:xfrm>
            <a:off x="1214414" y="1142984"/>
            <a:ext cx="4419600" cy="857256"/>
          </a:xfrm>
          <a:prstGeom prst="roundRect">
            <a:avLst>
              <a:gd name="adj" fmla="val 50000"/>
            </a:avLst>
          </a:prstGeom>
          <a:solidFill>
            <a:schemeClr val="accent1"/>
          </a:solidFill>
          <a:ln w="28575" algn="ctr">
            <a:solidFill>
              <a:srgbClr val="B2B2B2"/>
            </a:solidFill>
            <a:round/>
            <a:headEnd/>
            <a:tailEnd/>
          </a:ln>
          <a:effectLst/>
        </p:spPr>
        <p:txBody>
          <a:bodyPr wrap="none" anchor="ctr"/>
          <a:lstStyle/>
          <a:p>
            <a:r>
              <a:rPr lang="ar-SA" sz="3200" b="1" dirty="0" smtClean="0">
                <a:solidFill>
                  <a:srgbClr val="FFFF00"/>
                </a:solidFill>
                <a:cs typeface="PT Bold Heading" pitchFamily="2" charset="-78"/>
              </a:rPr>
              <a:t>تطور مفهوم المنهج</a:t>
            </a:r>
            <a:r>
              <a:rPr lang="ar-SA" sz="3200" dirty="0" smtClean="0">
                <a:solidFill>
                  <a:srgbClr val="FFFF00"/>
                </a:solidFill>
                <a:cs typeface="PT Bold Heading" pitchFamily="2" charset="-78"/>
              </a:rPr>
              <a:t>:</a:t>
            </a:r>
            <a:endParaRPr lang="en-US" sz="3200" dirty="0">
              <a:solidFill>
                <a:srgbClr val="FFFF00"/>
              </a:solidFill>
              <a:cs typeface="PT Bold Heading" pitchFamily="2" charset="-78"/>
            </a:endParaRPr>
          </a:p>
        </p:txBody>
      </p:sp>
      <p:grpSp>
        <p:nvGrpSpPr>
          <p:cNvPr id="3" name="Group 48"/>
          <p:cNvGrpSpPr>
            <a:grpSpLocks/>
          </p:cNvGrpSpPr>
          <p:nvPr/>
        </p:nvGrpSpPr>
        <p:grpSpPr bwMode="auto">
          <a:xfrm>
            <a:off x="928662" y="1500174"/>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55"/>
          <p:cNvGrpSpPr>
            <a:grpSpLocks/>
          </p:cNvGrpSpPr>
          <p:nvPr/>
        </p:nvGrpSpPr>
        <p:grpSpPr bwMode="auto">
          <a:xfrm>
            <a:off x="1928794" y="2571744"/>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62"/>
          <p:cNvGrpSpPr>
            <a:grpSpLocks/>
          </p:cNvGrpSpPr>
          <p:nvPr/>
        </p:nvGrpSpPr>
        <p:grpSpPr bwMode="auto">
          <a:xfrm>
            <a:off x="2143108" y="3714752"/>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6" name="Group 69"/>
          <p:cNvGrpSpPr>
            <a:grpSpLocks/>
          </p:cNvGrpSpPr>
          <p:nvPr/>
        </p:nvGrpSpPr>
        <p:grpSpPr bwMode="auto">
          <a:xfrm>
            <a:off x="1857356" y="4714884"/>
            <a:ext cx="381000" cy="381000"/>
            <a:chOff x="2078" y="1680"/>
            <a:chExt cx="1615" cy="1615"/>
          </a:xfrm>
        </p:grpSpPr>
        <p:sp>
          <p:nvSpPr>
            <p:cNvPr id="75" name="Oval 7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6" name="Oval 7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7" name="Oval 72"/>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8" name="Oval 73"/>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9" name="Oval 74"/>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0" name="Oval 75"/>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7" name="Group 76"/>
          <p:cNvGrpSpPr>
            <a:grpSpLocks/>
          </p:cNvGrpSpPr>
          <p:nvPr/>
        </p:nvGrpSpPr>
        <p:grpSpPr bwMode="auto">
          <a:xfrm>
            <a:off x="1142976" y="5715016"/>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spTree>
  </p:cSld>
  <p:clrMapOvr>
    <a:masterClrMapping/>
  </p:clrMapOvr>
  <p:transition>
    <p:pull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AutoShape 41"/>
          <p:cNvSpPr>
            <a:spLocks noChangeArrowheads="1"/>
          </p:cNvSpPr>
          <p:nvPr/>
        </p:nvSpPr>
        <p:spPr bwMode="ltGray">
          <a:xfrm rot="5400000">
            <a:off x="-2422526" y="1474788"/>
            <a:ext cx="4824413" cy="4770438"/>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solidFill>
            <a:srgbClr val="FFFF00"/>
          </a:solidFill>
          <a:ln w="9525" algn="ctr">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48" name="AutoShape 43"/>
          <p:cNvSpPr>
            <a:spLocks noChangeArrowheads="1"/>
          </p:cNvSpPr>
          <p:nvPr/>
        </p:nvSpPr>
        <p:spPr bwMode="gray">
          <a:xfrm>
            <a:off x="1643042" y="5429264"/>
            <a:ext cx="6250012" cy="508000"/>
          </a:xfrm>
          <a:prstGeom prst="roundRect">
            <a:avLst>
              <a:gd name="adj" fmla="val 50000"/>
            </a:avLst>
          </a:prstGeom>
          <a:noFill/>
          <a:ln w="28575" algn="ctr">
            <a:solidFill>
              <a:srgbClr val="B2B2B2"/>
            </a:solidFill>
            <a:round/>
            <a:headEnd/>
            <a:tailEnd/>
          </a:ln>
          <a:effectLst/>
        </p:spPr>
        <p:txBody>
          <a:bodyPr wrap="none" anchor="ctr"/>
          <a:lstStyle/>
          <a:p>
            <a:r>
              <a:rPr lang="ar-SA" sz="2400" b="1" dirty="0" smtClean="0">
                <a:solidFill>
                  <a:srgbClr val="FFFF00"/>
                </a:solidFill>
                <a:cs typeface="PT Bold Heading" pitchFamily="2" charset="-78"/>
              </a:rPr>
              <a:t>العوامل التي أسهمت في تطوّر مفهوم المنهج : </a:t>
            </a:r>
            <a:endParaRPr lang="en-US" sz="2400" dirty="0">
              <a:solidFill>
                <a:srgbClr val="FFFF00"/>
              </a:solidFill>
              <a:cs typeface="PT Bold Heading" pitchFamily="2" charset="-78"/>
            </a:endParaRPr>
          </a:p>
        </p:txBody>
      </p:sp>
      <p:sp>
        <p:nvSpPr>
          <p:cNvPr id="49" name="AutoShape 44"/>
          <p:cNvSpPr>
            <a:spLocks noChangeArrowheads="1"/>
          </p:cNvSpPr>
          <p:nvPr/>
        </p:nvSpPr>
        <p:spPr bwMode="gray">
          <a:xfrm>
            <a:off x="2214546" y="4786322"/>
            <a:ext cx="4419600" cy="508000"/>
          </a:xfrm>
          <a:prstGeom prst="roundRect">
            <a:avLst>
              <a:gd name="adj" fmla="val 50000"/>
            </a:avLst>
          </a:prstGeom>
          <a:noFill/>
          <a:ln w="28575" algn="ctr">
            <a:solidFill>
              <a:srgbClr val="B2B2B2"/>
            </a:solidFill>
            <a:round/>
            <a:headEnd/>
            <a:tailEnd/>
          </a:ln>
          <a:effectLst/>
        </p:spPr>
        <p:txBody>
          <a:bodyPr wrap="none" anchor="ctr"/>
          <a:lstStyle/>
          <a:p>
            <a:r>
              <a:rPr lang="ar-SA" sz="2400" b="1" dirty="0" smtClean="0">
                <a:solidFill>
                  <a:srgbClr val="FFFF00"/>
                </a:solidFill>
                <a:cs typeface="PT Bold Heading" pitchFamily="2" charset="-78"/>
              </a:rPr>
              <a:t>خصائص المفهوم الحديث للمنهج:</a:t>
            </a:r>
            <a:r>
              <a:rPr lang="ar-SA" sz="2400" dirty="0" smtClean="0">
                <a:solidFill>
                  <a:srgbClr val="FFFF00"/>
                </a:solidFill>
                <a:cs typeface="PT Bold Heading" pitchFamily="2" charset="-78"/>
              </a:rPr>
              <a:t>     </a:t>
            </a:r>
            <a:endParaRPr lang="en-US" sz="2400" dirty="0">
              <a:solidFill>
                <a:srgbClr val="FFFF00"/>
              </a:solidFill>
              <a:cs typeface="PT Bold Heading" pitchFamily="2" charset="-78"/>
            </a:endParaRPr>
          </a:p>
        </p:txBody>
      </p:sp>
      <p:sp>
        <p:nvSpPr>
          <p:cNvPr id="50" name="AutoShape 45"/>
          <p:cNvSpPr>
            <a:spLocks noChangeArrowheads="1"/>
          </p:cNvSpPr>
          <p:nvPr/>
        </p:nvSpPr>
        <p:spPr bwMode="gray">
          <a:xfrm>
            <a:off x="2428860" y="4071942"/>
            <a:ext cx="4419600" cy="508000"/>
          </a:xfrm>
          <a:prstGeom prst="roundRect">
            <a:avLst>
              <a:gd name="adj" fmla="val 50000"/>
            </a:avLst>
          </a:prstGeom>
          <a:noFill/>
          <a:ln w="28575" algn="ctr">
            <a:solidFill>
              <a:srgbClr val="B2B2B2"/>
            </a:solidFill>
            <a:round/>
            <a:headEnd/>
            <a:tailEnd/>
          </a:ln>
          <a:effectLst/>
        </p:spPr>
        <p:txBody>
          <a:bodyPr wrap="none" anchor="ctr"/>
          <a:lstStyle/>
          <a:p>
            <a:r>
              <a:rPr lang="ar-SA" sz="2400" b="1" dirty="0" smtClean="0">
                <a:solidFill>
                  <a:srgbClr val="FFFF00"/>
                </a:solidFill>
                <a:cs typeface="PT Bold Heading" pitchFamily="2" charset="-78"/>
              </a:rPr>
              <a:t>المفهوم الحديث للمنهج:</a:t>
            </a:r>
            <a:r>
              <a:rPr lang="ar-SA" sz="2400" dirty="0" smtClean="0">
                <a:solidFill>
                  <a:srgbClr val="FFFF00"/>
                </a:solidFill>
                <a:cs typeface="PT Bold Heading" pitchFamily="2" charset="-78"/>
              </a:rPr>
              <a:t>     </a:t>
            </a:r>
            <a:endParaRPr lang="en-US" sz="2400" dirty="0">
              <a:solidFill>
                <a:srgbClr val="FFFF00"/>
              </a:solidFill>
              <a:cs typeface="PT Bold Heading" pitchFamily="2" charset="-78"/>
            </a:endParaRPr>
          </a:p>
        </p:txBody>
      </p:sp>
      <p:sp>
        <p:nvSpPr>
          <p:cNvPr id="51" name="AutoShape 46"/>
          <p:cNvSpPr>
            <a:spLocks noChangeArrowheads="1"/>
          </p:cNvSpPr>
          <p:nvPr/>
        </p:nvSpPr>
        <p:spPr bwMode="gray">
          <a:xfrm>
            <a:off x="2428860" y="3286124"/>
            <a:ext cx="5143520" cy="508000"/>
          </a:xfrm>
          <a:prstGeom prst="roundRect">
            <a:avLst>
              <a:gd name="adj" fmla="val 50000"/>
            </a:avLst>
          </a:prstGeom>
          <a:noFill/>
          <a:ln w="28575" algn="ctr">
            <a:solidFill>
              <a:srgbClr val="B2B2B2"/>
            </a:solidFill>
            <a:round/>
            <a:headEnd/>
            <a:tailEnd/>
          </a:ln>
          <a:effectLst/>
        </p:spPr>
        <p:txBody>
          <a:bodyPr wrap="none" anchor="ctr"/>
          <a:lstStyle/>
          <a:p>
            <a:r>
              <a:rPr lang="ar-SA" sz="2400" b="1" dirty="0" smtClean="0">
                <a:solidFill>
                  <a:srgbClr val="FFFF00"/>
                </a:solidFill>
                <a:cs typeface="PT Bold Heading" pitchFamily="2" charset="-78"/>
              </a:rPr>
              <a:t>المفهوم التقليديّ أو الضيق للمنهج  :</a:t>
            </a:r>
            <a:endParaRPr lang="en-US" sz="2400" dirty="0">
              <a:solidFill>
                <a:srgbClr val="FFFF00"/>
              </a:solidFill>
              <a:cs typeface="PT Bold Heading" pitchFamily="2" charset="-78"/>
            </a:endParaRPr>
          </a:p>
        </p:txBody>
      </p:sp>
      <p:sp>
        <p:nvSpPr>
          <p:cNvPr id="52" name="AutoShape 47"/>
          <p:cNvSpPr>
            <a:spLocks noChangeArrowheads="1"/>
          </p:cNvSpPr>
          <p:nvPr/>
        </p:nvSpPr>
        <p:spPr bwMode="gray">
          <a:xfrm>
            <a:off x="2285984" y="2500306"/>
            <a:ext cx="4419600" cy="508000"/>
          </a:xfrm>
          <a:prstGeom prst="roundRect">
            <a:avLst>
              <a:gd name="adj" fmla="val 50000"/>
            </a:avLst>
          </a:prstGeom>
          <a:noFill/>
          <a:ln w="28575" algn="ctr">
            <a:solidFill>
              <a:srgbClr val="B2B2B2"/>
            </a:solidFill>
            <a:round/>
            <a:headEnd/>
            <a:tailEnd/>
          </a:ln>
          <a:effectLst/>
        </p:spPr>
        <p:txBody>
          <a:bodyPr wrap="none" anchor="ctr"/>
          <a:lstStyle/>
          <a:p>
            <a:r>
              <a:rPr lang="ar-SA" sz="2400" b="1" dirty="0" smtClean="0">
                <a:solidFill>
                  <a:srgbClr val="FFFF00"/>
                </a:solidFill>
                <a:cs typeface="PT Bold Heading" pitchFamily="2" charset="-78"/>
              </a:rPr>
              <a:t>تطور مفهوم المنهج</a:t>
            </a:r>
            <a:r>
              <a:rPr lang="ar-SA" sz="2400" dirty="0" smtClean="0">
                <a:solidFill>
                  <a:srgbClr val="FFFF00"/>
                </a:solidFill>
                <a:cs typeface="PT Bold Heading" pitchFamily="2" charset="-78"/>
              </a:rPr>
              <a:t>:</a:t>
            </a:r>
            <a:endParaRPr lang="en-US" sz="2400" dirty="0">
              <a:solidFill>
                <a:srgbClr val="FFFF00"/>
              </a:solidFill>
              <a:cs typeface="PT Bold Heading" pitchFamily="2" charset="-78"/>
            </a:endParaRPr>
          </a:p>
        </p:txBody>
      </p:sp>
      <p:grpSp>
        <p:nvGrpSpPr>
          <p:cNvPr id="2" name="Group 48"/>
          <p:cNvGrpSpPr>
            <a:grpSpLocks/>
          </p:cNvGrpSpPr>
          <p:nvPr/>
        </p:nvGrpSpPr>
        <p:grpSpPr bwMode="auto">
          <a:xfrm>
            <a:off x="1928794" y="2571744"/>
            <a:ext cx="381000" cy="381000"/>
            <a:chOff x="2078" y="1680"/>
            <a:chExt cx="1615" cy="1615"/>
          </a:xfrm>
        </p:grpSpPr>
        <p:sp>
          <p:nvSpPr>
            <p:cNvPr id="54" name="Oval 49"/>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5" name="Oval 50"/>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6" name="Oval 51"/>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7" name="Oval 52"/>
            <p:cNvSpPr>
              <a:spLocks noChangeArrowheads="1"/>
            </p:cNvSpPr>
            <p:nvPr/>
          </p:nvSpPr>
          <p:spPr bwMode="gray">
            <a:xfrm>
              <a:off x="2254" y="1856"/>
              <a:ext cx="1262" cy="1264"/>
            </a:xfrm>
            <a:prstGeom prst="ellipse">
              <a:avLst/>
            </a:prstGeom>
            <a:gradFill rotWithShape="1">
              <a:gsLst>
                <a:gs pos="0">
                  <a:srgbClr val="FFCC00">
                    <a:gamma/>
                    <a:shade val="0"/>
                    <a:invGamma/>
                  </a:srgbClr>
                </a:gs>
                <a:gs pos="100000">
                  <a:srgbClr val="FFCC00"/>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8" name="Oval 53"/>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59" name="Oval 54"/>
            <p:cNvSpPr>
              <a:spLocks noChangeArrowheads="1"/>
            </p:cNvSpPr>
            <p:nvPr/>
          </p:nvSpPr>
          <p:spPr bwMode="gray">
            <a:xfrm>
              <a:off x="2337" y="1939"/>
              <a:ext cx="1096" cy="1098"/>
            </a:xfrm>
            <a:prstGeom prst="ellipse">
              <a:avLst/>
            </a:prstGeom>
            <a:gradFill rotWithShape="1">
              <a:gsLst>
                <a:gs pos="0">
                  <a:srgbClr val="FFCC00"/>
                </a:gs>
                <a:gs pos="100000">
                  <a:srgbClr val="FFCC00">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3" name="Group 55"/>
          <p:cNvGrpSpPr>
            <a:grpSpLocks/>
          </p:cNvGrpSpPr>
          <p:nvPr/>
        </p:nvGrpSpPr>
        <p:grpSpPr bwMode="auto">
          <a:xfrm>
            <a:off x="2071670" y="3357562"/>
            <a:ext cx="381000" cy="381000"/>
            <a:chOff x="2078" y="1680"/>
            <a:chExt cx="1615" cy="1615"/>
          </a:xfrm>
        </p:grpSpPr>
        <p:sp>
          <p:nvSpPr>
            <p:cNvPr id="61" name="Oval 56"/>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2" name="Oval 57"/>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3" name="Oval 58"/>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4" name="Oval 59"/>
            <p:cNvSpPr>
              <a:spLocks noChangeArrowheads="1"/>
            </p:cNvSpPr>
            <p:nvPr/>
          </p:nvSpPr>
          <p:spPr bwMode="gray">
            <a:xfrm>
              <a:off x="2254" y="1856"/>
              <a:ext cx="1262" cy="1264"/>
            </a:xfrm>
            <a:prstGeom prst="ellipse">
              <a:avLst/>
            </a:prstGeom>
            <a:gradFill rotWithShape="1">
              <a:gsLst>
                <a:gs pos="0">
                  <a:srgbClr val="48BE67">
                    <a:gamma/>
                    <a:shade val="0"/>
                    <a:invGamma/>
                  </a:srgbClr>
                </a:gs>
                <a:gs pos="100000">
                  <a:srgbClr val="48BE67"/>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5" name="Oval 60"/>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6" name="Oval 61"/>
            <p:cNvSpPr>
              <a:spLocks noChangeArrowheads="1"/>
            </p:cNvSpPr>
            <p:nvPr/>
          </p:nvSpPr>
          <p:spPr bwMode="gray">
            <a:xfrm>
              <a:off x="2337" y="1939"/>
              <a:ext cx="1096" cy="1098"/>
            </a:xfrm>
            <a:prstGeom prst="ellipse">
              <a:avLst/>
            </a:prstGeom>
            <a:gradFill rotWithShape="1">
              <a:gsLst>
                <a:gs pos="0">
                  <a:srgbClr val="48BE67"/>
                </a:gs>
                <a:gs pos="100000">
                  <a:srgbClr val="48BE67">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4" name="Group 62"/>
          <p:cNvGrpSpPr>
            <a:grpSpLocks/>
          </p:cNvGrpSpPr>
          <p:nvPr/>
        </p:nvGrpSpPr>
        <p:grpSpPr bwMode="auto">
          <a:xfrm>
            <a:off x="2071670" y="4071942"/>
            <a:ext cx="381000" cy="381000"/>
            <a:chOff x="2078" y="1680"/>
            <a:chExt cx="1615" cy="1615"/>
          </a:xfrm>
        </p:grpSpPr>
        <p:sp>
          <p:nvSpPr>
            <p:cNvPr id="68" name="Oval 63"/>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69" name="Oval 64"/>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0" name="Oval 65"/>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1" name="Oval 66"/>
            <p:cNvSpPr>
              <a:spLocks noChangeArrowheads="1"/>
            </p:cNvSpPr>
            <p:nvPr/>
          </p:nvSpPr>
          <p:spPr bwMode="gray">
            <a:xfrm>
              <a:off x="2254" y="1856"/>
              <a:ext cx="1262" cy="1264"/>
            </a:xfrm>
            <a:prstGeom prst="ellipse">
              <a:avLst/>
            </a:prstGeom>
            <a:gradFill rotWithShape="1">
              <a:gsLst>
                <a:gs pos="0">
                  <a:srgbClr val="21B3E1"/>
                </a:gs>
                <a:gs pos="100000">
                  <a:srgbClr val="21B3E1">
                    <a:gamma/>
                    <a:shade val="46275"/>
                    <a:invGamma/>
                  </a:srgbClr>
                </a:gs>
              </a:gsLst>
              <a:lin ang="54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2" name="Oval 67"/>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3" name="Oval 68"/>
            <p:cNvSpPr>
              <a:spLocks noChangeArrowheads="1"/>
            </p:cNvSpPr>
            <p:nvPr/>
          </p:nvSpPr>
          <p:spPr bwMode="gray">
            <a:xfrm>
              <a:off x="2337" y="1939"/>
              <a:ext cx="1096" cy="1098"/>
            </a:xfrm>
            <a:prstGeom prst="ellipse">
              <a:avLst/>
            </a:prstGeom>
            <a:gradFill rotWithShape="1">
              <a:gsLst>
                <a:gs pos="0">
                  <a:srgbClr val="21B3E1"/>
                </a:gs>
                <a:gs pos="100000">
                  <a:srgbClr val="21B3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5" name="Group 69"/>
          <p:cNvGrpSpPr>
            <a:grpSpLocks/>
          </p:cNvGrpSpPr>
          <p:nvPr/>
        </p:nvGrpSpPr>
        <p:grpSpPr bwMode="auto">
          <a:xfrm>
            <a:off x="1857356" y="4857760"/>
            <a:ext cx="381000" cy="381000"/>
            <a:chOff x="2078" y="1680"/>
            <a:chExt cx="1615" cy="1615"/>
          </a:xfrm>
        </p:grpSpPr>
        <p:sp>
          <p:nvSpPr>
            <p:cNvPr id="75" name="Oval 70"/>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6" name="Oval 71"/>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7" name="Oval 72"/>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8" name="Oval 73"/>
            <p:cNvSpPr>
              <a:spLocks noChangeArrowheads="1"/>
            </p:cNvSpPr>
            <p:nvPr/>
          </p:nvSpPr>
          <p:spPr bwMode="gray">
            <a:xfrm>
              <a:off x="2254" y="1856"/>
              <a:ext cx="1262" cy="1264"/>
            </a:xfrm>
            <a:prstGeom prst="ellipse">
              <a:avLst/>
            </a:prstGeom>
            <a:gradFill rotWithShape="1">
              <a:gsLst>
                <a:gs pos="0">
                  <a:srgbClr val="8D67E1">
                    <a:gamma/>
                    <a:shade val="0"/>
                    <a:invGamma/>
                  </a:srgbClr>
                </a:gs>
                <a:gs pos="100000">
                  <a:srgbClr val="8D67E1"/>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79" name="Oval 74"/>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0" name="Oval 75"/>
            <p:cNvSpPr>
              <a:spLocks noChangeArrowheads="1"/>
            </p:cNvSpPr>
            <p:nvPr/>
          </p:nvSpPr>
          <p:spPr bwMode="gray">
            <a:xfrm>
              <a:off x="2337" y="1939"/>
              <a:ext cx="1096" cy="1098"/>
            </a:xfrm>
            <a:prstGeom prst="ellipse">
              <a:avLst/>
            </a:prstGeom>
            <a:gradFill rotWithShape="1">
              <a:gsLst>
                <a:gs pos="0">
                  <a:srgbClr val="8D67E1"/>
                </a:gs>
                <a:gs pos="100000">
                  <a:srgbClr val="8D67E1">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grpSp>
        <p:nvGrpSpPr>
          <p:cNvPr id="6" name="Group 76"/>
          <p:cNvGrpSpPr>
            <a:grpSpLocks/>
          </p:cNvGrpSpPr>
          <p:nvPr/>
        </p:nvGrpSpPr>
        <p:grpSpPr bwMode="auto">
          <a:xfrm>
            <a:off x="1571604" y="5357826"/>
            <a:ext cx="355600" cy="381000"/>
            <a:chOff x="2078" y="1680"/>
            <a:chExt cx="1615" cy="1615"/>
          </a:xfrm>
        </p:grpSpPr>
        <p:sp>
          <p:nvSpPr>
            <p:cNvPr id="82" name="Oval 77"/>
            <p:cNvSpPr>
              <a:spLocks noChangeArrowheads="1"/>
            </p:cNvSpPr>
            <p:nvPr/>
          </p:nvSpPr>
          <p:spPr bwMode="gray">
            <a:xfrm>
              <a:off x="2078" y="1680"/>
              <a:ext cx="1615" cy="1615"/>
            </a:xfrm>
            <a:prstGeom prst="ellipse">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w="57150"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3" name="Oval 78"/>
            <p:cNvSpPr>
              <a:spLocks noChangeArrowheads="1"/>
            </p:cNvSpPr>
            <p:nvPr/>
          </p:nvSpPr>
          <p:spPr bwMode="gray">
            <a:xfrm>
              <a:off x="2170" y="1771"/>
              <a:ext cx="1430" cy="1430"/>
            </a:xfrm>
            <a:prstGeom prst="ellipse">
              <a:avLst/>
            </a:prstGeom>
            <a:gradFill rotWithShape="1">
              <a:gsLst>
                <a:gs pos="0">
                  <a:srgbClr val="FFFFFF">
                    <a:gamma/>
                    <a:shade val="63529"/>
                    <a:invGamma/>
                  </a:srgbClr>
                </a:gs>
                <a:gs pos="50000">
                  <a:srgbClr val="FFFFFF"/>
                </a:gs>
                <a:gs pos="100000">
                  <a:srgbClr val="FFFFFF">
                    <a:gamma/>
                    <a:shade val="63529"/>
                    <a:invGamma/>
                  </a:srgbClr>
                </a:gs>
              </a:gsLst>
              <a:lin ang="0" scaled="1"/>
            </a:gradFill>
            <a:ln w="9525" algn="ctr">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4" name="Oval 79"/>
            <p:cNvSpPr>
              <a:spLocks noChangeArrowheads="1"/>
            </p:cNvSpPr>
            <p:nvPr/>
          </p:nvSpPr>
          <p:spPr bwMode="gray">
            <a:xfrm>
              <a:off x="2254" y="1856"/>
              <a:ext cx="1262" cy="1264"/>
            </a:xfrm>
            <a:prstGeom prst="ellipse">
              <a:avLst/>
            </a:prstGeom>
            <a:gradFill rotWithShape="1">
              <a:gsLst>
                <a:gs pos="0">
                  <a:srgbClr val="3DC5C5">
                    <a:gamma/>
                    <a:tint val="0"/>
                    <a:invGamma/>
                  </a:srgbClr>
                </a:gs>
                <a:gs pos="50000">
                  <a:srgbClr val="3DC5C5"/>
                </a:gs>
                <a:gs pos="100000">
                  <a:srgbClr val="3DC5C5">
                    <a:gamma/>
                    <a:tint val="0"/>
                    <a:invGamma/>
                  </a:srgbClr>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5" name="Oval 80"/>
            <p:cNvSpPr>
              <a:spLocks noChangeArrowheads="1"/>
            </p:cNvSpPr>
            <p:nvPr/>
          </p:nvSpPr>
          <p:spPr bwMode="gray">
            <a:xfrm>
              <a:off x="2254" y="1856"/>
              <a:ext cx="1262" cy="1264"/>
            </a:xfrm>
            <a:prstGeom prst="ellipse">
              <a:avLst/>
            </a:prstGeom>
            <a:gradFill rotWithShape="1">
              <a:gsLst>
                <a:gs pos="0">
                  <a:srgbClr val="E35E23">
                    <a:gamma/>
                    <a:shade val="0"/>
                    <a:invGamma/>
                  </a:srgbClr>
                </a:gs>
                <a:gs pos="100000">
                  <a:srgbClr val="E35E23"/>
                </a:gs>
              </a:gsLst>
              <a:lin ang="2700000" scaled="1"/>
            </a:gradFill>
            <a:ln w="38100" algn="ctr">
              <a:noFill/>
              <a:round/>
              <a:headEnd/>
              <a:tailEnd/>
            </a:ln>
            <a:effectLst/>
          </p:spPr>
          <p:txBody>
            <a:bodyPr wrap="none"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6" name="Oval 81"/>
            <p:cNvSpPr>
              <a:spLocks noChangeArrowheads="1"/>
            </p:cNvSpPr>
            <p:nvPr/>
          </p:nvSpPr>
          <p:spPr bwMode="gray">
            <a:xfrm>
              <a:off x="2337" y="1939"/>
              <a:ext cx="1096" cy="1098"/>
            </a:xfrm>
            <a:prstGeom prst="ellipse">
              <a:avLst/>
            </a:prstGeom>
            <a:gradFill rotWithShape="1">
              <a:gsLst>
                <a:gs pos="0">
                  <a:srgbClr val="3DC5C5">
                    <a:gamma/>
                    <a:shade val="54118"/>
                    <a:invGamma/>
                  </a:srgbClr>
                </a:gs>
                <a:gs pos="50000">
                  <a:srgbClr val="3DC5C5"/>
                </a:gs>
                <a:gs pos="100000">
                  <a:srgbClr val="3DC5C5">
                    <a:gamma/>
                    <a:shade val="54118"/>
                    <a:invGamma/>
                  </a:srgbClr>
                </a:gs>
              </a:gsLst>
              <a:lin ang="189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sp>
          <p:nvSpPr>
            <p:cNvPr id="87" name="Oval 82"/>
            <p:cNvSpPr>
              <a:spLocks noChangeArrowheads="1"/>
            </p:cNvSpPr>
            <p:nvPr/>
          </p:nvSpPr>
          <p:spPr bwMode="gray">
            <a:xfrm>
              <a:off x="2337" y="1939"/>
              <a:ext cx="1096" cy="1098"/>
            </a:xfrm>
            <a:prstGeom prst="ellipse">
              <a:avLst/>
            </a:prstGeom>
            <a:gradFill rotWithShape="1">
              <a:gsLst>
                <a:gs pos="0">
                  <a:srgbClr val="E35E23"/>
                </a:gs>
                <a:gs pos="100000">
                  <a:srgbClr val="E35E23">
                    <a:gamma/>
                    <a:shade val="48627"/>
                    <a:invGamma/>
                  </a:srgbClr>
                </a:gs>
              </a:gsLst>
              <a:lin ang="2700000" scaled="1"/>
            </a:gradFill>
            <a:ln w="38100" algn="ctr">
              <a:noFill/>
              <a:round/>
              <a:headEnd/>
              <a:tailEnd/>
            </a:ln>
            <a:effectLst/>
          </p:spPr>
          <p:txBody>
            <a:bodyPr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000066"/>
                </a:solidFill>
                <a:effectLst/>
                <a:uLnTx/>
                <a:uFillTx/>
              </a:endParaRPr>
            </a:p>
          </p:txBody>
        </p:sp>
      </p:grpSp>
      <p:pic>
        <p:nvPicPr>
          <p:cNvPr id="60" name="صورة 59" descr="images (25).jpg"/>
          <p:cNvPicPr>
            <a:picLocks noChangeAspect="1"/>
          </p:cNvPicPr>
          <p:nvPr/>
        </p:nvPicPr>
        <p:blipFill>
          <a:blip r:embed="rId2"/>
          <a:stretch>
            <a:fillRect/>
          </a:stretch>
        </p:blipFill>
        <p:spPr>
          <a:xfrm>
            <a:off x="2786050" y="0"/>
            <a:ext cx="3786214" cy="2357430"/>
          </a:xfrm>
          <a:prstGeom prst="rect">
            <a:avLst/>
          </a:prstGeom>
        </p:spPr>
      </p:pic>
      <p:sp>
        <p:nvSpPr>
          <p:cNvPr id="67" name="Rectangle 1"/>
          <p:cNvSpPr>
            <a:spLocks noChangeArrowheads="1"/>
          </p:cNvSpPr>
          <p:nvPr/>
        </p:nvSpPr>
        <p:spPr bwMode="auto">
          <a:xfrm>
            <a:off x="0" y="1"/>
            <a:ext cx="9144000" cy="6463308"/>
          </a:xfrm>
          <a:prstGeom prst="rect">
            <a:avLst/>
          </a:prstGeom>
          <a:solidFill>
            <a:schemeClr val="accent3">
              <a:lumMod val="50000"/>
            </a:schemeClr>
          </a:solidFill>
          <a:ln w="9525">
            <a:noFill/>
            <a:miter lim="800000"/>
            <a:headEnd/>
            <a:tailEnd/>
          </a:ln>
          <a:effectLst/>
        </p:spPr>
        <p:txBody>
          <a:bodyPr wrap="square" anchor="ctr">
            <a:spAutoFit/>
          </a:bodyPr>
          <a:lstStyle/>
          <a:p>
            <a:pPr indent="98425" algn="ctr" eaLnBrk="0" hangingPunct="0">
              <a:defRPr/>
            </a:pPr>
            <a:r>
              <a:rPr lang="en-US" sz="2400" dirty="0">
                <a:solidFill>
                  <a:srgbClr val="FFFF00"/>
                </a:solidFill>
                <a:effectLst>
                  <a:outerShdw blurRad="38100" dist="38100" dir="2700000" algn="tl">
                    <a:srgbClr val="FFFFFF"/>
                  </a:outerShdw>
                </a:effectLst>
                <a:latin typeface="AGA Arabesque" pitchFamily="2" charset="2"/>
                <a:cs typeface="Times New Roman" pitchFamily="18" charset="0"/>
              </a:rPr>
              <a:t> </a:t>
            </a:r>
            <a:r>
              <a:rPr lang="ar-SA" sz="2000" b="1" dirty="0">
                <a:solidFill>
                  <a:srgbClr val="FFFF00"/>
                </a:solidFill>
                <a:cs typeface="Times New Roman" pitchFamily="18" charset="0"/>
              </a:rPr>
              <a:t> </a:t>
            </a:r>
            <a:endParaRPr lang="ar-SA" sz="1200" dirty="0">
              <a:solidFill>
                <a:srgbClr val="FFFF00"/>
              </a:solidFill>
              <a:latin typeface="Times New Roman" pitchFamily="18" charset="0"/>
              <a:cs typeface="Times New Roman" pitchFamily="18" charset="0"/>
            </a:endParaRPr>
          </a:p>
          <a:p>
            <a:pPr indent="98425" algn="ctr" rtl="0" eaLnBrk="0" hangingPunct="0">
              <a:defRPr/>
            </a:pPr>
            <a:r>
              <a:rPr lang="ar-SA" sz="3600" b="1" dirty="0" smtClean="0">
                <a:solidFill>
                  <a:schemeClr val="bg1"/>
                </a:solidFill>
                <a:latin typeface="Simplified Arabic" pitchFamily="18" charset="-78"/>
                <a:cs typeface="Simplified Arabic" pitchFamily="18" charset="-78"/>
              </a:rPr>
              <a:t>ورد ذكر المنهج في القران الكريم إذ قال تعالى في سورة المائدة: الآية 48:</a:t>
            </a:r>
            <a:r>
              <a:rPr lang="ar-SA" sz="3600" b="1" dirty="0" smtClean="0"/>
              <a:t> </a:t>
            </a:r>
          </a:p>
          <a:p>
            <a:pPr indent="98425" algn="ctr" rtl="0" eaLnBrk="0" hangingPunct="0">
              <a:defRPr/>
            </a:pPr>
            <a:r>
              <a:rPr lang="ar-SA" sz="5400" b="1" dirty="0" smtClean="0">
                <a:solidFill>
                  <a:srgbClr val="FFFF00"/>
                </a:solidFill>
                <a:latin typeface="Times New Roman" pitchFamily="18" charset="0"/>
                <a:cs typeface="Old Antic Decorative" pitchFamily="2" charset="-78"/>
              </a:rPr>
              <a:t>بسم الله الرحمن الرحيم</a:t>
            </a:r>
          </a:p>
          <a:p>
            <a:pPr indent="98425" algn="ctr" rtl="0" eaLnBrk="0" hangingPunct="0">
              <a:defRPr/>
            </a:pPr>
            <a:endParaRPr lang="en-US" sz="4400" b="1" dirty="0" smtClean="0">
              <a:solidFill>
                <a:srgbClr val="FFFF00"/>
              </a:solidFill>
              <a:latin typeface="Times New Roman" pitchFamily="18" charset="0"/>
              <a:cs typeface="Old Antic Decorative" pitchFamily="2" charset="-78"/>
            </a:endParaRPr>
          </a:p>
          <a:p>
            <a:pPr indent="98425" algn="ctr" rtl="0" eaLnBrk="0" hangingPunct="0">
              <a:defRPr/>
            </a:pPr>
            <a:r>
              <a:rPr lang="ar-SA" sz="6000" b="1" dirty="0" smtClean="0">
                <a:solidFill>
                  <a:srgbClr val="FFFF00"/>
                </a:solidFill>
                <a:latin typeface="Times New Roman" pitchFamily="18" charset="0"/>
                <a:cs typeface="DecoType Naskh" pitchFamily="2" charset="-78"/>
              </a:rPr>
              <a:t>لِكُلٍّ جَعَلْنَا مِنكُمْ شِرْعَةً وَمِنْهَاجًا </a:t>
            </a:r>
            <a:endParaRPr lang="ar-SA" sz="4400" b="1" dirty="0" smtClean="0">
              <a:solidFill>
                <a:schemeClr val="accent2">
                  <a:lumMod val="50000"/>
                </a:schemeClr>
              </a:solidFill>
              <a:latin typeface="Times New Roman" pitchFamily="18" charset="0"/>
              <a:cs typeface="Old Antic Decorative" pitchFamily="2" charset="-78"/>
            </a:endParaRPr>
          </a:p>
          <a:p>
            <a:pPr indent="98425" algn="l" rtl="0" eaLnBrk="0" hangingPunct="0">
              <a:defRPr/>
            </a:pPr>
            <a:r>
              <a:rPr lang="ar-SA" sz="3200" b="1" dirty="0" smtClean="0">
                <a:solidFill>
                  <a:srgbClr val="FFFF00"/>
                </a:solidFill>
                <a:latin typeface="Times New Roman" pitchFamily="18" charset="0"/>
                <a:cs typeface="Old Antic Decorative" pitchFamily="2" charset="-78"/>
              </a:rPr>
              <a:t>صدق </a:t>
            </a:r>
            <a:r>
              <a:rPr lang="ar-SA" sz="3200" b="1" dirty="0">
                <a:solidFill>
                  <a:srgbClr val="FFFF00"/>
                </a:solidFill>
                <a:latin typeface="Times New Roman" pitchFamily="18" charset="0"/>
                <a:cs typeface="Old Antic Decorative" pitchFamily="2" charset="-78"/>
              </a:rPr>
              <a:t>الله العلي العظيم</a:t>
            </a:r>
            <a:endParaRPr lang="en-US" sz="3200" b="1" dirty="0">
              <a:solidFill>
                <a:srgbClr val="FFFF00"/>
              </a:solidFill>
              <a:latin typeface="Times New Roman" pitchFamily="18" charset="0"/>
              <a:cs typeface="Old Antic Decorative" pitchFamily="2" charset="-78"/>
            </a:endParaRPr>
          </a:p>
          <a:p>
            <a:pPr indent="98425" algn="ctr" rtl="0" eaLnBrk="0" hangingPunct="0">
              <a:defRPr/>
            </a:pPr>
            <a:r>
              <a:rPr lang="ar-SA" sz="4000" b="1" dirty="0" smtClean="0">
                <a:solidFill>
                  <a:srgbClr val="FFFF00"/>
                </a:solidFill>
                <a:latin typeface="Times New Roman" pitchFamily="18" charset="0"/>
                <a:cs typeface="PT Bold Heading" pitchFamily="2" charset="-78"/>
              </a:rPr>
              <a:t>                                 </a:t>
            </a:r>
          </a:p>
          <a:p>
            <a:pPr indent="98425" algn="ctr" rtl="0" eaLnBrk="0" hangingPunct="0">
              <a:defRPr/>
            </a:pPr>
            <a:endParaRPr lang="ar-SA" sz="4000" b="1" dirty="0" smtClean="0">
              <a:solidFill>
                <a:srgbClr val="FFFF00"/>
              </a:solidFill>
              <a:latin typeface="Times New Roman" pitchFamily="18" charset="0"/>
              <a:cs typeface="Old Antic Decorative" pitchFamily="2" charset="-78"/>
            </a:endParaRPr>
          </a:p>
          <a:p>
            <a:pPr indent="98425" algn="ctr" rtl="0" eaLnBrk="0" hangingPunct="0">
              <a:defRPr/>
            </a:pPr>
            <a:endParaRPr lang="ar-SA" sz="4000" b="1" dirty="0">
              <a:solidFill>
                <a:srgbClr val="FFFF00"/>
              </a:solidFill>
              <a:latin typeface="Times New Roman" pitchFamily="18" charset="0"/>
              <a:cs typeface="Old Antic Decorative" pitchFamily="2" charset="-78"/>
            </a:endParaRPr>
          </a:p>
        </p:txBody>
      </p:sp>
      <p:pic>
        <p:nvPicPr>
          <p:cNvPr id="3074" name="Picture 2" descr="F:\بي.jpg"/>
          <p:cNvPicPr>
            <a:picLocks noChangeAspect="1" noChangeArrowheads="1"/>
          </p:cNvPicPr>
          <p:nvPr/>
        </p:nvPicPr>
        <p:blipFill>
          <a:blip r:embed="rId3"/>
          <a:srcRect/>
          <a:stretch>
            <a:fillRect/>
          </a:stretch>
        </p:blipFill>
        <p:spPr bwMode="auto">
          <a:xfrm>
            <a:off x="2428860" y="4572008"/>
            <a:ext cx="4000528" cy="2076452"/>
          </a:xfrm>
          <a:prstGeom prst="rect">
            <a:avLst/>
          </a:prstGeom>
          <a:noFill/>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
        <p:cNvGrpSpPr/>
        <p:nvPr/>
      </p:nvGrpSpPr>
      <p:grpSpPr>
        <a:xfrm>
          <a:off x="0" y="0"/>
          <a:ext cx="0" cy="0"/>
          <a:chOff x="0" y="0"/>
          <a:chExt cx="0" cy="0"/>
        </a:xfrm>
      </p:grpSpPr>
      <p:sp>
        <p:nvSpPr>
          <p:cNvPr id="40962" name="Rectangle 1"/>
          <p:cNvSpPr>
            <a:spLocks noChangeArrowheads="1"/>
          </p:cNvSpPr>
          <p:nvPr/>
        </p:nvSpPr>
        <p:spPr bwMode="auto">
          <a:xfrm>
            <a:off x="2214546" y="785794"/>
            <a:ext cx="6929454" cy="3108543"/>
          </a:xfrm>
          <a:prstGeom prst="rect">
            <a:avLst/>
          </a:prstGeom>
          <a:noFill/>
          <a:ln w="9525">
            <a:noFill/>
            <a:miter lim="800000"/>
            <a:headEnd/>
            <a:tailEnd/>
          </a:ln>
        </p:spPr>
        <p:txBody>
          <a:bodyPr wrap="square" anchor="ctr">
            <a:spAutoFit/>
          </a:bodyPr>
          <a:lstStyle/>
          <a:p>
            <a:pPr eaLnBrk="0" hangingPunct="0"/>
            <a:r>
              <a:rPr lang="ar-SA" sz="2800" dirty="0" smtClean="0">
                <a:solidFill>
                  <a:schemeClr val="bg1"/>
                </a:solidFill>
                <a:cs typeface="PT Bold Heading" pitchFamily="2" charset="-78"/>
              </a:rPr>
              <a:t>وفي لغتنا العربيّة نجد أنّ كلمة المنهج مأخوذة من الفعل: </a:t>
            </a:r>
          </a:p>
          <a:p>
            <a:pPr eaLnBrk="0" hangingPunct="0"/>
            <a:r>
              <a:rPr lang="ar-SA" sz="2800" dirty="0" smtClean="0">
                <a:solidFill>
                  <a:schemeClr val="bg1"/>
                </a:solidFill>
                <a:cs typeface="PT Bold Heading" pitchFamily="2" charset="-78"/>
              </a:rPr>
              <a:t>نهج </a:t>
            </a:r>
            <a:r>
              <a:rPr lang="ar-SA" sz="2800" b="1" dirty="0" smtClean="0">
                <a:solidFill>
                  <a:schemeClr val="bg1"/>
                </a:solidFill>
                <a:cs typeface="PT Bold Heading" pitchFamily="2" charset="-78"/>
              </a:rPr>
              <a:t>ينهج نهجاً وقد ورد في المعجم الوجيز</a:t>
            </a:r>
          </a:p>
          <a:p>
            <a:pPr eaLnBrk="0" hangingPunct="0"/>
            <a:r>
              <a:rPr lang="ar-SA" sz="2800" b="1" dirty="0" smtClean="0">
                <a:solidFill>
                  <a:schemeClr val="bg1"/>
                </a:solidFill>
                <a:cs typeface="PT Bold Heading" pitchFamily="2" charset="-78"/>
              </a:rPr>
              <a:t> " نهج الطريقُ ـَ نهجاً : وضَح واستبان, </a:t>
            </a:r>
          </a:p>
          <a:p>
            <a:pPr eaLnBrk="0" hangingPunct="0"/>
            <a:endParaRPr lang="ar-SA" sz="2800" b="1" dirty="0" smtClean="0">
              <a:solidFill>
                <a:schemeClr val="bg1"/>
              </a:solidFill>
              <a:latin typeface="Simplified Arabic" pitchFamily="18" charset="-78"/>
              <a:ea typeface="Times New Roman" pitchFamily="18" charset="0"/>
              <a:cs typeface="PT Bold Heading" pitchFamily="2" charset="-78"/>
            </a:endParaRPr>
          </a:p>
          <a:p>
            <a:pPr eaLnBrk="0" hangingPunct="0"/>
            <a:r>
              <a:rPr lang="ar-SA" sz="2800" b="1" dirty="0" smtClean="0">
                <a:solidFill>
                  <a:schemeClr val="bg1"/>
                </a:solidFill>
                <a:latin typeface="Simplified Arabic" pitchFamily="18" charset="-78"/>
                <a:ea typeface="Times New Roman" pitchFamily="18" charset="0"/>
                <a:cs typeface="PT Bold Heading" pitchFamily="2" charset="-78"/>
              </a:rPr>
              <a:t>وفي </a:t>
            </a:r>
            <a:r>
              <a:rPr lang="ar-SA" sz="2800" b="1" dirty="0">
                <a:solidFill>
                  <a:schemeClr val="bg1"/>
                </a:solidFill>
                <a:latin typeface="Simplified Arabic" pitchFamily="18" charset="-78"/>
                <a:ea typeface="Times New Roman" pitchFamily="18" charset="0"/>
                <a:cs typeface="PT Bold Heading" pitchFamily="2" charset="-78"/>
              </a:rPr>
              <a:t>لسان العرب لابن </a:t>
            </a:r>
            <a:r>
              <a:rPr lang="ar-SA" sz="2800" b="1" dirty="0" smtClean="0">
                <a:solidFill>
                  <a:schemeClr val="bg1"/>
                </a:solidFill>
                <a:latin typeface="Simplified Arabic" pitchFamily="18" charset="-78"/>
                <a:ea typeface="Times New Roman" pitchFamily="18" charset="0"/>
                <a:cs typeface="PT Bold Heading" pitchFamily="2" charset="-78"/>
              </a:rPr>
              <a:t>منظور: </a:t>
            </a:r>
          </a:p>
          <a:p>
            <a:pPr eaLnBrk="0" hangingPunct="0"/>
            <a:r>
              <a:rPr lang="ar-SA" sz="2800" b="1" dirty="0" smtClean="0">
                <a:solidFill>
                  <a:schemeClr val="bg1"/>
                </a:solidFill>
                <a:cs typeface="PT Bold Heading" pitchFamily="2" charset="-78"/>
              </a:rPr>
              <a:t>نجد </a:t>
            </a:r>
            <a:r>
              <a:rPr lang="ar-SA" sz="2800" dirty="0" smtClean="0">
                <a:solidFill>
                  <a:schemeClr val="bg1"/>
                </a:solidFill>
                <a:cs typeface="PT Bold Heading" pitchFamily="2" charset="-78"/>
              </a:rPr>
              <a:t>أن منهاجاً تعني طريقاً واضحاً.</a:t>
            </a:r>
            <a:r>
              <a:rPr lang="ar-SA" sz="2800" dirty="0" smtClean="0">
                <a:solidFill>
                  <a:schemeClr val="bg1"/>
                </a:solidFill>
                <a:latin typeface="Simplified Arabic" pitchFamily="18" charset="-78"/>
                <a:ea typeface="Times New Roman" pitchFamily="18" charset="0"/>
                <a:cs typeface="PT Bold Heading" pitchFamily="2" charset="-78"/>
              </a:rPr>
              <a:t> </a:t>
            </a:r>
            <a:endParaRPr lang="ar-SA" sz="2800" dirty="0">
              <a:solidFill>
                <a:schemeClr val="bg1"/>
              </a:solidFill>
              <a:latin typeface="Simplified Arabic" pitchFamily="18" charset="-78"/>
              <a:ea typeface="Times New Roman" pitchFamily="18" charset="0"/>
              <a:cs typeface="PT Bold Heading" pitchFamily="2" charset="-78"/>
            </a:endParaRPr>
          </a:p>
        </p:txBody>
      </p:sp>
      <p:sp>
        <p:nvSpPr>
          <p:cNvPr id="40963" name="مستطيل 3"/>
          <p:cNvSpPr>
            <a:spLocks noChangeArrowheads="1"/>
          </p:cNvSpPr>
          <p:nvPr/>
        </p:nvSpPr>
        <p:spPr bwMode="auto">
          <a:xfrm>
            <a:off x="285750" y="214313"/>
            <a:ext cx="8705850" cy="584200"/>
          </a:xfrm>
          <a:prstGeom prst="rect">
            <a:avLst/>
          </a:prstGeom>
          <a:solidFill>
            <a:srgbClr val="FFFF00"/>
          </a:solidFill>
          <a:ln w="9525">
            <a:noFill/>
            <a:miter lim="800000"/>
            <a:headEnd/>
            <a:tailEnd/>
          </a:ln>
        </p:spPr>
        <p:txBody>
          <a:bodyPr>
            <a:spAutoFit/>
          </a:bodyPr>
          <a:lstStyle/>
          <a:p>
            <a:pPr algn="ctr"/>
            <a:r>
              <a:rPr lang="ar-SA" sz="3200" dirty="0">
                <a:solidFill>
                  <a:srgbClr val="C00000"/>
                </a:solidFill>
                <a:cs typeface="PT Bold Heading" pitchFamily="2" charset="-78"/>
              </a:rPr>
              <a:t>معنى </a:t>
            </a:r>
            <a:r>
              <a:rPr lang="ar-SA" sz="3200" dirty="0" smtClean="0">
                <a:solidFill>
                  <a:srgbClr val="C00000"/>
                </a:solidFill>
                <a:cs typeface="PT Bold Heading" pitchFamily="2" charset="-78"/>
              </a:rPr>
              <a:t>المنهج</a:t>
            </a:r>
            <a:r>
              <a:rPr lang="ar-SA" sz="3200" b="1" dirty="0" smtClean="0">
                <a:solidFill>
                  <a:srgbClr val="C00000"/>
                </a:solidFill>
                <a:cs typeface="PT Bold Heading" pitchFamily="2" charset="-78"/>
              </a:rPr>
              <a:t> </a:t>
            </a:r>
            <a:r>
              <a:rPr lang="ar-SA" sz="3200" dirty="0">
                <a:solidFill>
                  <a:srgbClr val="C00000"/>
                </a:solidFill>
                <a:cs typeface="PT Bold Heading" pitchFamily="2" charset="-78"/>
              </a:rPr>
              <a:t>لغة :</a:t>
            </a:r>
          </a:p>
        </p:txBody>
      </p:sp>
      <p:pic>
        <p:nvPicPr>
          <p:cNvPr id="40966" name="صورة 7" descr="هث.jpg"/>
          <p:cNvPicPr>
            <a:picLocks noChangeAspect="1"/>
          </p:cNvPicPr>
          <p:nvPr/>
        </p:nvPicPr>
        <p:blipFill>
          <a:blip r:embed="rId3"/>
          <a:srcRect/>
          <a:stretch>
            <a:fillRect/>
          </a:stretch>
        </p:blipFill>
        <p:spPr bwMode="auto">
          <a:xfrm>
            <a:off x="357158" y="1285860"/>
            <a:ext cx="2286016" cy="3286148"/>
          </a:xfrm>
          <a:prstGeom prst="rect">
            <a:avLst/>
          </a:prstGeom>
          <a:noFill/>
          <a:ln w="9525">
            <a:noFill/>
            <a:miter lim="800000"/>
            <a:headEnd/>
            <a:tailEnd/>
          </a:ln>
        </p:spPr>
      </p:pic>
      <p:sp>
        <p:nvSpPr>
          <p:cNvPr id="9" name="مستطيل ذو زوايا قطرية مستديرة 8"/>
          <p:cNvSpPr/>
          <p:nvPr/>
        </p:nvSpPr>
        <p:spPr bwMode="auto">
          <a:xfrm>
            <a:off x="0" y="4786298"/>
            <a:ext cx="9144000" cy="2071702"/>
          </a:xfrm>
          <a:prstGeom prst="round2DiagRect">
            <a:avLst>
              <a:gd name="adj1" fmla="val 33323"/>
              <a:gd name="adj2" fmla="val 0"/>
            </a:avLst>
          </a:prstGeom>
          <a:solidFill>
            <a:schemeClr val="accent2">
              <a:lumMod val="75000"/>
            </a:schemeClr>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r>
              <a:rPr lang="ar-SA" sz="3200" b="1" dirty="0" smtClean="0">
                <a:solidFill>
                  <a:schemeClr val="bg1"/>
                </a:solidFill>
              </a:rPr>
              <a:t>وتعود كلمة منهج </a:t>
            </a:r>
            <a:r>
              <a:rPr lang="en-US" sz="3200" b="1" dirty="0" smtClean="0">
                <a:solidFill>
                  <a:schemeClr val="bg1"/>
                </a:solidFill>
              </a:rPr>
              <a:t>Curriculum </a:t>
            </a:r>
            <a:r>
              <a:rPr lang="ar-SA" sz="3200" b="1" dirty="0" smtClean="0">
                <a:solidFill>
                  <a:schemeClr val="bg1"/>
                </a:solidFill>
              </a:rPr>
              <a:t> في اللغات الأجنبيّة الحديثة إلى الكلمة اللاتينيّة </a:t>
            </a:r>
            <a:r>
              <a:rPr lang="en-US" sz="3200" b="1" dirty="0" smtClean="0">
                <a:solidFill>
                  <a:schemeClr val="bg1"/>
                </a:solidFill>
              </a:rPr>
              <a:t>Currere</a:t>
            </a:r>
            <a:r>
              <a:rPr lang="ar-SA" sz="3200" b="1" dirty="0" smtClean="0">
                <a:solidFill>
                  <a:schemeClr val="bg1"/>
                </a:solidFill>
              </a:rPr>
              <a:t> وتعني ( حلبة السباق ) التي يتنافس فيها المتنافسون للوصول إلى نقطة الفوز. </a:t>
            </a:r>
            <a:endParaRPr lang="ar-SA" sz="3200" b="1" dirty="0">
              <a:solidFill>
                <a:schemeClr val="bg1"/>
              </a:solidFill>
            </a:endParaRPr>
          </a:p>
        </p:txBody>
      </p:sp>
    </p:spTree>
  </p:cSld>
  <p:clrMapOvr>
    <a:masterClrMapping/>
  </p:clrMapOvr>
  <p:transition spd="slow">
    <p:diamond/>
    <p:sndAc>
      <p:stSnd>
        <p:snd r:embed="rId2" name="chimes.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44000" cy="683264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809625" algn="l"/>
              </a:tabLst>
            </a:pPr>
            <a:r>
              <a:rPr kumimoji="0" lang="ar-SA" sz="28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وقد تطوّر مفهوم المنهج في قواميس اللغة الأجنبيّة بشكل مستمرّ:</a:t>
            </a:r>
          </a:p>
          <a:p>
            <a:pPr lvl="0" algn="justLow" fontAlgn="base">
              <a:spcBef>
                <a:spcPct val="0"/>
              </a:spcBef>
              <a:spcAft>
                <a:spcPct val="0"/>
              </a:spcAft>
              <a:tabLst>
                <a:tab pos="809625" algn="l"/>
              </a:tabLst>
            </a:pPr>
            <a:r>
              <a:rPr lang="ar-SA" sz="2800" b="1" dirty="0" smtClean="0">
                <a:solidFill>
                  <a:srgbClr val="FFFF00"/>
                </a:solidFill>
                <a:latin typeface="Traditional Arabic" pitchFamily="18" charset="-78"/>
                <a:ea typeface="Times New Roman" pitchFamily="18" charset="0"/>
                <a:cs typeface="PT Bold Heading" pitchFamily="2" charset="-78"/>
              </a:rPr>
              <a:t>قاموس ( وبستر ) طبعة عام 1856 </a:t>
            </a:r>
            <a:r>
              <a:rPr lang="ar-SA" sz="3200" b="1" dirty="0" smtClean="0">
                <a:solidFill>
                  <a:schemeClr val="bg1"/>
                </a:solidFill>
                <a:latin typeface="Traditional Arabic" pitchFamily="18" charset="-78"/>
                <a:ea typeface="Times New Roman" pitchFamily="18" charset="0"/>
                <a:cs typeface="Traditional Arabic" pitchFamily="18" charset="-78"/>
              </a:rPr>
              <a:t>فقد </a:t>
            </a: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كانت كلمة منهج </a:t>
            </a:r>
            <a:r>
              <a:rPr kumimoji="0" lang="en-US"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Curriculum)</a:t>
            </a: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 تعني المنهج الخاصّ بالجامعة</a:t>
            </a:r>
            <a:r>
              <a:rPr kumimoji="0" lang="ar-SA" sz="3200" b="1" i="0" u="none" strike="noStrike" cap="none" normalizeH="0" dirty="0" smtClean="0">
                <a:ln>
                  <a:noFill/>
                </a:ln>
                <a:solidFill>
                  <a:schemeClr val="bg1"/>
                </a:solidFill>
                <a:effectLst/>
                <a:latin typeface="Traditional Arabic" pitchFamily="18" charset="-78"/>
                <a:ea typeface="Times New Roman" pitchFamily="18" charset="0"/>
                <a:cs typeface="Traditional Arabic" pitchFamily="18" charset="-78"/>
              </a:rPr>
              <a:t> .</a:t>
            </a:r>
          </a:p>
          <a:p>
            <a:pPr lvl="0" algn="justLow" fontAlgn="base">
              <a:spcBef>
                <a:spcPct val="0"/>
              </a:spcBef>
              <a:spcAft>
                <a:spcPct val="0"/>
              </a:spcAft>
              <a:tabLst>
                <a:tab pos="809625" algn="l"/>
              </a:tabLst>
            </a:pPr>
            <a:r>
              <a:rPr kumimoji="0" lang="ar-SA" sz="28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قاموس ( بانكروفت ) 1966بمعنى </a:t>
            </a: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 سلسلة منظّمة من الدروس أعدّت للدراسة.</a:t>
            </a:r>
            <a:endParaRPr kumimoji="0" lang="en-US" sz="32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28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قاموس التربية  لجود </a:t>
            </a:r>
            <a:r>
              <a:rPr kumimoji="0" lang="en-US" sz="28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Good</a:t>
            </a:r>
            <a:r>
              <a:rPr kumimoji="0" lang="ar-SA" sz="2800" b="1" i="0" u="none" strike="noStrike" cap="none" normalizeH="0" baseline="0" dirty="0" smtClean="0">
                <a:ln>
                  <a:noFill/>
                </a:ln>
                <a:solidFill>
                  <a:srgbClr val="FFFF00"/>
                </a:solidFill>
                <a:effectLst/>
                <a:latin typeface="Traditional Arabic" pitchFamily="18" charset="-78"/>
                <a:ea typeface="Times New Roman" pitchFamily="18" charset="0"/>
                <a:cs typeface="PT Bold Heading" pitchFamily="2" charset="-78"/>
              </a:rPr>
              <a:t>  عام 1973</a:t>
            </a: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 , فقد وردت ثلاثة تعريفات هي:</a:t>
            </a:r>
            <a:endParaRPr kumimoji="0" lang="en-US" sz="32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1- مجموعة من المقرّرات , أو الموادّ الدراسيّة التي تلزم للتخرّج , أو الحصول على درجة علميّة في ميدان رئيس من ميادين الدراسة , مثل منهج الموادّ الاجتماعيّة , أو منهج الرياضيّات .</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2- خطّة عامّة شاملة للمواد التي ينبغي أن يدرسها الطالب</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في المدرسة ؛ ليحصل على درجة علميّة ( شهادة ) تؤهّله </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للعمل بمهنة أو حرفة .</a:t>
            </a: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endParaRPr kumimoji="0" lang="en-US" sz="10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809625" algn="l"/>
              </a:tabLst>
            </a:pPr>
            <a:r>
              <a:rPr kumimoji="0" lang="ar-SA" sz="3200" b="1" i="0" u="none" strike="noStrike" cap="none" normalizeH="0" baseline="0" dirty="0" smtClean="0">
                <a:ln>
                  <a:noFill/>
                </a:ln>
                <a:solidFill>
                  <a:schemeClr val="bg1"/>
                </a:solidFill>
                <a:effectLst/>
                <a:latin typeface="Traditional Arabic" pitchFamily="18" charset="-78"/>
                <a:ea typeface="Times New Roman" pitchFamily="18" charset="0"/>
                <a:cs typeface="Traditional Arabic" pitchFamily="18" charset="-78"/>
              </a:rPr>
              <a:t>3- مجموعة من المقرّرات والخبرات التي يكتسبها الطالب في المدرسة أو الكليّة</a:t>
            </a:r>
            <a:endParaRPr kumimoji="0" lang="ar-SA" sz="3200" b="1" i="0" u="none" strike="noStrike" cap="none" normalizeH="0" baseline="0" dirty="0" smtClean="0">
              <a:ln>
                <a:noFill/>
              </a:ln>
              <a:solidFill>
                <a:schemeClr val="bg1"/>
              </a:solidFill>
              <a:effectLst/>
              <a:latin typeface="Arial" pitchFamily="34" charset="0"/>
              <a:cs typeface="Arial" pitchFamily="34" charset="0"/>
            </a:endParaRPr>
          </a:p>
        </p:txBody>
      </p:sp>
      <p:pic>
        <p:nvPicPr>
          <p:cNvPr id="3" name="صورة 2" descr="images-28.jpeg"/>
          <p:cNvPicPr>
            <a:picLocks noChangeAspect="1"/>
          </p:cNvPicPr>
          <p:nvPr/>
        </p:nvPicPr>
        <p:blipFill>
          <a:blip r:embed="rId2"/>
          <a:stretch>
            <a:fillRect/>
          </a:stretch>
        </p:blipFill>
        <p:spPr>
          <a:xfrm>
            <a:off x="0" y="4071942"/>
            <a:ext cx="2143125" cy="2133600"/>
          </a:xfrm>
          <a:prstGeom prst="rect">
            <a:avLst/>
          </a:prstGeom>
        </p:spPr>
      </p:pic>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4" name="مستطيل ذو زوايا قطرية مستديرة 3"/>
          <p:cNvSpPr/>
          <p:nvPr/>
        </p:nvSpPr>
        <p:spPr bwMode="auto">
          <a:xfrm>
            <a:off x="4071934" y="214290"/>
            <a:ext cx="4753098" cy="857256"/>
          </a:xfrm>
          <a:prstGeom prst="round2DiagRect">
            <a:avLst>
              <a:gd name="adj1" fmla="val 33323"/>
              <a:gd name="adj2" fmla="val 0"/>
            </a:avLst>
          </a:prstGeom>
          <a:solidFill>
            <a:schemeClr val="bg1"/>
          </a:solidFill>
          <a:ln w="9525" cap="flat" cmpd="sng" algn="ctr">
            <a:solidFill>
              <a:schemeClr val="tx1"/>
            </a:solidFill>
            <a:prstDash val="solid"/>
            <a:round/>
            <a:headEnd type="none" w="med" len="med"/>
            <a:tailEnd type="none" w="med" len="med"/>
          </a:ln>
          <a:effectLst/>
        </p:spPr>
        <p:style>
          <a:lnRef idx="0">
            <a:scrgbClr r="0" g="0" b="0"/>
          </a:lnRef>
          <a:fillRef idx="1002">
            <a:schemeClr val="dk2"/>
          </a:fillRef>
          <a:effectRef idx="0">
            <a:scrgbClr r="0" g="0" b="0"/>
          </a:effectRef>
          <a:fontRef idx="major"/>
        </p:style>
        <p:txBody>
          <a:bodyPr vert="horz" wrap="square" lIns="91440" tIns="45720" rIns="91440" bIns="45720" numCol="1" rtlCol="1" anchor="t" anchorCtr="0" compatLnSpc="1">
            <a:prstTxWarp prst="textNoShape">
              <a:avLst/>
            </a:prstTxWarp>
          </a:bodyPr>
          <a:lstStyle/>
          <a:p>
            <a:pPr algn="ctr" fontAlgn="base">
              <a:spcBef>
                <a:spcPct val="0"/>
              </a:spcBef>
              <a:spcAft>
                <a:spcPct val="0"/>
              </a:spcAft>
            </a:pPr>
            <a:r>
              <a:rPr lang="ar-SA" sz="4000" b="1"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rPr>
              <a:t>المفهوم التقليديّ أو الضيق للمنهج </a:t>
            </a:r>
            <a:endParaRPr kumimoji="0" lang="ar-SA" sz="4000" b="1" i="0" u="none" strike="noStrike" normalizeH="0" baseline="0" dirty="0" smtClean="0">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latin typeface="Arial" charset="0"/>
              <a:cs typeface="AL-Mateen" pitchFamily="2" charset="-78"/>
            </a:endParaRPr>
          </a:p>
        </p:txBody>
      </p:sp>
      <p:sp>
        <p:nvSpPr>
          <p:cNvPr id="5" name="مستطيل مستدير الزوايا 4"/>
          <p:cNvSpPr/>
          <p:nvPr/>
        </p:nvSpPr>
        <p:spPr bwMode="auto">
          <a:xfrm>
            <a:off x="357158" y="1928802"/>
            <a:ext cx="8286808" cy="3500462"/>
          </a:xfrm>
          <a:prstGeom prst="roundRect">
            <a:avLst/>
          </a:prstGeom>
          <a:ln>
            <a:solidFill>
              <a:schemeClr val="tx2">
                <a:lumMod val="60000"/>
                <a:lumOff val="40000"/>
              </a:schemeClr>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just" defTabSz="914400" rtl="1" eaLnBrk="1" fontAlgn="base" latinLnBrk="0" hangingPunct="1">
              <a:lnSpc>
                <a:spcPct val="100000"/>
              </a:lnSpc>
              <a:spcBef>
                <a:spcPct val="0"/>
              </a:spcBef>
              <a:spcAft>
                <a:spcPct val="0"/>
              </a:spcAft>
              <a:buClrTx/>
              <a:buSzTx/>
              <a:buFontTx/>
              <a:buNone/>
              <a:tabLst/>
            </a:pPr>
            <a:endParaRPr kumimoji="0" lang="ar-SA" sz="3200" b="0" i="0" u="none" strike="noStrike" cap="none" normalizeH="0" baseline="0" dirty="0" smtClean="0">
              <a:ln>
                <a:noFill/>
              </a:ln>
              <a:solidFill>
                <a:schemeClr val="tx1"/>
              </a:solidFill>
              <a:effectLst/>
              <a:latin typeface="Arial" charset="0"/>
              <a:cs typeface="AL-Mohanad Bold" pitchFamily="2" charset="-78"/>
            </a:endParaRPr>
          </a:p>
        </p:txBody>
      </p:sp>
      <p:sp>
        <p:nvSpPr>
          <p:cNvPr id="10" name="مستطيل 9"/>
          <p:cNvSpPr/>
          <p:nvPr/>
        </p:nvSpPr>
        <p:spPr>
          <a:xfrm>
            <a:off x="642910" y="2143116"/>
            <a:ext cx="7715304" cy="3170099"/>
          </a:xfrm>
          <a:prstGeom prst="rect">
            <a:avLst/>
          </a:prstGeom>
          <a:noFill/>
        </p:spPr>
        <p:txBody>
          <a:bodyPr wrap="square" lIns="91440" tIns="45720" rIns="91440" bIns="45720">
            <a:spAutoFit/>
          </a:bodyPr>
          <a:lstStyle/>
          <a:p>
            <a:pPr algn="ctr"/>
            <a:r>
              <a:rPr lang="ar-SA" sz="4000" b="1" cap="none" spc="0" dirty="0" smtClean="0">
                <a:ln w="10541" cmpd="sng">
                  <a:solidFill>
                    <a:schemeClr val="accent1">
                      <a:shade val="88000"/>
                      <a:satMod val="110000"/>
                    </a:schemeClr>
                  </a:solidFill>
                  <a:prstDash val="solid"/>
                </a:ln>
                <a:solidFill>
                  <a:srgbClr val="002060"/>
                </a:solidFill>
                <a:effectLst/>
                <a:cs typeface="AL-Mohanad Bold" pitchFamily="2" charset="-78"/>
              </a:rPr>
              <a:t>عبارة عن المقرّرات الدراسيّة (أو محتواها) التي أعدّها المتخصّصون  انطلاقاً من قناعتهم بضرورتها لتحقيق الأهداف التربويّة وكلّف المعلّمون تدريسها بأيّ أسلوب يرونه مناسباً وطلب إلى التلميذ استظهارها وإدراك حقائقها, دون أدنى اعتبار لاستعداداته وميوله .</a:t>
            </a:r>
            <a:endParaRPr lang="ar-SA" sz="4000" b="1" cap="none" spc="0" dirty="0">
              <a:ln w="10541" cmpd="sng">
                <a:solidFill>
                  <a:schemeClr val="accent1">
                    <a:shade val="88000"/>
                    <a:satMod val="110000"/>
                  </a:schemeClr>
                </a:solidFill>
                <a:prstDash val="solid"/>
              </a:ln>
              <a:solidFill>
                <a:srgbClr val="002060"/>
              </a:solidFill>
              <a:effectLst/>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33794" name="Oval 2"/>
          <p:cNvSpPr>
            <a:spLocks noChangeArrowheads="1"/>
          </p:cNvSpPr>
          <p:nvPr/>
        </p:nvSpPr>
        <p:spPr bwMode="auto">
          <a:xfrm>
            <a:off x="857224" y="1357298"/>
            <a:ext cx="2214578" cy="1785950"/>
          </a:xfrm>
          <a:prstGeom prst="ellipse">
            <a:avLst/>
          </a:prstGeom>
          <a:solidFill>
            <a:schemeClr val="accent2">
              <a:lumMod val="75000"/>
            </a:schemeClr>
          </a:solidFill>
          <a:ln w="9525">
            <a:round/>
            <a:headEnd/>
            <a:tailEnd/>
          </a:ln>
          <a:effectLst/>
          <a:scene3d>
            <a:camera prst="legacyPerspectiveBottom"/>
            <a:lightRig rig="legacyFlat3" dir="t"/>
          </a:scene3d>
          <a:sp3d extrusionH="887400" prstMaterial="legacyMatte">
            <a:bevelT w="13500" h="13500" prst="angle"/>
            <a:bevelB w="13500" h="13500" prst="angle"/>
            <a:extrusionClr>
              <a:srgbClr val="FBD4B4"/>
            </a:extrusionClr>
          </a:sp3d>
        </p:spPr>
        <p:txBody>
          <a:bodyPr vert="horz" wrap="square" lIns="91440" tIns="45720" rIns="91440" bIns="45720" numCol="1" anchor="t" anchorCtr="0" compatLnSpc="1">
            <a:prstTxWarp prst="textNoShape">
              <a:avLst/>
            </a:prstTxWarp>
            <a:flatTx/>
          </a:bodyPr>
          <a:lstStyle/>
          <a:p>
            <a:pPr marL="0" marR="0" lvl="0" indent="0" algn="r" defTabSz="914400" rtl="1" eaLnBrk="1" fontAlgn="base" latinLnBrk="0" hangingPunct="1">
              <a:lnSpc>
                <a:spcPct val="100000"/>
              </a:lnSpc>
              <a:spcBef>
                <a:spcPts val="1200"/>
              </a:spcBef>
              <a:spcAft>
                <a:spcPts val="300"/>
              </a:spcAft>
              <a:buClrTx/>
              <a:buSzTx/>
              <a:buFontTx/>
              <a:buNone/>
              <a:tabLst/>
            </a:pPr>
            <a:r>
              <a:rPr kumimoji="0" lang="ar-SA" sz="1600" b="1" i="0" u="none" strike="noStrike" cap="none" normalizeH="0" baseline="0" dirty="0" smtClean="0">
                <a:ln>
                  <a:noFill/>
                </a:ln>
                <a:solidFill>
                  <a:schemeClr val="tx1"/>
                </a:solidFill>
                <a:effectLst/>
                <a:latin typeface="Times New Roman" pitchFamily="18" charset="0"/>
                <a:ea typeface="Arial" pitchFamily="34" charset="0"/>
                <a:cs typeface="Times New Roman" pitchFamily="18" charset="0"/>
              </a:rPr>
              <a:t>    </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3795" name="Oval 3"/>
          <p:cNvSpPr>
            <a:spLocks noChangeArrowheads="1"/>
          </p:cNvSpPr>
          <p:nvPr/>
        </p:nvSpPr>
        <p:spPr bwMode="auto">
          <a:xfrm>
            <a:off x="6357950" y="1428736"/>
            <a:ext cx="2357454" cy="1643074"/>
          </a:xfrm>
          <a:prstGeom prst="ellipse">
            <a:avLst/>
          </a:prstGeom>
          <a:solidFill>
            <a:schemeClr val="accent2">
              <a:lumMod val="75000"/>
            </a:schemeClr>
          </a:solidFill>
          <a:ln w="38100">
            <a:round/>
            <a:headEnd/>
            <a:tailEnd/>
          </a:ln>
          <a:effectLst/>
          <a:scene3d>
            <a:camera prst="legacyPerspectiveBottom"/>
            <a:lightRig rig="legacyFlat3" dir="t"/>
          </a:scene3d>
          <a:sp3d extrusionH="887400" prstMaterial="legacyMatte">
            <a:bevelT w="13500" h="13500" prst="angle"/>
            <a:bevelB w="13500" h="13500" prst="angle"/>
            <a:extrusionClr>
              <a:srgbClr val="F79646"/>
            </a:extrusionClr>
          </a:sp3d>
        </p:spPr>
        <p:txBody>
          <a:bodyPr vert="horz" wrap="square" lIns="91440" tIns="45720" rIns="91440" bIns="45720" numCol="1" anchor="t" anchorCtr="0" compatLnSpc="1">
            <a:prstTxWarp prst="textNoShape">
              <a:avLst/>
            </a:prstTxWarp>
            <a:flatTx/>
          </a:bodyPr>
          <a:lstStyle/>
          <a:p>
            <a:pPr marL="0" marR="0" lvl="0" indent="0" algn="ctr" defTabSz="914400" rtl="1" eaLnBrk="1" fontAlgn="base" latinLnBrk="0" hangingPunct="1">
              <a:lnSpc>
                <a:spcPct val="100000"/>
              </a:lnSpc>
              <a:spcBef>
                <a:spcPct val="0"/>
              </a:spcBef>
              <a:spcAft>
                <a:spcPts val="600"/>
              </a:spcAft>
              <a:buClrTx/>
              <a:buSzTx/>
              <a:buFontTx/>
              <a:buNone/>
              <a:tabLst/>
            </a:pPr>
            <a:endParaRPr kumimoji="0" lang="ar-SA"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مستطيل 5"/>
          <p:cNvSpPr/>
          <p:nvPr/>
        </p:nvSpPr>
        <p:spPr>
          <a:xfrm>
            <a:off x="0" y="0"/>
            <a:ext cx="9144000" cy="769441"/>
          </a:xfrm>
          <a:prstGeom prst="rect">
            <a:avLst/>
          </a:prstGeom>
          <a:noFill/>
        </p:spPr>
        <p:txBody>
          <a:bodyPr wrap="square" lIns="91440" tIns="45720" rIns="91440" bIns="45720">
            <a:spAutoFit/>
          </a:bodyPr>
          <a:lstStyle/>
          <a:p>
            <a:pPr algn="ctr"/>
            <a:r>
              <a:rPr kumimoji="0" lang="ar-SA" sz="4400" b="1" i="0" u="none" strike="noStrike" cap="none" spc="100" normalizeH="0" baseline="0" dirty="0" smtClean="0">
                <a:ln w="18000">
                  <a:solidFill>
                    <a:schemeClr val="accent1">
                      <a:satMod val="200000"/>
                      <a:tint val="72000"/>
                    </a:schemeClr>
                  </a:solidFill>
                  <a:prstDash val="solid"/>
                </a:ln>
                <a:solidFill>
                  <a:srgbClr val="002060"/>
                </a:solidFill>
                <a:effectLst>
                  <a:outerShdw blurRad="25000" dist="20000" dir="16020000" algn="tl">
                    <a:schemeClr val="accent1">
                      <a:satMod val="200000"/>
                      <a:shade val="1000"/>
                      <a:alpha val="60000"/>
                    </a:schemeClr>
                  </a:outerShdw>
                </a:effectLst>
                <a:latin typeface="Traditional Arabic" pitchFamily="18" charset="-78"/>
                <a:ea typeface="Times New Roman" pitchFamily="18" charset="0"/>
                <a:cs typeface="Traditional Arabic" pitchFamily="18" charset="-78"/>
              </a:rPr>
              <a:t>ويوضّح الشكل الآتي المنهج بمفهومه التقليديّ الضيّق</a:t>
            </a:r>
            <a:endParaRPr lang="ar-SA" sz="4400" b="1" cap="none" spc="100" dirty="0">
              <a:ln w="18000">
                <a:solidFill>
                  <a:schemeClr val="accent1">
                    <a:satMod val="200000"/>
                    <a:tint val="72000"/>
                  </a:schemeClr>
                </a:solidFill>
                <a:prstDash val="solid"/>
              </a:ln>
              <a:solidFill>
                <a:srgbClr val="002060"/>
              </a:solidFill>
              <a:effectLst>
                <a:outerShdw blurRad="25000" dist="20000" dir="16020000" algn="tl">
                  <a:schemeClr val="accent1">
                    <a:satMod val="200000"/>
                    <a:shade val="1000"/>
                    <a:alpha val="60000"/>
                  </a:schemeClr>
                </a:outerShdw>
              </a:effectLst>
            </a:endParaRPr>
          </a:p>
        </p:txBody>
      </p:sp>
      <p:pic>
        <p:nvPicPr>
          <p:cNvPr id="7" name="Picture 2" descr="images-326"/>
          <p:cNvPicPr>
            <a:picLocks noChangeAspect="1" noChangeArrowheads="1"/>
          </p:cNvPicPr>
          <p:nvPr/>
        </p:nvPicPr>
        <p:blipFill>
          <a:blip r:embed="rId2"/>
          <a:srcRect/>
          <a:stretch>
            <a:fillRect/>
          </a:stretch>
        </p:blipFill>
        <p:spPr bwMode="auto">
          <a:xfrm>
            <a:off x="3000364" y="3214686"/>
            <a:ext cx="3500462" cy="3357586"/>
          </a:xfrm>
          <a:prstGeom prst="rect">
            <a:avLst/>
          </a:prstGeom>
          <a:noFill/>
          <a:ln w="9525">
            <a:noFill/>
            <a:miter lim="800000"/>
            <a:headEnd/>
            <a:tailEnd/>
          </a:ln>
        </p:spPr>
      </p:pic>
      <p:sp>
        <p:nvSpPr>
          <p:cNvPr id="9" name="مستطيل 8"/>
          <p:cNvSpPr/>
          <p:nvPr/>
        </p:nvSpPr>
        <p:spPr>
          <a:xfrm>
            <a:off x="928662" y="1714488"/>
            <a:ext cx="2005957" cy="923330"/>
          </a:xfrm>
          <a:prstGeom prst="rect">
            <a:avLst/>
          </a:prstGeom>
          <a:noFill/>
        </p:spPr>
        <p:txBody>
          <a:bodyPr wrap="square" lIns="91440" tIns="45720" rIns="91440" bIns="45720">
            <a:spAutoFit/>
          </a:bodyPr>
          <a:lstStyle/>
          <a:p>
            <a:pPr algn="ctr"/>
            <a:r>
              <a:rPr kumimoji="0" lang="ar-SA" sz="5400" b="1" i="0" u="none" strike="noStrike" cap="none" spc="0"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Times New Roman" pitchFamily="18" charset="0"/>
                <a:ea typeface="Arial" pitchFamily="34" charset="0"/>
                <a:cs typeface="Times New Roman" pitchFamily="18" charset="0"/>
              </a:rPr>
              <a:t>المنهج</a:t>
            </a:r>
            <a:endParaRPr lang="ar-SA"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مستطيل 9"/>
          <p:cNvSpPr/>
          <p:nvPr/>
        </p:nvSpPr>
        <p:spPr>
          <a:xfrm>
            <a:off x="6429388" y="1714488"/>
            <a:ext cx="2286016" cy="646331"/>
          </a:xfrm>
          <a:prstGeom prst="rect">
            <a:avLst/>
          </a:prstGeom>
          <a:noFill/>
        </p:spPr>
        <p:txBody>
          <a:bodyPr wrap="square" lIns="91440" tIns="45720" rIns="91440" bIns="45720">
            <a:spAutoFit/>
          </a:bodyPr>
          <a:lstStyle/>
          <a:p>
            <a:pPr algn="ctr"/>
            <a:r>
              <a:rPr kumimoji="0" lang="ar-SA" sz="3600" b="0" i="0" u="none" strike="noStrike" cap="none" spc="0"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implified Arabic" pitchFamily="18" charset="-78"/>
                <a:ea typeface="Arial" pitchFamily="34" charset="0"/>
                <a:cs typeface="Simplified Arabic" pitchFamily="18" charset="-78"/>
              </a:rPr>
              <a:t>المقرّر الدراسيّ</a:t>
            </a:r>
            <a:endParaRPr lang="ar-SA"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1" name="سهم إلى اليمين 10"/>
          <p:cNvSpPr/>
          <p:nvPr/>
        </p:nvSpPr>
        <p:spPr>
          <a:xfrm>
            <a:off x="3357554" y="2000240"/>
            <a:ext cx="2714644" cy="428628"/>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comb dir="vert"/>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TotalTime>
  <Words>1279</Words>
  <PresentationFormat>عرض على الشاشة (3:4)‏</PresentationFormat>
  <Paragraphs>196</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الشريحة 1</vt:lpstr>
      <vt:lpstr>الشريحة 2</vt:lpstr>
      <vt:lpstr> </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 مقارنة بين المنهج التقليدي والمنهج الحديث </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الأول مفاهيم أساسية في المناهج</dc:title>
  <dc:creator>ضحى</dc:creator>
  <cp:lastModifiedBy>ضحى</cp:lastModifiedBy>
  <cp:revision>78</cp:revision>
  <dcterms:created xsi:type="dcterms:W3CDTF">2015-10-25T11:21:34Z</dcterms:created>
  <dcterms:modified xsi:type="dcterms:W3CDTF">2015-11-17T07:52:31Z</dcterms:modified>
</cp:coreProperties>
</file>