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2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19/02/1437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19/02/1437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19/02/1437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19/02/1437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الثالثة والعشرون</a:t>
            </a:r>
            <a:endParaRPr lang="ar-IQ" dirty="0"/>
          </a:p>
        </p:txBody>
      </p:sp>
      <p:sp>
        <p:nvSpPr>
          <p:cNvPr id="3" name="عنوان فرعي 2"/>
          <p:cNvSpPr>
            <a:spLocks noGrp="1"/>
          </p:cNvSpPr>
          <p:nvPr>
            <p:ph type="subTitle" idx="1"/>
          </p:nvPr>
        </p:nvSpPr>
        <p:spPr/>
        <p:txBody>
          <a:bodyPr/>
          <a:lstStyle/>
          <a:p>
            <a:r>
              <a:rPr lang="ar-IQ" dirty="0"/>
              <a:t>بعض انواع البيوع الخاصة </a:t>
            </a:r>
          </a:p>
        </p:txBody>
      </p:sp>
    </p:spTree>
    <p:extLst>
      <p:ext uri="{BB962C8B-B14F-4D97-AF65-F5344CB8AC3E}">
        <p14:creationId xmlns:p14="http://schemas.microsoft.com/office/powerpoint/2010/main" val="3432279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بيع الاولياء</a:t>
            </a:r>
            <a:endParaRPr lang="ar-IQ" dirty="0"/>
          </a:p>
        </p:txBody>
      </p:sp>
      <p:sp>
        <p:nvSpPr>
          <p:cNvPr id="3" name="عنصر نائب للمحتوى 2"/>
          <p:cNvSpPr>
            <a:spLocks noGrp="1"/>
          </p:cNvSpPr>
          <p:nvPr>
            <p:ph idx="1"/>
          </p:nvPr>
        </p:nvSpPr>
        <p:spPr/>
        <p:txBody>
          <a:bodyPr>
            <a:normAutofit fontScale="70000" lnSpcReduction="20000"/>
          </a:bodyPr>
          <a:lstStyle/>
          <a:p>
            <a:r>
              <a:rPr lang="ar-IQ" dirty="0"/>
              <a:t>ولاً: بيع الاولياء وشراءهم </a:t>
            </a:r>
            <a:r>
              <a:rPr lang="ar-IQ" dirty="0" err="1"/>
              <a:t>لانفسهم</a:t>
            </a:r>
            <a:r>
              <a:rPr lang="ar-IQ" dirty="0"/>
              <a:t> ( الاب والجد ) المواد من 588 الى 591 </a:t>
            </a:r>
            <a:r>
              <a:rPr lang="ar-IQ" dirty="0" err="1"/>
              <a:t>ق.م.ع</a:t>
            </a:r>
            <a:r>
              <a:rPr lang="ar-IQ" dirty="0"/>
              <a:t> </a:t>
            </a:r>
          </a:p>
          <a:p>
            <a:r>
              <a:rPr lang="ar-IQ" dirty="0"/>
              <a:t>1- للاب والجد ان يبيع ماله لولده او ان يشتري مال ولده لنفسه بمثل القيمة او بغبن يسير لا فاحش اما اذا كان بغبن فاحش فالتصرف باطل بطلان مطلق لمخالفة النظام العام ( 124 , 130 ,588 </a:t>
            </a:r>
            <a:r>
              <a:rPr lang="ar-IQ" dirty="0" err="1"/>
              <a:t>ق.م.ع</a:t>
            </a:r>
            <a:r>
              <a:rPr lang="ar-IQ" dirty="0"/>
              <a:t> ) .</a:t>
            </a:r>
          </a:p>
          <a:p>
            <a:r>
              <a:rPr lang="ar-IQ" dirty="0"/>
              <a:t>2- ليس للقاضي او الوصي المنصوب او القيم المقام من قبل المحكمة ان يبيع مال نفسه للمحجور او ان يبيع مال المحجور مطلقاً ( 589 </a:t>
            </a:r>
            <a:r>
              <a:rPr lang="ar-IQ" dirty="0" err="1"/>
              <a:t>ق.م.ع</a:t>
            </a:r>
            <a:r>
              <a:rPr lang="ar-IQ" dirty="0"/>
              <a:t> ) .</a:t>
            </a:r>
          </a:p>
          <a:p>
            <a:r>
              <a:rPr lang="ar-IQ" dirty="0"/>
              <a:t>3- ليس للوصي المختار من قبل الاب او الجد ان يبيع مال نفسه لليتيم او ان يشتري مال لنفسه مال اليتيم الا اذا كان في التصرف خير لليتيم ولكن بشرط اخذ الاذن من المحكمة ( 590/2 </a:t>
            </a:r>
            <a:r>
              <a:rPr lang="ar-IQ" dirty="0" err="1"/>
              <a:t>ق.م.ع</a:t>
            </a:r>
            <a:r>
              <a:rPr lang="ar-IQ" dirty="0"/>
              <a:t> ).</a:t>
            </a:r>
          </a:p>
          <a:p>
            <a:r>
              <a:rPr lang="ar-IQ" dirty="0"/>
              <a:t>وفي جميع الحالات يجب ان يخضع كل </a:t>
            </a:r>
            <a:r>
              <a:rPr lang="ar-IQ" dirty="0" err="1"/>
              <a:t>شيْ</a:t>
            </a:r>
            <a:r>
              <a:rPr lang="ar-IQ" dirty="0"/>
              <a:t> </a:t>
            </a:r>
            <a:r>
              <a:rPr lang="ar-IQ" dirty="0" err="1"/>
              <a:t>لاحكام</a:t>
            </a:r>
            <a:r>
              <a:rPr lang="ar-IQ" dirty="0"/>
              <a:t> المادة 3 من قانون رعاية القاصرين رقم 78 لسنة 1980 ( لا يجوز للولي او الوصي او القيم مباشرة التصرفات التالية الا بموافقة مديرية رعاية القاصرين بعد التحقق من مصلحة القاصرين ) ... وتم ذكر 9 نقاط في نص المادة .</a:t>
            </a:r>
          </a:p>
        </p:txBody>
      </p:sp>
    </p:spTree>
    <p:extLst>
      <p:ext uri="{BB962C8B-B14F-4D97-AF65-F5344CB8AC3E}">
        <p14:creationId xmlns:p14="http://schemas.microsoft.com/office/powerpoint/2010/main" val="2787083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بيع الوكلاء</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a:t>يمنع المشرع النائب من شراء ذلك </a:t>
            </a:r>
            <a:r>
              <a:rPr lang="ar-IQ" dirty="0" err="1"/>
              <a:t>لانفسهم</a:t>
            </a:r>
            <a:r>
              <a:rPr lang="ar-IQ" dirty="0"/>
              <a:t> ولا باسم مستعار( 592 </a:t>
            </a:r>
            <a:r>
              <a:rPr lang="ar-IQ" dirty="0" err="1"/>
              <a:t>ق.م.ع</a:t>
            </a:r>
            <a:r>
              <a:rPr lang="ar-IQ" dirty="0"/>
              <a:t> ) حتى ولو بطريقة المزاد العلني .</a:t>
            </a:r>
          </a:p>
          <a:p>
            <a:r>
              <a:rPr lang="ar-IQ" dirty="0"/>
              <a:t>وسواء كانت النيابة اتفاقية ( كالوكيل في بيع مال غيره ) او نيابة قضائية كسند الدين ( وكيل يعينه القضاء لمساعدة الدائنين للوصول الى حقوقهم في المقاولة او اي مدين يتعثر في الوفاء وهو وكيل قضائي ويخضع </a:t>
            </a:r>
            <a:r>
              <a:rPr lang="ar-IQ" dirty="0" err="1"/>
              <a:t>لاحكام</a:t>
            </a:r>
            <a:r>
              <a:rPr lang="ar-IQ" dirty="0"/>
              <a:t> القانون المدني وتعينه المحكمة او الحارس القضائي او النيابة في بيع مال الغير بناء على امر السلطة العامة كالموظف الذي ينوب عن الدولة في بيع اموالها بموجب عرف السلطة الادارية وكذلك لا يجوز للسماسرة والخبراء شراء الاموال المعهود اليهم في بيعها </a:t>
            </a:r>
            <a:r>
              <a:rPr lang="ar-IQ" dirty="0" smtClean="0"/>
              <a:t>.</a:t>
            </a:r>
            <a:endParaRPr lang="ar-IQ" dirty="0"/>
          </a:p>
        </p:txBody>
      </p:sp>
    </p:spTree>
    <p:extLst>
      <p:ext uri="{BB962C8B-B14F-4D97-AF65-F5344CB8AC3E}">
        <p14:creationId xmlns:p14="http://schemas.microsoft.com/office/powerpoint/2010/main" val="55367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92500" lnSpcReduction="20000"/>
          </a:bodyPr>
          <a:lstStyle/>
          <a:p>
            <a:r>
              <a:rPr lang="ar-IQ" dirty="0"/>
              <a:t>ملاحظات مهمة جداً :</a:t>
            </a:r>
          </a:p>
          <a:p>
            <a:r>
              <a:rPr lang="ar-IQ" dirty="0"/>
              <a:t>1- مخالفة المادة 592 </a:t>
            </a:r>
            <a:r>
              <a:rPr lang="ar-IQ" dirty="0" err="1"/>
              <a:t>ق.م.ع</a:t>
            </a:r>
            <a:r>
              <a:rPr lang="ar-IQ" dirty="0"/>
              <a:t> تجعل العقد موقوف على اجازة المالك .</a:t>
            </a:r>
          </a:p>
          <a:p>
            <a:r>
              <a:rPr lang="ar-IQ" dirty="0"/>
              <a:t>2- معنى الحقوق المتنازع عليها ( م 593 </a:t>
            </a:r>
            <a:r>
              <a:rPr lang="ar-IQ" dirty="0" err="1"/>
              <a:t>ق.م.ع</a:t>
            </a:r>
            <a:r>
              <a:rPr lang="ar-IQ" dirty="0"/>
              <a:t> ) هي الحقوق التي قد رفعت بها دعوى امام القضاء او قام بشأنه نزاع جدي ويبقى الحق المتنازع عليه حتى اذا صدر حكم بذلك ما لم يكتسب الدرجة القطعية بان استنفذ جميع طرق الطعن .</a:t>
            </a:r>
          </a:p>
          <a:p>
            <a:r>
              <a:rPr lang="ar-IQ" dirty="0"/>
              <a:t>3- بيع العين بالنقد يسمى البع المطلق .</a:t>
            </a:r>
          </a:p>
          <a:p>
            <a:r>
              <a:rPr lang="ar-IQ" dirty="0"/>
              <a:t>4- بيع النقد بالنقد يسمى الصرف .</a:t>
            </a:r>
          </a:p>
          <a:p>
            <a:r>
              <a:rPr lang="ar-IQ" dirty="0"/>
              <a:t>5- بيع العين بالعين يسمى مقايضة .</a:t>
            </a:r>
          </a:p>
          <a:p>
            <a:endParaRPr lang="ar-IQ" dirty="0"/>
          </a:p>
        </p:txBody>
      </p:sp>
    </p:spTree>
    <p:extLst>
      <p:ext uri="{BB962C8B-B14F-4D97-AF65-F5344CB8AC3E}">
        <p14:creationId xmlns:p14="http://schemas.microsoft.com/office/powerpoint/2010/main" val="414326674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366</Words>
  <Application>Microsoft Office PowerPoint</Application>
  <PresentationFormat>عرض على الشاشة (3:4)‏</PresentationFormat>
  <Paragraphs>17</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المحاضرة الثالثة والعشرون</vt:lpstr>
      <vt:lpstr>بيع الاولياء</vt:lpstr>
      <vt:lpstr>بيع الوكلاء</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والعشرون</dc:title>
  <dc:creator>dell-moh</dc:creator>
  <cp:lastModifiedBy>dell-moh</cp:lastModifiedBy>
  <cp:revision>1</cp:revision>
  <dcterms:created xsi:type="dcterms:W3CDTF">2015-12-01T09:29:12Z</dcterms:created>
  <dcterms:modified xsi:type="dcterms:W3CDTF">2015-12-01T09:32:43Z</dcterms:modified>
</cp:coreProperties>
</file>