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27/02/1437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27/02/1437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27/02/1437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27/02/1437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الحادية والعشرون</a:t>
            </a:r>
            <a:endParaRPr lang="ar-IQ" dirty="0"/>
          </a:p>
        </p:txBody>
      </p:sp>
      <p:sp>
        <p:nvSpPr>
          <p:cNvPr id="3" name="عنوان فرعي 2"/>
          <p:cNvSpPr>
            <a:spLocks noGrp="1"/>
          </p:cNvSpPr>
          <p:nvPr>
            <p:ph type="subTitle" idx="1"/>
          </p:nvPr>
        </p:nvSpPr>
        <p:spPr/>
        <p:txBody>
          <a:bodyPr/>
          <a:lstStyle/>
          <a:p>
            <a:r>
              <a:rPr lang="ar-IQ" dirty="0" smtClean="0"/>
              <a:t>ضمانات البائع في استيفاء المبيع</a:t>
            </a:r>
            <a:endParaRPr lang="ar-IQ" dirty="0"/>
          </a:p>
        </p:txBody>
      </p:sp>
    </p:spTree>
    <p:extLst>
      <p:ext uri="{BB962C8B-B14F-4D97-AF65-F5344CB8AC3E}">
        <p14:creationId xmlns:p14="http://schemas.microsoft.com/office/powerpoint/2010/main" val="1091898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حق البائع في حبس المبيع .</a:t>
            </a:r>
          </a:p>
        </p:txBody>
      </p:sp>
      <p:sp>
        <p:nvSpPr>
          <p:cNvPr id="3" name="عنصر نائب للمحتوى 2"/>
          <p:cNvSpPr>
            <a:spLocks noGrp="1"/>
          </p:cNvSpPr>
          <p:nvPr>
            <p:ph idx="1"/>
          </p:nvPr>
        </p:nvSpPr>
        <p:spPr/>
        <p:txBody>
          <a:bodyPr>
            <a:normAutofit fontScale="62500" lnSpcReduction="20000"/>
          </a:bodyPr>
          <a:lstStyle/>
          <a:p>
            <a:r>
              <a:rPr lang="ar-IQ" dirty="0"/>
              <a:t>اقر المشرع بعض الوسائل لضمان استيفاء البائع لحقه في استيفاء الثمن ، ومنها حق البائع في حبس المبيع . ولبيان حق البائع في حبس المبيع يجب التمييز بين الفرضين الآتيين :</a:t>
            </a:r>
          </a:p>
          <a:p>
            <a:r>
              <a:rPr lang="ar-IQ" dirty="0"/>
              <a:t>أولا / حق البائع في حبس المبيع إذا كان الثمن حالاً . </a:t>
            </a:r>
          </a:p>
          <a:p>
            <a:r>
              <a:rPr lang="ar-IQ" dirty="0"/>
              <a:t>نص المشرع في المادة 577 من القانون المدني على انه: ((1- للبائع حق حبس المبيع الى أن يستوفي ما هو حال من الثمن . ولو كان المبيع جملة أشياء بيعت صفقة واحدة فله حبسه الى أن يستوفي الحال سواء سمي لكل منها ثمن أو لم يسم . 2- وإعطاء المشتري رهناً أو كفيلاً بالثمن الحال لا يسقط حق الحبس )) .</a:t>
            </a:r>
          </a:p>
          <a:p>
            <a:r>
              <a:rPr lang="ar-IQ" dirty="0"/>
              <a:t>يتضح من النص أعلاه </a:t>
            </a:r>
            <a:r>
              <a:rPr lang="ar-IQ" dirty="0" err="1"/>
              <a:t>الأتي</a:t>
            </a:r>
            <a:r>
              <a:rPr lang="ar-IQ" dirty="0"/>
              <a:t> : </a:t>
            </a:r>
          </a:p>
          <a:p>
            <a:r>
              <a:rPr lang="ar-IQ" dirty="0"/>
              <a:t>1- للبائع حق حبس المبيع حتى يدفع إليه المشتري جميع الثمن الحال .</a:t>
            </a:r>
          </a:p>
          <a:p>
            <a:r>
              <a:rPr lang="ar-IQ" dirty="0"/>
              <a:t>2- لا يجوز للمشتري الذي يدفع بعض الثمن المستحق أن يطالب البائع بتسليمه بعض المبيع في مقابل ما دفع من الثمن بل يكون للبائع حبس جميع المبيع الى أن يستوفي الباقي من الثمن . </a:t>
            </a:r>
          </a:p>
          <a:p>
            <a:r>
              <a:rPr lang="ar-IQ" dirty="0"/>
              <a:t>3- حق البائع في حبس المبيع حتى يستوفي الثمن ، حق لا يزول حتى لو قدم المشتري رهناً أو كفالة بالثمن ، لان البائع يطلب حقاً واجب الأداء فلا يكفيه أن يقدم له المشتري رهناً أو كفيلاً . </a:t>
            </a:r>
          </a:p>
        </p:txBody>
      </p:sp>
    </p:spTree>
    <p:extLst>
      <p:ext uri="{BB962C8B-B14F-4D97-AF65-F5344CB8AC3E}">
        <p14:creationId xmlns:p14="http://schemas.microsoft.com/office/powerpoint/2010/main" val="2113806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ثانيا / حق البائع في حبس المبيع إذا كان الثمن مؤجلاً </a:t>
            </a:r>
          </a:p>
        </p:txBody>
      </p:sp>
      <p:sp>
        <p:nvSpPr>
          <p:cNvPr id="3" name="عنصر نائب للمحتوى 2"/>
          <p:cNvSpPr>
            <a:spLocks noGrp="1"/>
          </p:cNvSpPr>
          <p:nvPr>
            <p:ph idx="1"/>
          </p:nvPr>
        </p:nvSpPr>
        <p:spPr/>
        <p:txBody>
          <a:bodyPr>
            <a:normAutofit fontScale="70000" lnSpcReduction="20000"/>
          </a:bodyPr>
          <a:lstStyle/>
          <a:p>
            <a:r>
              <a:rPr lang="ar-IQ" dirty="0" smtClean="0"/>
              <a:t>.</a:t>
            </a:r>
            <a:endParaRPr lang="ar-IQ" dirty="0"/>
          </a:p>
          <a:p>
            <a:r>
              <a:rPr lang="ar-IQ" dirty="0"/>
              <a:t>لا يثبت للبائع حق حبس المبيع إذا كان الثمن مؤجلاً وكان تسليم المبيع واجباً قبل حلول الأجل المتفق عليه لدفع الثمن، إلا إذا تحققت إحدى الحالات المنصوص عليها في المادتين 579/2، 580 من القانون المدني وهي :</a:t>
            </a:r>
          </a:p>
          <a:p>
            <a:r>
              <a:rPr lang="ar-IQ" dirty="0"/>
              <a:t>1- اذا اضعف المشتري التأمينات التي قدمها ضماناً لتنفيذ التزامه بدفع الثمن (579/ف2).</a:t>
            </a:r>
          </a:p>
          <a:p>
            <a:r>
              <a:rPr lang="ar-IQ" dirty="0"/>
              <a:t>2- اذا أعسر المشتري بشكل يوشك معه أن يضيع الثمن على البائع على أن يكون الإعسار لاحقاً لعقد البيع (579 / ف2) .</a:t>
            </a:r>
          </a:p>
          <a:p>
            <a:r>
              <a:rPr lang="ar-IQ" dirty="0"/>
              <a:t>مع ملاحظة أن للمشتري تفادي حبس المبيع في الحالتين أعلاه ، اذا قدم كفيلاً بالثمن (579/ ف2) .</a:t>
            </a:r>
          </a:p>
          <a:p>
            <a:r>
              <a:rPr lang="ar-IQ" dirty="0"/>
              <a:t>3- اذا مات المشتري مفلساً قبل قبض المبيع ودفع الثمن ، فللبائع حق حبس المبيع الى أن يستوفي الثمن أو تبيعه المحكمة وتؤدي للبائع حقه من ثمنه ، فان زاد الثمن عن حق البائع يدفع الزائد لباقي الغرماء وان نقص ولم يوف حق البائع بتمامه فيكون أسوة للغرماء فيما بقي له ( 580) .</a:t>
            </a:r>
          </a:p>
        </p:txBody>
      </p:sp>
    </p:spTree>
    <p:extLst>
      <p:ext uri="{BB962C8B-B14F-4D97-AF65-F5344CB8AC3E}">
        <p14:creationId xmlns:p14="http://schemas.microsoft.com/office/powerpoint/2010/main" val="839754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60648"/>
            <a:ext cx="8229600" cy="1143000"/>
          </a:xfrm>
        </p:spPr>
        <p:txBody>
          <a:bodyPr/>
          <a:lstStyle/>
          <a:p>
            <a:r>
              <a:rPr lang="ar-IQ" dirty="0" smtClean="0"/>
              <a:t>فسخ البيع</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smtClean="0"/>
              <a:t>اذا </a:t>
            </a:r>
            <a:r>
              <a:rPr lang="ar-IQ" dirty="0"/>
              <a:t>لم يوفي المشتري بالتزامه بدفع الثمن جاز للبائع فسخ البيع قضائياً والمسألة ترجع للمحكمة ( الفسخ القضائي ) .</a:t>
            </a:r>
          </a:p>
          <a:p>
            <a:r>
              <a:rPr lang="ar-IQ" dirty="0"/>
              <a:t>اما الفسخ الاتفاقي : يعني وجود شرط في العقد يعتبر العقد مفسوخاً من تلقاء نفسه بمجرد انحلال المشتري بالتزام دفع الثمن هنا يجب على القضاء فسخه م 178 </a:t>
            </a:r>
            <a:r>
              <a:rPr lang="ar-IQ" dirty="0" err="1"/>
              <a:t>ق.م.ع</a:t>
            </a:r>
            <a:r>
              <a:rPr lang="ar-IQ" dirty="0"/>
              <a:t> .</a:t>
            </a:r>
          </a:p>
          <a:p>
            <a:r>
              <a:rPr lang="ar-IQ" dirty="0"/>
              <a:t>دفع مصاريف عقد البيع : الاصل ان مصاريف العقد على المشتري ولكن يجوز ان تكون المصاريف مناصفة م 583 </a:t>
            </a:r>
            <a:r>
              <a:rPr lang="ar-IQ" dirty="0" err="1"/>
              <a:t>ق.م.ع</a:t>
            </a:r>
            <a:r>
              <a:rPr lang="ar-IQ" dirty="0"/>
              <a:t> وفي العراق العرف يقضي بان يتحمل البائع والمشتري اجور الدلالة مناصفة . ولكن اذا دفع المشتري المصاريف فلا يحق له الرجوع على البائع اما اذا دفعها البائع فيجوز ان يرجع بها على المشتري .</a:t>
            </a:r>
          </a:p>
        </p:txBody>
      </p:sp>
    </p:spTree>
    <p:extLst>
      <p:ext uri="{BB962C8B-B14F-4D97-AF65-F5344CB8AC3E}">
        <p14:creationId xmlns:p14="http://schemas.microsoft.com/office/powerpoint/2010/main" val="1441896449"/>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TotalTime>
  <Words>484</Words>
  <Application>Microsoft Office PowerPoint</Application>
  <PresentationFormat>عرض على الشاشة (3:4)‏</PresentationFormat>
  <Paragraphs>21</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سمة Office</vt:lpstr>
      <vt:lpstr>المحاضرة الحادية والعشرون</vt:lpstr>
      <vt:lpstr>حق البائع في حبس المبيع .</vt:lpstr>
      <vt:lpstr>ثانيا / حق البائع في حبس المبيع إذا كان الثمن مؤجلاً </vt:lpstr>
      <vt:lpstr>فسخ البيع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الحادية والعشرون</dc:title>
  <dc:creator>dell-moh</dc:creator>
  <cp:lastModifiedBy>dell-moh</cp:lastModifiedBy>
  <cp:revision>3</cp:revision>
  <dcterms:created xsi:type="dcterms:W3CDTF">2015-11-29T09:56:09Z</dcterms:created>
  <dcterms:modified xsi:type="dcterms:W3CDTF">2015-12-09T13:43:30Z</dcterms:modified>
</cp:coreProperties>
</file>