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9" r:id="rId4"/>
    <p:sldId id="258" r:id="rId5"/>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72" d="100"/>
          <a:sy n="72" d="100"/>
        </p:scale>
        <p:origin x="-1164"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17/02/1437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17/02/1437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17/02/1437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17/02/1437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17/02/1437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t>17/02/1437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t>17/02/1437</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t>17/02/1437</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t>17/02/1437</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17/02/1437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17/02/1437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t>17/02/1437</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IQ" dirty="0" smtClean="0"/>
              <a:t>المحاضرة العشرون</a:t>
            </a:r>
            <a:endParaRPr lang="ar-IQ" dirty="0"/>
          </a:p>
        </p:txBody>
      </p:sp>
      <p:sp>
        <p:nvSpPr>
          <p:cNvPr id="3" name="عنوان فرعي 2"/>
          <p:cNvSpPr>
            <a:spLocks noGrp="1"/>
          </p:cNvSpPr>
          <p:nvPr>
            <p:ph type="subTitle" idx="1"/>
          </p:nvPr>
        </p:nvSpPr>
        <p:spPr/>
        <p:txBody>
          <a:bodyPr/>
          <a:lstStyle/>
          <a:p>
            <a:r>
              <a:rPr lang="ar-IQ" dirty="0" smtClean="0"/>
              <a:t>حق المشتري في حبس الثمن</a:t>
            </a:r>
            <a:endParaRPr lang="ar-IQ" dirty="0"/>
          </a:p>
        </p:txBody>
      </p:sp>
    </p:spTree>
    <p:extLst>
      <p:ext uri="{BB962C8B-B14F-4D97-AF65-F5344CB8AC3E}">
        <p14:creationId xmlns:p14="http://schemas.microsoft.com/office/powerpoint/2010/main" val="15753392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IQ" dirty="0"/>
              <a:t>أولا/ حالات ثبوت حق المشتري في حبس الثمن </a:t>
            </a:r>
          </a:p>
        </p:txBody>
      </p:sp>
      <p:sp>
        <p:nvSpPr>
          <p:cNvPr id="3" name="عنصر نائب للمحتوى 2"/>
          <p:cNvSpPr>
            <a:spLocks noGrp="1"/>
          </p:cNvSpPr>
          <p:nvPr>
            <p:ph idx="1"/>
          </p:nvPr>
        </p:nvSpPr>
        <p:spPr/>
        <p:txBody>
          <a:bodyPr>
            <a:normAutofit fontScale="92500" lnSpcReduction="20000"/>
          </a:bodyPr>
          <a:lstStyle/>
          <a:p>
            <a:r>
              <a:rPr lang="ar-IQ" dirty="0" smtClean="0"/>
              <a:t>.</a:t>
            </a:r>
            <a:endParaRPr lang="ar-IQ" dirty="0"/>
          </a:p>
          <a:p>
            <a:r>
              <a:rPr lang="ar-IQ" dirty="0"/>
              <a:t>طبقاً للمادة (576) من القانون المدني ، يحق للمشتري حبس الثمن في الحالات الآتية:</a:t>
            </a:r>
          </a:p>
          <a:p>
            <a:r>
              <a:rPr lang="ar-IQ" dirty="0"/>
              <a:t>1- إذا تعرض احد للمشتري في وضع يده على المبيع بدعوى حق سابق على البيع أو ناشئ من البائع . إلا انه إذا وقع التعرض في جزء من المبيع ، فلا يجوز للمشتري ان يحبس عن البائع سوى قيمة هذا الجزء .</a:t>
            </a:r>
          </a:p>
          <a:p>
            <a:r>
              <a:rPr lang="ar-IQ" dirty="0"/>
              <a:t>2- إذا وجدت أسباب يخشى معها على المبيع من ان ينتزع من تحت يد المشتري على ان تكون هذه الخشية مبنية على أسباب جدية ، كظهور عدم </a:t>
            </a:r>
            <a:r>
              <a:rPr lang="ar-IQ" dirty="0" err="1"/>
              <a:t>عائدية</a:t>
            </a:r>
            <a:r>
              <a:rPr lang="ar-IQ" dirty="0"/>
              <a:t> المبيع للبائع او ظهور حق رهن على المبيع . </a:t>
            </a:r>
          </a:p>
        </p:txBody>
      </p:sp>
    </p:spTree>
    <p:extLst>
      <p:ext uri="{BB962C8B-B14F-4D97-AF65-F5344CB8AC3E}">
        <p14:creationId xmlns:p14="http://schemas.microsoft.com/office/powerpoint/2010/main" val="7453512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IQ" dirty="0"/>
              <a:t>أولا/ حالات ثبوت حق المشتري في حبس الثمن </a:t>
            </a:r>
          </a:p>
        </p:txBody>
      </p:sp>
      <p:sp>
        <p:nvSpPr>
          <p:cNvPr id="3" name="عنصر نائب للمحتوى 2"/>
          <p:cNvSpPr>
            <a:spLocks noGrp="1"/>
          </p:cNvSpPr>
          <p:nvPr>
            <p:ph idx="1"/>
          </p:nvPr>
        </p:nvSpPr>
        <p:spPr/>
        <p:txBody>
          <a:bodyPr>
            <a:normAutofit fontScale="70000" lnSpcReduction="20000"/>
          </a:bodyPr>
          <a:lstStyle/>
          <a:p>
            <a:r>
              <a:rPr lang="ar-IQ" dirty="0"/>
              <a:t>3- إذا كشف المشتري عيباً خفياً في المبيع يوجب ضمان البائع.</a:t>
            </a:r>
          </a:p>
          <a:p>
            <a:r>
              <a:rPr lang="ar-IQ" dirty="0"/>
              <a:t>ويلاحظ على هذه الحالات أنها تتصل بضمان التعرض الصادر من الغير وضمان الاستحقاق وضمان العيوب الخفية ، وإزاء ذلك يثور التساؤل عما إذا كان حق المشتري في حبس الثمن قاصراً على الحالات التي وردت في المادة (576) أو انه من الجائز ان يتعداها إلى جميع الأحوال التي يقع فيها إخلال من جانب البائع بالتزاماته كإخلاله بالتزامه بالتسليم أو التزامه بعدم التعرض الشخصي؟</a:t>
            </a:r>
          </a:p>
          <a:p>
            <a:r>
              <a:rPr lang="ar-IQ" dirty="0"/>
              <a:t>ان حق المشتري في حبس الثمن في الحالات المنصوص عليها في المادة (576) من القانون المدني لا يعدو أن يكون تطبيقاً من تطبيقات القواعد الخاصة بالدفع بعدم التنفيذ ، لذلك فأن للمشتري الحق في حبس الثمن في جميع الحالات التي يتحقق فيها عدم وفاء البائع بأي من التزاماته الناشئة عن عقد البيع. </a:t>
            </a:r>
          </a:p>
          <a:p>
            <a:r>
              <a:rPr lang="ar-IQ" dirty="0"/>
              <a:t>ولكي يستطيع المشتري حبس الثمن في الأحوال التي يجوز فيها ذلك ،يشترط ان لا يكون هناك اتفاق بين البائع والمشتري على خلاف ذلك ، لان القواعد المتعلقة بحبس الثمن ليست من النظام العام .</a:t>
            </a:r>
          </a:p>
          <a:p>
            <a:endParaRPr lang="ar-IQ" dirty="0"/>
          </a:p>
        </p:txBody>
      </p:sp>
    </p:spTree>
    <p:extLst>
      <p:ext uri="{BB962C8B-B14F-4D97-AF65-F5344CB8AC3E}">
        <p14:creationId xmlns:p14="http://schemas.microsoft.com/office/powerpoint/2010/main" val="37236271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IQ" dirty="0"/>
              <a:t>ثانيا/ حالات سقوط حق المشتري في حبس الثمن .</a:t>
            </a:r>
            <a:br>
              <a:rPr lang="ar-IQ" dirty="0"/>
            </a:br>
            <a:endParaRPr lang="ar-IQ" dirty="0"/>
          </a:p>
        </p:txBody>
      </p:sp>
      <p:sp>
        <p:nvSpPr>
          <p:cNvPr id="3" name="عنصر نائب للمحتوى 2"/>
          <p:cNvSpPr>
            <a:spLocks noGrp="1"/>
          </p:cNvSpPr>
          <p:nvPr>
            <p:ph idx="1"/>
          </p:nvPr>
        </p:nvSpPr>
        <p:spPr/>
        <p:txBody>
          <a:bodyPr>
            <a:normAutofit/>
          </a:bodyPr>
          <a:lstStyle/>
          <a:p>
            <a:r>
              <a:rPr lang="ar-IQ" dirty="0" smtClean="0"/>
              <a:t>يسقط </a:t>
            </a:r>
            <a:r>
              <a:rPr lang="ar-IQ" dirty="0"/>
              <a:t>حق المشتري في حبس الثمن في الحالات الآتية:</a:t>
            </a:r>
          </a:p>
          <a:p>
            <a:r>
              <a:rPr lang="ar-IQ" dirty="0"/>
              <a:t>1- إذا تنازل المشتري صراحة أو ضمناً عن حقه في حبس الثمن.</a:t>
            </a:r>
          </a:p>
          <a:p>
            <a:r>
              <a:rPr lang="ar-IQ" dirty="0"/>
              <a:t>2- إذا زال سبب ثبوت حق المشتري في حبس الثمن ، كما لو زال خطر الاستحقاق أو انقطع التعرض أو قام البائع بإصلاح العيب الذي كشفه المشتري.</a:t>
            </a:r>
          </a:p>
          <a:p>
            <a:r>
              <a:rPr lang="ar-IQ" dirty="0"/>
              <a:t>3- إذا قدم البائع للمشتري كفيلاً يضمن له ما عسى أن يرجع به على البائع.</a:t>
            </a:r>
          </a:p>
          <a:p>
            <a:endParaRPr lang="ar-IQ" dirty="0"/>
          </a:p>
        </p:txBody>
      </p:sp>
    </p:spTree>
    <p:extLst>
      <p:ext uri="{BB962C8B-B14F-4D97-AF65-F5344CB8AC3E}">
        <p14:creationId xmlns:p14="http://schemas.microsoft.com/office/powerpoint/2010/main" val="3895502325"/>
      </p:ext>
    </p:extLst>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366</Words>
  <Application>Microsoft Office PowerPoint</Application>
  <PresentationFormat>عرض على الشاشة (3:4)‏</PresentationFormat>
  <Paragraphs>17</Paragraphs>
  <Slides>4</Slides>
  <Notes>0</Notes>
  <HiddenSlides>0</HiddenSlides>
  <MMClips>0</MMClips>
  <ScaleCrop>false</ScaleCrop>
  <HeadingPairs>
    <vt:vector size="4" baseType="variant">
      <vt:variant>
        <vt:lpstr>نسق</vt:lpstr>
      </vt:variant>
      <vt:variant>
        <vt:i4>1</vt:i4>
      </vt:variant>
      <vt:variant>
        <vt:lpstr>عناوين الشرائح</vt:lpstr>
      </vt:variant>
      <vt:variant>
        <vt:i4>4</vt:i4>
      </vt:variant>
    </vt:vector>
  </HeadingPairs>
  <TitlesOfParts>
    <vt:vector size="5" baseType="lpstr">
      <vt:lpstr>سمة Office</vt:lpstr>
      <vt:lpstr>المحاضرة العشرون</vt:lpstr>
      <vt:lpstr>أولا/ حالات ثبوت حق المشتري في حبس الثمن </vt:lpstr>
      <vt:lpstr>أولا/ حالات ثبوت حق المشتري في حبس الثمن </vt:lpstr>
      <vt:lpstr>ثانيا/ حالات سقوط حق المشتري في حبس الثمن .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المحاضرة العشرون</dc:title>
  <dc:creator>dell-moh</dc:creator>
  <cp:lastModifiedBy>dell-moh</cp:lastModifiedBy>
  <cp:revision>1</cp:revision>
  <dcterms:created xsi:type="dcterms:W3CDTF">2015-11-29T09:49:00Z</dcterms:created>
  <dcterms:modified xsi:type="dcterms:W3CDTF">2015-11-29T09:53:57Z</dcterms:modified>
</cp:coreProperties>
</file>