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84" r:id="rId1"/>
  </p:sldMasterIdLst>
  <p:sldIdLst>
    <p:sldId id="257" r:id="rId2"/>
    <p:sldId id="258" r:id="rId3"/>
    <p:sldId id="259" r:id="rId4"/>
    <p:sldId id="260" r:id="rId5"/>
    <p:sldId id="261" r:id="rId6"/>
    <p:sldId id="263" r:id="rId7"/>
    <p:sldId id="264" r:id="rId8"/>
    <p:sldId id="265" r:id="rId9"/>
    <p:sldId id="266" r:id="rId10"/>
    <p:sldId id="267" r:id="rId11"/>
    <p:sldId id="268" r:id="rId12"/>
    <p:sldId id="269" r:id="rId13"/>
    <p:sldId id="270" r:id="rId14"/>
    <p:sldId id="271" r:id="rId15"/>
    <p:sldId id="272" r:id="rId16"/>
    <p:sldId id="273" r:id="rId17"/>
    <p:sldId id="274" r:id="rId18"/>
    <p:sldId id="275" r:id="rId19"/>
    <p:sldId id="276" r:id="rId20"/>
    <p:sldId id="277" r:id="rId21"/>
    <p:sldId id="278" r:id="rId22"/>
    <p:sldId id="279" r:id="rId23"/>
    <p:sldId id="280" r:id="rId24"/>
    <p:sldId id="281" r:id="rId25"/>
    <p:sldId id="282" r:id="rId26"/>
    <p:sldId id="283" r:id="rId27"/>
    <p:sldId id="284" r:id="rId28"/>
    <p:sldId id="285" r:id="rId29"/>
    <p:sldId id="286" r:id="rId30"/>
    <p:sldId id="287" r:id="rId31"/>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380"/>
    <p:restoredTop sz="94660"/>
  </p:normalViewPr>
  <p:slideViewPr>
    <p:cSldViewPr>
      <p:cViewPr varScale="1">
        <p:scale>
          <a:sx n="69" d="100"/>
          <a:sy n="69" d="100"/>
        </p:scale>
        <p:origin x="-1416"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شريحة عنوان">
    <p:bg>
      <p:bgRef idx="1002">
        <a:schemeClr val="bg1"/>
      </p:bgRef>
    </p:bg>
    <p:spTree>
      <p:nvGrpSpPr>
        <p:cNvPr id="1" name=""/>
        <p:cNvGrpSpPr/>
        <p:nvPr/>
      </p:nvGrpSpPr>
      <p:grpSpPr>
        <a:xfrm>
          <a:off x="0" y="0"/>
          <a:ext cx="0" cy="0"/>
          <a:chOff x="0" y="0"/>
          <a:chExt cx="0" cy="0"/>
        </a:xfrm>
      </p:grpSpPr>
      <p:sp>
        <p:nvSpPr>
          <p:cNvPr id="8" name="مستطيل 7"/>
          <p:cNvSpPr/>
          <p:nvPr/>
        </p:nvSpPr>
        <p:spPr>
          <a:xfrm flipH="1">
            <a:off x="2667000" y="0"/>
            <a:ext cx="6477000" cy="6858000"/>
          </a:xfrm>
          <a:prstGeom prst="rect">
            <a:avLst/>
          </a:prstGeom>
          <a:blipFill>
            <a:blip r:embed="rId2">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9" name="رابط مستقيم 8"/>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12" name="عنوان 11"/>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ar-SA" smtClean="0"/>
              <a:t>انقر لتحرير نمط العنوان الرئيسي</a:t>
            </a:r>
            <a:endParaRPr kumimoji="0" lang="en-US"/>
          </a:p>
        </p:txBody>
      </p:sp>
      <p:sp>
        <p:nvSpPr>
          <p:cNvPr id="25" name="عنوان فرعي 24"/>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ar-SA" smtClean="0"/>
              <a:t>انقر لتحرير نمط العنوان الثانوي الرئيسي</a:t>
            </a:r>
            <a:endParaRPr kumimoji="0" lang="en-US"/>
          </a:p>
        </p:txBody>
      </p:sp>
      <p:sp>
        <p:nvSpPr>
          <p:cNvPr id="31" name="عنصر نائب للتاريخ 30"/>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fld id="{1B8ABB09-4A1D-463E-8065-109CC2B7EFAA}" type="datetimeFigureOut">
              <a:rPr lang="ar-SA" smtClean="0"/>
              <a:t>12/12/1435</a:t>
            </a:fld>
            <a:endParaRPr lang="ar-SA" dirty="0"/>
          </a:p>
        </p:txBody>
      </p:sp>
      <p:sp>
        <p:nvSpPr>
          <p:cNvPr id="18" name="عنصر نائب للتذييل 17"/>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endParaRPr lang="ar-SA" dirty="0"/>
          </a:p>
        </p:txBody>
      </p:sp>
      <p:sp>
        <p:nvSpPr>
          <p:cNvPr id="29" name="عنصر نائب لرقم الشريحة 28"/>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fld id="{0B34F065-1154-456A-91E3-76DE8E75E17B}" type="slidenum">
              <a:rPr lang="ar-SA" smtClean="0"/>
              <a:t>‹#›</a:t>
            </a:fld>
            <a:endParaRPr lang="ar-SA" dirty="0"/>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extLst/>
          </a:lstStyle>
          <a:p>
            <a:r>
              <a:rPr kumimoji="0" lang="ar-SA" smtClean="0"/>
              <a:t>انقر لتحرير نمط العنوان الرئيسي</a:t>
            </a:r>
            <a:endParaRPr kumimoji="0" lang="en-US"/>
          </a:p>
        </p:txBody>
      </p:sp>
      <p:sp>
        <p:nvSpPr>
          <p:cNvPr id="3" name="عنصر نائب للعنوان العمودي 2"/>
          <p:cNvSpPr>
            <a:spLocks noGrp="1"/>
          </p:cNvSpPr>
          <p:nvPr>
            <p:ph type="body" orient="vert" idx="1"/>
          </p:nvPr>
        </p:nvSpPr>
        <p:spPr/>
        <p:txBody>
          <a:bodyPr vert="eaVert"/>
          <a:lstStyle>
            <a:extLs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تاريخ 3"/>
          <p:cNvSpPr>
            <a:spLocks noGrp="1"/>
          </p:cNvSpPr>
          <p:nvPr>
            <p:ph type="dt" sz="half" idx="10"/>
          </p:nvPr>
        </p:nvSpPr>
        <p:spPr/>
        <p:txBody>
          <a:bodyPr/>
          <a:lstStyle>
            <a:extLst/>
          </a:lstStyle>
          <a:p>
            <a:fld id="{1B8ABB09-4A1D-463E-8065-109CC2B7EFAA}" type="datetimeFigureOut">
              <a:rPr lang="ar-SA" smtClean="0"/>
              <a:t>12/12/1435</a:t>
            </a:fld>
            <a:endParaRPr lang="ar-SA" dirty="0"/>
          </a:p>
        </p:txBody>
      </p:sp>
      <p:sp>
        <p:nvSpPr>
          <p:cNvPr id="5" name="عنصر نائب للتذييل 4"/>
          <p:cNvSpPr>
            <a:spLocks noGrp="1"/>
          </p:cNvSpPr>
          <p:nvPr>
            <p:ph type="ftr" sz="quarter" idx="11"/>
          </p:nvPr>
        </p:nvSpPr>
        <p:spPr/>
        <p:txBody>
          <a:bodyPr/>
          <a:lstStyle>
            <a:extLst/>
          </a:lstStyle>
          <a:p>
            <a:endParaRPr lang="ar-SA" dirty="0"/>
          </a:p>
        </p:txBody>
      </p:sp>
      <p:sp>
        <p:nvSpPr>
          <p:cNvPr id="6" name="عنصر نائب لرقم الشريحة 5"/>
          <p:cNvSpPr>
            <a:spLocks noGrp="1"/>
          </p:cNvSpPr>
          <p:nvPr>
            <p:ph type="sldNum" sz="quarter" idx="12"/>
          </p:nvPr>
        </p:nvSpPr>
        <p:spPr/>
        <p:txBody>
          <a:bodyPr/>
          <a:lstStyle>
            <a:extLst/>
          </a:lstStyle>
          <a:p>
            <a:fld id="{0B34F065-1154-456A-91E3-76DE8E75E17B}" type="slidenum">
              <a:rPr lang="ar-SA" smtClean="0"/>
              <a:t>‹#›</a:t>
            </a:fld>
            <a:endParaRPr lang="ar-SA"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553200" y="274955"/>
            <a:ext cx="1524000" cy="5851525"/>
          </a:xfrm>
        </p:spPr>
        <p:txBody>
          <a:bodyPr vert="eaVert" anchor="t"/>
          <a:lstStyle>
            <a:extLst/>
          </a:lstStyle>
          <a:p>
            <a:r>
              <a:rPr kumimoji="0" lang="ar-SA" smtClean="0"/>
              <a:t>انقر لتحرير نمط العنوان الرئيسي</a:t>
            </a:r>
            <a:endParaRPr kumimoji="0" lang="en-US"/>
          </a:p>
        </p:txBody>
      </p:sp>
      <p:sp>
        <p:nvSpPr>
          <p:cNvPr id="3" name="عنصر نائب للعنوان العمودي 2"/>
          <p:cNvSpPr>
            <a:spLocks noGrp="1"/>
          </p:cNvSpPr>
          <p:nvPr>
            <p:ph type="body" orient="vert" idx="1"/>
          </p:nvPr>
        </p:nvSpPr>
        <p:spPr>
          <a:xfrm>
            <a:off x="457200" y="274642"/>
            <a:ext cx="6019800" cy="5851525"/>
          </a:xfrm>
        </p:spPr>
        <p:txBody>
          <a:bodyPr vert="eaVert"/>
          <a:lstStyle>
            <a:extLs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تاريخ 3"/>
          <p:cNvSpPr>
            <a:spLocks noGrp="1"/>
          </p:cNvSpPr>
          <p:nvPr>
            <p:ph type="dt" sz="half" idx="10"/>
          </p:nvPr>
        </p:nvSpPr>
        <p:spPr>
          <a:xfrm>
            <a:off x="4242816" y="6557946"/>
            <a:ext cx="2002464" cy="226902"/>
          </a:xfrm>
        </p:spPr>
        <p:txBody>
          <a:bodyPr/>
          <a:lstStyle>
            <a:extLst/>
          </a:lstStyle>
          <a:p>
            <a:fld id="{1B8ABB09-4A1D-463E-8065-109CC2B7EFAA}" type="datetimeFigureOut">
              <a:rPr lang="ar-SA" smtClean="0"/>
              <a:t>12/12/1435</a:t>
            </a:fld>
            <a:endParaRPr lang="ar-SA" dirty="0"/>
          </a:p>
        </p:txBody>
      </p:sp>
      <p:sp>
        <p:nvSpPr>
          <p:cNvPr id="5" name="عنصر نائب للتذييل 4"/>
          <p:cNvSpPr>
            <a:spLocks noGrp="1"/>
          </p:cNvSpPr>
          <p:nvPr>
            <p:ph type="ftr" sz="quarter" idx="11"/>
          </p:nvPr>
        </p:nvSpPr>
        <p:spPr>
          <a:xfrm>
            <a:off x="457200" y="6556248"/>
            <a:ext cx="3657600" cy="228600"/>
          </a:xfrm>
        </p:spPr>
        <p:txBody>
          <a:bodyPr/>
          <a:lstStyle>
            <a:extLst/>
          </a:lstStyle>
          <a:p>
            <a:endParaRPr lang="ar-SA" dirty="0"/>
          </a:p>
        </p:txBody>
      </p:sp>
      <p:sp>
        <p:nvSpPr>
          <p:cNvPr id="6" name="عنصر نائب لرقم الشريحة 5"/>
          <p:cNvSpPr>
            <a:spLocks noGrp="1"/>
          </p:cNvSpPr>
          <p:nvPr>
            <p:ph type="sldNum" sz="quarter" idx="12"/>
          </p:nvPr>
        </p:nvSpPr>
        <p:spPr>
          <a:xfrm>
            <a:off x="6254496" y="6553200"/>
            <a:ext cx="588336" cy="228600"/>
          </a:xfrm>
        </p:spPr>
        <p:txBody>
          <a:bodyPr/>
          <a:lstStyle>
            <a:lvl1pPr>
              <a:defRPr>
                <a:solidFill>
                  <a:schemeClr val="tx2"/>
                </a:solidFill>
              </a:defRPr>
            </a:lvl1pPr>
            <a:extLst/>
          </a:lstStyle>
          <a:p>
            <a:fld id="{0B34F065-1154-456A-91E3-76DE8E75E17B}" type="slidenum">
              <a:rPr lang="ar-SA" smtClean="0"/>
              <a:t>‹#›</a:t>
            </a:fld>
            <a:endParaRPr lang="ar-SA"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extLst/>
          </a:lstStyle>
          <a:p>
            <a:r>
              <a:rPr kumimoji="0" lang="ar-SA" smtClean="0"/>
              <a:t>انقر لتحرير نمط العنوان الرئيسي</a:t>
            </a:r>
            <a:endParaRPr kumimoji="0" lang="en-US"/>
          </a:p>
        </p:txBody>
      </p:sp>
      <p:sp>
        <p:nvSpPr>
          <p:cNvPr id="3" name="عنصر نائب للمحتوى 2"/>
          <p:cNvSpPr>
            <a:spLocks noGrp="1"/>
          </p:cNvSpPr>
          <p:nvPr>
            <p:ph idx="1"/>
          </p:nvPr>
        </p:nvSpPr>
        <p:spPr/>
        <p:txBody>
          <a:bodyPr/>
          <a:lstStyle>
            <a:extLs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تاريخ 3"/>
          <p:cNvSpPr>
            <a:spLocks noGrp="1"/>
          </p:cNvSpPr>
          <p:nvPr>
            <p:ph type="dt" sz="half" idx="10"/>
          </p:nvPr>
        </p:nvSpPr>
        <p:spPr/>
        <p:txBody>
          <a:bodyPr/>
          <a:lstStyle>
            <a:extLst/>
          </a:lstStyle>
          <a:p>
            <a:fld id="{1B8ABB09-4A1D-463E-8065-109CC2B7EFAA}" type="datetimeFigureOut">
              <a:rPr lang="ar-SA" smtClean="0"/>
              <a:t>12/12/1435</a:t>
            </a:fld>
            <a:endParaRPr lang="ar-SA" dirty="0"/>
          </a:p>
        </p:txBody>
      </p:sp>
      <p:sp>
        <p:nvSpPr>
          <p:cNvPr id="5" name="عنصر نائب للتذييل 4"/>
          <p:cNvSpPr>
            <a:spLocks noGrp="1"/>
          </p:cNvSpPr>
          <p:nvPr>
            <p:ph type="ftr" sz="quarter" idx="11"/>
          </p:nvPr>
        </p:nvSpPr>
        <p:spPr/>
        <p:txBody>
          <a:bodyPr/>
          <a:lstStyle>
            <a:extLst/>
          </a:lstStyle>
          <a:p>
            <a:endParaRPr lang="ar-SA" dirty="0"/>
          </a:p>
        </p:txBody>
      </p:sp>
      <p:sp>
        <p:nvSpPr>
          <p:cNvPr id="6" name="عنصر نائب لرقم الشريحة 5"/>
          <p:cNvSpPr>
            <a:spLocks noGrp="1"/>
          </p:cNvSpPr>
          <p:nvPr>
            <p:ph type="sldNum" sz="quarter" idx="12"/>
          </p:nvPr>
        </p:nvSpPr>
        <p:spPr/>
        <p:txBody>
          <a:bodyPr/>
          <a:lstStyle>
            <a:extLst/>
          </a:lstStyle>
          <a:p>
            <a:fld id="{0B34F065-1154-456A-91E3-76DE8E75E17B}" type="slidenum">
              <a:rPr lang="ar-SA" smtClean="0"/>
              <a:t>‹#›</a:t>
            </a:fld>
            <a:endParaRPr lang="ar-SA"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bg>
      <p:bgRef idx="1001">
        <a:schemeClr val="bg1"/>
      </p:bgRef>
    </p:bg>
    <p:spTree>
      <p:nvGrpSpPr>
        <p:cNvPr id="1" name=""/>
        <p:cNvGrpSpPr/>
        <p:nvPr/>
      </p:nvGrpSpPr>
      <p:grpSpPr>
        <a:xfrm>
          <a:off x="0" y="0"/>
          <a:ext cx="0" cy="0"/>
          <a:chOff x="0" y="0"/>
          <a:chExt cx="0" cy="0"/>
        </a:xfrm>
      </p:grpSpPr>
      <p:sp>
        <p:nvSpPr>
          <p:cNvPr id="2" name="عنوان 1"/>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ar-SA" smtClean="0"/>
              <a:t>انقر لتحرير نمط العنوان الرئيسي</a:t>
            </a:r>
            <a:endParaRPr kumimoji="0" lang="en-US"/>
          </a:p>
        </p:txBody>
      </p:sp>
      <p:sp>
        <p:nvSpPr>
          <p:cNvPr id="3" name="عنصر نائب للنص 2"/>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ar-SA" smtClean="0"/>
              <a:t>انقر لتحرير أنماط النص الرئيسي</a:t>
            </a:r>
          </a:p>
        </p:txBody>
      </p:sp>
      <p:sp>
        <p:nvSpPr>
          <p:cNvPr id="4" name="عنصر نائب للتاريخ 3"/>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fld id="{1B8ABB09-4A1D-463E-8065-109CC2B7EFAA}" type="datetimeFigureOut">
              <a:rPr lang="ar-SA" smtClean="0"/>
              <a:t>12/12/1435</a:t>
            </a:fld>
            <a:endParaRPr lang="ar-SA" dirty="0"/>
          </a:p>
        </p:txBody>
      </p:sp>
      <p:sp>
        <p:nvSpPr>
          <p:cNvPr id="5" name="عنصر نائب للتذييل 4"/>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endParaRPr lang="ar-SA" dirty="0"/>
          </a:p>
        </p:txBody>
      </p:sp>
      <p:sp>
        <p:nvSpPr>
          <p:cNvPr id="6" name="عنصر نائب لرقم الشريحة 5"/>
          <p:cNvSpPr>
            <a:spLocks noGrp="1"/>
          </p:cNvSpPr>
          <p:nvPr>
            <p:ph type="sldNum" sz="quarter" idx="12"/>
          </p:nvPr>
        </p:nvSpPr>
        <p:spPr>
          <a:xfrm>
            <a:off x="6733952" y="6555112"/>
            <a:ext cx="588336" cy="228600"/>
          </a:xfrm>
        </p:spPr>
        <p:txBody>
          <a:bodyPr/>
          <a:lstStyle>
            <a:extLst/>
          </a:lstStyle>
          <a:p>
            <a:fld id="{0B34F065-1154-456A-91E3-76DE8E75E17B}" type="slidenum">
              <a:rPr lang="ar-SA" smtClean="0"/>
              <a:t>‹#›</a:t>
            </a:fld>
            <a:endParaRPr lang="ar-SA" dirty="0"/>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320040"/>
            <a:ext cx="7242048" cy="1143000"/>
          </a:xfrm>
        </p:spPr>
        <p:txBody>
          <a:bodyPr/>
          <a:lstStyle>
            <a:extLst/>
          </a:lstStyle>
          <a:p>
            <a:r>
              <a:rPr kumimoji="0" lang="ar-SA" smtClean="0"/>
              <a:t>انقر لتحرير نمط العنوان الرئيسي</a:t>
            </a:r>
            <a:endParaRPr kumimoji="0" lang="en-US"/>
          </a:p>
        </p:txBody>
      </p:sp>
      <p:sp>
        <p:nvSpPr>
          <p:cNvPr id="3" name="عنصر نائب للمحتوى 2"/>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محتوى 3"/>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5" name="عنصر نائب للتاريخ 4"/>
          <p:cNvSpPr>
            <a:spLocks noGrp="1"/>
          </p:cNvSpPr>
          <p:nvPr>
            <p:ph type="dt" sz="half" idx="10"/>
          </p:nvPr>
        </p:nvSpPr>
        <p:spPr/>
        <p:txBody>
          <a:bodyPr/>
          <a:lstStyle>
            <a:extLst/>
          </a:lstStyle>
          <a:p>
            <a:fld id="{1B8ABB09-4A1D-463E-8065-109CC2B7EFAA}" type="datetimeFigureOut">
              <a:rPr lang="ar-SA" smtClean="0"/>
              <a:t>12/12/1435</a:t>
            </a:fld>
            <a:endParaRPr lang="ar-SA" dirty="0"/>
          </a:p>
        </p:txBody>
      </p:sp>
      <p:sp>
        <p:nvSpPr>
          <p:cNvPr id="6" name="عنصر نائب للتذييل 5"/>
          <p:cNvSpPr>
            <a:spLocks noGrp="1"/>
          </p:cNvSpPr>
          <p:nvPr>
            <p:ph type="ftr" sz="quarter" idx="11"/>
          </p:nvPr>
        </p:nvSpPr>
        <p:spPr/>
        <p:txBody>
          <a:bodyPr/>
          <a:lstStyle>
            <a:extLst/>
          </a:lstStyle>
          <a:p>
            <a:endParaRPr lang="ar-SA" dirty="0"/>
          </a:p>
        </p:txBody>
      </p:sp>
      <p:sp>
        <p:nvSpPr>
          <p:cNvPr id="7" name="عنصر نائب لرقم الشريحة 6"/>
          <p:cNvSpPr>
            <a:spLocks noGrp="1"/>
          </p:cNvSpPr>
          <p:nvPr>
            <p:ph type="sldNum" sz="quarter" idx="12"/>
          </p:nvPr>
        </p:nvSpPr>
        <p:spPr/>
        <p:txBody>
          <a:bodyPr/>
          <a:lstStyle>
            <a:extLst/>
          </a:lstStyle>
          <a:p>
            <a:fld id="{0B34F065-1154-456A-91E3-76DE8E75E17B}" type="slidenum">
              <a:rPr lang="ar-SA" smtClean="0"/>
              <a:t>‹#›</a:t>
            </a:fld>
            <a:endParaRPr lang="ar-SA"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320040"/>
            <a:ext cx="7242048" cy="1143000"/>
          </a:xfrm>
        </p:spPr>
        <p:txBody>
          <a:bodyPr anchor="b"/>
          <a:lstStyle>
            <a:lvl1pPr>
              <a:defRPr/>
            </a:lvl1pPr>
            <a:extLst/>
          </a:lstStyle>
          <a:p>
            <a:r>
              <a:rPr kumimoji="0" lang="ar-SA" smtClean="0"/>
              <a:t>انقر لتحرير نمط العنوان الرئيسي</a:t>
            </a:r>
            <a:endParaRPr kumimoji="0" lang="en-US"/>
          </a:p>
        </p:txBody>
      </p:sp>
      <p:sp>
        <p:nvSpPr>
          <p:cNvPr id="3" name="عنصر نائب للنص 2"/>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ar-SA" smtClean="0"/>
              <a:t>انقر لتحرير أنماط النص الرئيسي</a:t>
            </a:r>
          </a:p>
        </p:txBody>
      </p:sp>
      <p:sp>
        <p:nvSpPr>
          <p:cNvPr id="4" name="عنصر نائب للنص 3"/>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ar-SA" smtClean="0"/>
              <a:t>انقر لتحرير أنماط النص الرئيسي</a:t>
            </a:r>
          </a:p>
        </p:txBody>
      </p:sp>
      <p:sp>
        <p:nvSpPr>
          <p:cNvPr id="5" name="عنصر نائب للمحتوى 4"/>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6" name="عنصر نائب للمحتوى 5"/>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7" name="عنصر نائب للتاريخ 6"/>
          <p:cNvSpPr>
            <a:spLocks noGrp="1"/>
          </p:cNvSpPr>
          <p:nvPr>
            <p:ph type="dt" sz="half" idx="10"/>
          </p:nvPr>
        </p:nvSpPr>
        <p:spPr/>
        <p:txBody>
          <a:bodyPr/>
          <a:lstStyle>
            <a:extLst/>
          </a:lstStyle>
          <a:p>
            <a:fld id="{1B8ABB09-4A1D-463E-8065-109CC2B7EFAA}" type="datetimeFigureOut">
              <a:rPr lang="ar-SA" smtClean="0"/>
              <a:t>12/12/1435</a:t>
            </a:fld>
            <a:endParaRPr lang="ar-SA" dirty="0"/>
          </a:p>
        </p:txBody>
      </p:sp>
      <p:sp>
        <p:nvSpPr>
          <p:cNvPr id="8" name="عنصر نائب للتذييل 7"/>
          <p:cNvSpPr>
            <a:spLocks noGrp="1"/>
          </p:cNvSpPr>
          <p:nvPr>
            <p:ph type="ftr" sz="quarter" idx="11"/>
          </p:nvPr>
        </p:nvSpPr>
        <p:spPr/>
        <p:txBody>
          <a:bodyPr/>
          <a:lstStyle>
            <a:extLst/>
          </a:lstStyle>
          <a:p>
            <a:endParaRPr lang="ar-SA" dirty="0"/>
          </a:p>
        </p:txBody>
      </p:sp>
      <p:sp>
        <p:nvSpPr>
          <p:cNvPr id="9" name="عنصر نائب لرقم الشريحة 8"/>
          <p:cNvSpPr>
            <a:spLocks noGrp="1"/>
          </p:cNvSpPr>
          <p:nvPr>
            <p:ph type="sldNum" sz="quarter" idx="12"/>
          </p:nvPr>
        </p:nvSpPr>
        <p:spPr/>
        <p:txBody>
          <a:bodyPr/>
          <a:lstStyle>
            <a:extLst/>
          </a:lstStyle>
          <a:p>
            <a:fld id="{0B34F065-1154-456A-91E3-76DE8E75E17B}" type="slidenum">
              <a:rPr lang="ar-SA" smtClean="0"/>
              <a:t>‹#›</a:t>
            </a:fld>
            <a:endParaRPr lang="ar-SA"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320040"/>
            <a:ext cx="7242048" cy="1143000"/>
          </a:xfrm>
        </p:spPr>
        <p:txBody>
          <a:bodyPr/>
          <a:lstStyle>
            <a:extLst/>
          </a:lstStyle>
          <a:p>
            <a:r>
              <a:rPr kumimoji="0" lang="ar-SA" smtClean="0"/>
              <a:t>انقر لتحرير نمط العنوان الرئيسي</a:t>
            </a:r>
            <a:endParaRPr kumimoji="0" lang="en-US"/>
          </a:p>
        </p:txBody>
      </p:sp>
      <p:sp>
        <p:nvSpPr>
          <p:cNvPr id="3" name="عنصر نائب للتاريخ 2"/>
          <p:cNvSpPr>
            <a:spLocks noGrp="1"/>
          </p:cNvSpPr>
          <p:nvPr>
            <p:ph type="dt" sz="half" idx="10"/>
          </p:nvPr>
        </p:nvSpPr>
        <p:spPr/>
        <p:txBody>
          <a:bodyPr/>
          <a:lstStyle>
            <a:extLst/>
          </a:lstStyle>
          <a:p>
            <a:fld id="{1B8ABB09-4A1D-463E-8065-109CC2B7EFAA}" type="datetimeFigureOut">
              <a:rPr lang="ar-SA" smtClean="0"/>
              <a:t>12/12/1435</a:t>
            </a:fld>
            <a:endParaRPr lang="ar-SA" dirty="0"/>
          </a:p>
        </p:txBody>
      </p:sp>
      <p:sp>
        <p:nvSpPr>
          <p:cNvPr id="4" name="عنصر نائب للتذييل 3"/>
          <p:cNvSpPr>
            <a:spLocks noGrp="1"/>
          </p:cNvSpPr>
          <p:nvPr>
            <p:ph type="ftr" sz="quarter" idx="11"/>
          </p:nvPr>
        </p:nvSpPr>
        <p:spPr/>
        <p:txBody>
          <a:bodyPr/>
          <a:lstStyle>
            <a:extLst/>
          </a:lstStyle>
          <a:p>
            <a:endParaRPr lang="ar-SA" dirty="0"/>
          </a:p>
        </p:txBody>
      </p:sp>
      <p:sp>
        <p:nvSpPr>
          <p:cNvPr id="5" name="عنصر نائب لرقم الشريحة 4"/>
          <p:cNvSpPr>
            <a:spLocks noGrp="1"/>
          </p:cNvSpPr>
          <p:nvPr>
            <p:ph type="sldNum" sz="quarter" idx="12"/>
          </p:nvPr>
        </p:nvSpPr>
        <p:spPr/>
        <p:txBody>
          <a:bodyPr/>
          <a:lstStyle>
            <a:extLst/>
          </a:lstStyle>
          <a:p>
            <a:fld id="{0B34F065-1154-456A-91E3-76DE8E75E17B}" type="slidenum">
              <a:rPr lang="ar-SA" smtClean="0"/>
              <a:t>‹#›</a:t>
            </a:fld>
            <a:endParaRPr lang="ar-SA"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lvl1pPr>
              <a:defRPr>
                <a:solidFill>
                  <a:schemeClr val="tx2"/>
                </a:solidFill>
              </a:defRPr>
            </a:lvl1pPr>
            <a:extLst/>
          </a:lstStyle>
          <a:p>
            <a:fld id="{1B8ABB09-4A1D-463E-8065-109CC2B7EFAA}" type="datetimeFigureOut">
              <a:rPr lang="ar-SA" smtClean="0"/>
              <a:t>12/12/1435</a:t>
            </a:fld>
            <a:endParaRPr lang="ar-SA" dirty="0"/>
          </a:p>
        </p:txBody>
      </p:sp>
      <p:sp>
        <p:nvSpPr>
          <p:cNvPr id="3" name="عنصر نائب للتذييل 2"/>
          <p:cNvSpPr>
            <a:spLocks noGrp="1"/>
          </p:cNvSpPr>
          <p:nvPr>
            <p:ph type="ftr" sz="quarter" idx="11"/>
          </p:nvPr>
        </p:nvSpPr>
        <p:spPr/>
        <p:txBody>
          <a:bodyPr/>
          <a:lstStyle>
            <a:lvl1pPr>
              <a:defRPr>
                <a:solidFill>
                  <a:schemeClr val="tx2"/>
                </a:solidFill>
              </a:defRPr>
            </a:lvl1pPr>
            <a:extLst/>
          </a:lstStyle>
          <a:p>
            <a:endParaRPr lang="ar-SA" dirty="0"/>
          </a:p>
        </p:txBody>
      </p:sp>
      <p:sp>
        <p:nvSpPr>
          <p:cNvPr id="4" name="عنصر نائب لرقم الشريحة 3"/>
          <p:cNvSpPr>
            <a:spLocks noGrp="1"/>
          </p:cNvSpPr>
          <p:nvPr>
            <p:ph type="sldNum" sz="quarter" idx="12"/>
          </p:nvPr>
        </p:nvSpPr>
        <p:spPr/>
        <p:txBody>
          <a:bodyPr/>
          <a:lstStyle>
            <a:extLst/>
          </a:lstStyle>
          <a:p>
            <a:fld id="{0B34F065-1154-456A-91E3-76DE8E75E17B}" type="slidenum">
              <a:rPr lang="ar-SA" smtClean="0"/>
              <a:t>‹#›</a:t>
            </a:fld>
            <a:endParaRPr lang="ar-SA"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ar-SA" smtClean="0"/>
              <a:t>انقر لتحرير نمط العنوان الرئيسي</a:t>
            </a:r>
            <a:endParaRPr kumimoji="0" lang="en-US"/>
          </a:p>
        </p:txBody>
      </p:sp>
      <p:sp>
        <p:nvSpPr>
          <p:cNvPr id="3" name="عنصر نائب للنص 2"/>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ar-SA" smtClean="0"/>
              <a:t>انقر لتحرير أنماط النص الرئيسي</a:t>
            </a:r>
          </a:p>
        </p:txBody>
      </p:sp>
      <p:sp>
        <p:nvSpPr>
          <p:cNvPr id="4" name="عنصر نائب للمحتوى 3"/>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5" name="عنصر نائب للتاريخ 4"/>
          <p:cNvSpPr>
            <a:spLocks noGrp="1"/>
          </p:cNvSpPr>
          <p:nvPr>
            <p:ph type="dt" sz="half" idx="10"/>
          </p:nvPr>
        </p:nvSpPr>
        <p:spPr/>
        <p:txBody>
          <a:bodyPr/>
          <a:lstStyle>
            <a:extLst/>
          </a:lstStyle>
          <a:p>
            <a:fld id="{1B8ABB09-4A1D-463E-8065-109CC2B7EFAA}" type="datetimeFigureOut">
              <a:rPr lang="ar-SA" smtClean="0"/>
              <a:t>12/12/1435</a:t>
            </a:fld>
            <a:endParaRPr lang="ar-SA" dirty="0"/>
          </a:p>
        </p:txBody>
      </p:sp>
      <p:sp>
        <p:nvSpPr>
          <p:cNvPr id="6" name="عنصر نائب للتذييل 5"/>
          <p:cNvSpPr>
            <a:spLocks noGrp="1"/>
          </p:cNvSpPr>
          <p:nvPr>
            <p:ph type="ftr" sz="quarter" idx="11"/>
          </p:nvPr>
        </p:nvSpPr>
        <p:spPr/>
        <p:txBody>
          <a:bodyPr/>
          <a:lstStyle>
            <a:extLst/>
          </a:lstStyle>
          <a:p>
            <a:endParaRPr lang="ar-SA" dirty="0"/>
          </a:p>
        </p:txBody>
      </p:sp>
      <p:sp>
        <p:nvSpPr>
          <p:cNvPr id="7" name="عنصر نائب لرقم الشريحة 6"/>
          <p:cNvSpPr>
            <a:spLocks noGrp="1"/>
          </p:cNvSpPr>
          <p:nvPr>
            <p:ph type="sldNum" sz="quarter" idx="12"/>
          </p:nvPr>
        </p:nvSpPr>
        <p:spPr/>
        <p:txBody>
          <a:bodyPr/>
          <a:lstStyle>
            <a:extLst/>
          </a:lstStyle>
          <a:p>
            <a:fld id="{0B34F065-1154-456A-91E3-76DE8E75E17B}" type="slidenum">
              <a:rPr lang="ar-SA" smtClean="0"/>
              <a:t>‹#›</a:t>
            </a:fld>
            <a:endParaRPr lang="ar-SA"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صورة ذو تسمية توضيحية">
    <p:bg>
      <p:bgRef idx="1002">
        <a:schemeClr val="bg2"/>
      </p:bgRef>
    </p:bg>
    <p:spTree>
      <p:nvGrpSpPr>
        <p:cNvPr id="1" name=""/>
        <p:cNvGrpSpPr/>
        <p:nvPr/>
      </p:nvGrpSpPr>
      <p:grpSpPr>
        <a:xfrm>
          <a:off x="0" y="0"/>
          <a:ext cx="0" cy="0"/>
          <a:chOff x="0" y="0"/>
          <a:chExt cx="0" cy="0"/>
        </a:xfrm>
      </p:grpSpPr>
      <p:sp>
        <p:nvSpPr>
          <p:cNvPr id="8" name="مستطيل 7"/>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dirty="0"/>
          </a:p>
        </p:txBody>
      </p:sp>
      <p:sp>
        <p:nvSpPr>
          <p:cNvPr id="9" name="مستطيل 8"/>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dirty="0"/>
          </a:p>
        </p:txBody>
      </p:sp>
      <p:sp>
        <p:nvSpPr>
          <p:cNvPr id="2" name="عنوان 1"/>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ar-SA" smtClean="0"/>
              <a:t>انقر لتحرير نمط العنوان الرئيسي</a:t>
            </a:r>
            <a:endParaRPr kumimoji="0" lang="en-US" dirty="0"/>
          </a:p>
        </p:txBody>
      </p:sp>
      <p:sp>
        <p:nvSpPr>
          <p:cNvPr id="4" name="عنصر نائب للنص 3"/>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ar-SA" smtClean="0"/>
              <a:t>انقر لتحرير أنماط النص الرئيسي</a:t>
            </a:r>
          </a:p>
        </p:txBody>
      </p:sp>
      <p:sp>
        <p:nvSpPr>
          <p:cNvPr id="5" name="عنصر نائب للتاريخ 4"/>
          <p:cNvSpPr>
            <a:spLocks noGrp="1"/>
          </p:cNvSpPr>
          <p:nvPr>
            <p:ph type="dt" sz="half" idx="10"/>
          </p:nvPr>
        </p:nvSpPr>
        <p:spPr/>
        <p:txBody>
          <a:bodyPr/>
          <a:lstStyle>
            <a:extLst/>
          </a:lstStyle>
          <a:p>
            <a:fld id="{1B8ABB09-4A1D-463E-8065-109CC2B7EFAA}" type="datetimeFigureOut">
              <a:rPr lang="ar-SA" smtClean="0"/>
              <a:t>12/12/1435</a:t>
            </a:fld>
            <a:endParaRPr lang="ar-SA" dirty="0"/>
          </a:p>
        </p:txBody>
      </p:sp>
      <p:sp>
        <p:nvSpPr>
          <p:cNvPr id="6" name="عنصر نائب للتذييل 5"/>
          <p:cNvSpPr>
            <a:spLocks noGrp="1"/>
          </p:cNvSpPr>
          <p:nvPr>
            <p:ph type="ftr" sz="quarter" idx="11"/>
          </p:nvPr>
        </p:nvSpPr>
        <p:spPr/>
        <p:txBody>
          <a:bodyPr/>
          <a:lstStyle>
            <a:extLst/>
          </a:lstStyle>
          <a:p>
            <a:endParaRPr lang="ar-SA" dirty="0"/>
          </a:p>
        </p:txBody>
      </p:sp>
      <p:sp>
        <p:nvSpPr>
          <p:cNvPr id="7" name="عنصر نائب لرقم الشريحة 6"/>
          <p:cNvSpPr>
            <a:spLocks noGrp="1"/>
          </p:cNvSpPr>
          <p:nvPr>
            <p:ph type="sldNum" sz="quarter" idx="12"/>
          </p:nvPr>
        </p:nvSpPr>
        <p:spPr/>
        <p:txBody>
          <a:bodyPr/>
          <a:lstStyle>
            <a:extLst/>
          </a:lstStyle>
          <a:p>
            <a:fld id="{0B34F065-1154-456A-91E3-76DE8E75E17B}" type="slidenum">
              <a:rPr lang="ar-SA" smtClean="0"/>
              <a:t>‹#›</a:t>
            </a:fld>
            <a:endParaRPr lang="ar-SA" dirty="0"/>
          </a:p>
        </p:txBody>
      </p:sp>
      <p:sp>
        <p:nvSpPr>
          <p:cNvPr id="10" name="عنصر نائب للصورة 9"/>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ar-SA" dirty="0" smtClean="0"/>
              <a:t>انقر فوق الأيقونة لإضافة صورة</a:t>
            </a:r>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مستطيل 8"/>
          <p:cNvSpPr/>
          <p:nvPr/>
        </p:nvSpPr>
        <p:spPr>
          <a:xfrm flipH="1">
            <a:off x="8153400" y="0"/>
            <a:ext cx="990600" cy="6858000"/>
          </a:xfrm>
          <a:prstGeom prst="rect">
            <a:avLst/>
          </a:prstGeom>
          <a:blipFill>
            <a:blip r:embed="rId13">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3" name="عنصر نائب للعنوان 2"/>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extLst/>
          </a:lstStyle>
          <a:p>
            <a:r>
              <a:rPr kumimoji="0" lang="ar-SA" smtClean="0"/>
              <a:t>انقر لتحرير نمط العنوان الرئيسي</a:t>
            </a:r>
            <a:endParaRPr kumimoji="0" lang="en-US"/>
          </a:p>
        </p:txBody>
      </p:sp>
      <p:sp>
        <p:nvSpPr>
          <p:cNvPr id="31" name="عنصر نائب للنص 30"/>
          <p:cNvSpPr>
            <a:spLocks noGrp="1"/>
          </p:cNvSpPr>
          <p:nvPr>
            <p:ph type="body" idx="1"/>
          </p:nvPr>
        </p:nvSpPr>
        <p:spPr>
          <a:xfrm>
            <a:off x="457200" y="1609416"/>
            <a:ext cx="7239000" cy="4846320"/>
          </a:xfrm>
          <a:prstGeom prst="rect">
            <a:avLst/>
          </a:prstGeom>
        </p:spPr>
        <p:txBody>
          <a:bodyPr vert="horz">
            <a:normAutofit/>
          </a:bodyPr>
          <a:lstStyle>
            <a:extLst/>
          </a:lstStyle>
          <a:p>
            <a:pPr lvl="0" eaLnBrk="1" latinLnBrk="0" hangingPunct="1"/>
            <a:r>
              <a:rPr kumimoji="0" lang="ar-SA" smtClean="0"/>
              <a:t>انقر لتحرير أنماط النص الرئيسي</a:t>
            </a:r>
          </a:p>
          <a:p>
            <a:pPr lvl="1" eaLnBrk="1" latinLnBrk="0" hangingPunct="1"/>
            <a:r>
              <a:rPr kumimoji="0" lang="ar-SA" smtClean="0"/>
              <a:t>المستوى الثاني</a:t>
            </a:r>
          </a:p>
          <a:p>
            <a:pPr lvl="2" eaLnBrk="1" latinLnBrk="0" hangingPunct="1"/>
            <a:r>
              <a:rPr kumimoji="0" lang="ar-SA" smtClean="0"/>
              <a:t>المستوى الثالث</a:t>
            </a:r>
          </a:p>
          <a:p>
            <a:pPr lvl="3" eaLnBrk="1" latinLnBrk="0" hangingPunct="1"/>
            <a:r>
              <a:rPr kumimoji="0" lang="ar-SA" smtClean="0"/>
              <a:t>المستوى الرابع</a:t>
            </a:r>
          </a:p>
          <a:p>
            <a:pPr lvl="4" eaLnBrk="1" latinLnBrk="0" hangingPunct="1"/>
            <a:r>
              <a:rPr kumimoji="0" lang="ar-SA" smtClean="0"/>
              <a:t>المستوى الخامس</a:t>
            </a:r>
            <a:endParaRPr kumimoji="0" lang="en-US"/>
          </a:p>
        </p:txBody>
      </p:sp>
      <p:sp>
        <p:nvSpPr>
          <p:cNvPr id="27" name="عنصر نائب للتاريخ 26"/>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fld id="{1B8ABB09-4A1D-463E-8065-109CC2B7EFAA}" type="datetimeFigureOut">
              <a:rPr lang="ar-SA" smtClean="0"/>
              <a:t>12/12/1435</a:t>
            </a:fld>
            <a:endParaRPr lang="ar-SA" dirty="0"/>
          </a:p>
        </p:txBody>
      </p:sp>
      <p:sp>
        <p:nvSpPr>
          <p:cNvPr id="4" name="عنصر نائب للتذييل 3"/>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endParaRPr lang="ar-SA" dirty="0"/>
          </a:p>
        </p:txBody>
      </p:sp>
      <p:sp>
        <p:nvSpPr>
          <p:cNvPr id="16" name="عنصر نائب لرقم الشريحة 15"/>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fld id="{0B34F065-1154-456A-91E3-76DE8E75E17B}" type="slidenum">
              <a:rPr lang="ar-SA" smtClean="0"/>
              <a:t>‹#›</a:t>
            </a:fld>
            <a:endParaRPr lang="ar-SA" dirty="0"/>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3.gif"/><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18.gif"/><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وان 3"/>
          <p:cNvSpPr>
            <a:spLocks noGrp="1"/>
          </p:cNvSpPr>
          <p:nvPr>
            <p:ph type="title"/>
          </p:nvPr>
        </p:nvSpPr>
        <p:spPr>
          <a:xfrm>
            <a:off x="4926998" y="1996198"/>
            <a:ext cx="4153556" cy="895328"/>
          </a:xfrm>
        </p:spPr>
        <p:txBody>
          <a:bodyPr>
            <a:normAutofit fontScale="90000"/>
          </a:bodyPr>
          <a:lstStyle/>
          <a:p>
            <a:pPr algn="ctr"/>
            <a:r>
              <a:rPr lang="en-US" dirty="0" smtClean="0"/>
              <a:t> </a:t>
            </a:r>
            <a:r>
              <a:rPr lang="en-US" sz="3600" dirty="0" smtClean="0">
                <a:solidFill>
                  <a:schemeClr val="tx1"/>
                </a:solidFill>
              </a:rPr>
              <a:t>Pipe materials and     loads</a:t>
            </a:r>
            <a:r>
              <a:rPr lang="en-US" sz="3600" dirty="0" smtClean="0"/>
              <a:t/>
            </a:r>
            <a:br>
              <a:rPr lang="en-US" sz="3600" dirty="0" smtClean="0"/>
            </a:br>
            <a:endParaRPr lang="en-US" sz="3600" dirty="0"/>
          </a:p>
        </p:txBody>
      </p:sp>
      <p:sp>
        <p:nvSpPr>
          <p:cNvPr id="2" name="مستطيل 1"/>
          <p:cNvSpPr/>
          <p:nvPr/>
        </p:nvSpPr>
        <p:spPr>
          <a:xfrm>
            <a:off x="4682347" y="1196752"/>
            <a:ext cx="308097" cy="584775"/>
          </a:xfrm>
          <a:prstGeom prst="rect">
            <a:avLst/>
          </a:prstGeom>
        </p:spPr>
        <p:txBody>
          <a:bodyPr wrap="none">
            <a:spAutoFit/>
          </a:bodyPr>
          <a:lstStyle/>
          <a:p>
            <a:r>
              <a:rPr lang="en-US" sz="3200" dirty="0">
                <a:solidFill>
                  <a:schemeClr val="bg1">
                    <a:lumMod val="95000"/>
                    <a:lumOff val="5000"/>
                  </a:schemeClr>
                </a:solidFill>
              </a:rPr>
              <a:t> </a:t>
            </a:r>
          </a:p>
        </p:txBody>
      </p:sp>
      <p:sp>
        <p:nvSpPr>
          <p:cNvPr id="5" name="مستطيل 4"/>
          <p:cNvSpPr/>
          <p:nvPr/>
        </p:nvSpPr>
        <p:spPr>
          <a:xfrm>
            <a:off x="5220072" y="2924944"/>
            <a:ext cx="3563888" cy="1323439"/>
          </a:xfrm>
          <a:prstGeom prst="rect">
            <a:avLst/>
          </a:prstGeom>
        </p:spPr>
        <p:txBody>
          <a:bodyPr wrap="square">
            <a:spAutoFit/>
          </a:bodyPr>
          <a:lstStyle/>
          <a:p>
            <a:pPr algn="ctr"/>
            <a:r>
              <a:rPr lang="en-US" sz="2800" dirty="0"/>
              <a:t>For Infrastructure Master Program</a:t>
            </a:r>
          </a:p>
          <a:p>
            <a:pPr algn="ctr"/>
            <a:r>
              <a:rPr lang="en-US" sz="2400" dirty="0"/>
              <a:t>Civil </a:t>
            </a:r>
            <a:r>
              <a:rPr lang="en-US" sz="2400" dirty="0" smtClean="0"/>
              <a:t>Engineering</a:t>
            </a:r>
            <a:endParaRPr lang="en-US" sz="2400" dirty="0"/>
          </a:p>
        </p:txBody>
      </p:sp>
      <p:sp>
        <p:nvSpPr>
          <p:cNvPr id="9" name="مستطيل 8"/>
          <p:cNvSpPr/>
          <p:nvPr/>
        </p:nvSpPr>
        <p:spPr>
          <a:xfrm>
            <a:off x="3491880" y="5373216"/>
            <a:ext cx="5076056" cy="830997"/>
          </a:xfrm>
          <a:prstGeom prst="rect">
            <a:avLst/>
          </a:prstGeom>
        </p:spPr>
        <p:txBody>
          <a:bodyPr wrap="square">
            <a:spAutoFit/>
          </a:bodyPr>
          <a:lstStyle/>
          <a:p>
            <a:r>
              <a:rPr lang="en-US" dirty="0"/>
              <a:t> </a:t>
            </a:r>
            <a:r>
              <a:rPr lang="en-US" sz="2400" dirty="0"/>
              <a:t>BY                      </a:t>
            </a:r>
          </a:p>
          <a:p>
            <a:r>
              <a:rPr lang="en-US" sz="2400" dirty="0"/>
              <a:t>Assist. Prof. Dr. Basim </a:t>
            </a:r>
            <a:r>
              <a:rPr lang="en-US" sz="2400" dirty="0" smtClean="0"/>
              <a:t>Khalil Nile </a:t>
            </a:r>
            <a:endParaRPr lang="en-US" sz="2400" dirty="0"/>
          </a:p>
        </p:txBody>
      </p:sp>
      <p:pic>
        <p:nvPicPr>
          <p:cNvPr id="1026" name="Picture 2" descr="https://encrypted-tbn2.gstatic.com/images?q=tbn:ANd9GcRdLY6K3a1-NXjYETFy6lADfrTSfXmJ_12_kxf_XV8ywKtUPrc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1848" y="1268760"/>
            <a:ext cx="4306876" cy="37322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8633361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ستطيل 3"/>
          <p:cNvSpPr/>
          <p:nvPr/>
        </p:nvSpPr>
        <p:spPr>
          <a:xfrm>
            <a:off x="0" y="260646"/>
            <a:ext cx="8820472" cy="6336000"/>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l" rtl="0"/>
            <a:r>
              <a:rPr lang="en-US" b="1" dirty="0">
                <a:solidFill>
                  <a:srgbClr val="00B0F0"/>
                </a:solidFill>
              </a:rPr>
              <a:t>5-Cast Iron Sewers </a:t>
            </a:r>
            <a:endParaRPr lang="en-US" dirty="0">
              <a:solidFill>
                <a:srgbClr val="00B0F0"/>
              </a:solidFill>
            </a:endParaRPr>
          </a:p>
          <a:p>
            <a:pPr algn="l" rtl="0"/>
            <a:r>
              <a:rPr lang="en-US" b="1" dirty="0"/>
              <a:t>These  pipes  are  stronger  and  capable to  withstand  greater  tensile, compressive, as well as bending  stresses. However, these are costly. Cast iron  pipes  are  used  for  outfall  sewers, rising  mains  of  pumping  stations, and  inverted  siphons, where  pipes  are  running under  pressure. These  are  also  suitable  for sewers under heavy traffic load, such as sewers below railways and highways. They  are  used  for carried  over piers in case of low lying areas. They form 100% leak  proof  sewer  line to avoid  ground water contamination. They are less resistant  to  corrosion; hence, generally lined  from  inside with cement concrete, coal tar paint, epoxy, etc. These are  joined together by  bell </a:t>
            </a:r>
            <a:r>
              <a:rPr lang="en-US" b="1" dirty="0" smtClean="0"/>
              <a:t>and  </a:t>
            </a:r>
            <a:r>
              <a:rPr lang="en-US" b="1" dirty="0"/>
              <a:t>spigot joint. IS:1536-1989 and IS:1537-1976  provides the  specifications for spun  and  vertically cast pipes, respectively.</a:t>
            </a:r>
            <a:endParaRPr lang="en-US" dirty="0"/>
          </a:p>
          <a:p>
            <a:pPr algn="l" rtl="0"/>
            <a:endParaRPr lang="en-US" b="1" dirty="0" smtClean="0"/>
          </a:p>
          <a:p>
            <a:pPr algn="l" rtl="0"/>
            <a:r>
              <a:rPr lang="en-US" b="1" dirty="0">
                <a:solidFill>
                  <a:srgbClr val="00B0F0"/>
                </a:solidFill>
              </a:rPr>
              <a:t>6-Steel Pipes </a:t>
            </a:r>
            <a:endParaRPr lang="en-US" dirty="0">
              <a:solidFill>
                <a:srgbClr val="00B0F0"/>
              </a:solidFill>
            </a:endParaRPr>
          </a:p>
          <a:p>
            <a:pPr algn="l" rtl="0"/>
            <a:r>
              <a:rPr lang="en-US" b="1" dirty="0"/>
              <a:t>These are used under the situations such as pressure main sewers, under water crossing, bridge crossing, necessary connections for pumping stations, laying pipes over self-supporting spans, railway crossings, etc. They can  withstand  internal  pressure, impact  load  and vibrations much  better than CI pipes. They are more ductile and can withstand water hammer pressure better. These pipes cannot withstand high external load and these pipes may collapse when negative pressure is developed in pipes. They are susceptible to corrosion and are not generally  used  for  partially  flowing sewers. They  are  protected  internally  and externally  against  the  action  of  corrosion.</a:t>
            </a:r>
            <a:endParaRPr lang="en-US" dirty="0"/>
          </a:p>
          <a:p>
            <a:pPr algn="l" rtl="0"/>
            <a:endParaRPr lang="en-US" b="1" dirty="0"/>
          </a:p>
          <a:p>
            <a:pPr algn="l" rtl="0"/>
            <a:endParaRPr lang="en-US" b="1" dirty="0" smtClean="0"/>
          </a:p>
          <a:p>
            <a:pPr algn="l" rtl="0"/>
            <a:endParaRPr lang="en-US" b="1" dirty="0"/>
          </a:p>
          <a:p>
            <a:pPr algn="l" rtl="0"/>
            <a:endParaRPr lang="en-US" dirty="0"/>
          </a:p>
        </p:txBody>
      </p:sp>
    </p:spTree>
    <p:extLst>
      <p:ext uri="{BB962C8B-B14F-4D97-AF65-F5344CB8AC3E}">
        <p14:creationId xmlns:p14="http://schemas.microsoft.com/office/powerpoint/2010/main" val="224859121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ستطيل 3"/>
          <p:cNvSpPr/>
          <p:nvPr/>
        </p:nvSpPr>
        <p:spPr>
          <a:xfrm>
            <a:off x="251520" y="1005492"/>
            <a:ext cx="8496944" cy="4524315"/>
          </a:xfrm>
          <a:prstGeom prst="rect">
            <a:avLst/>
          </a:prstGeom>
          <a:solidFill>
            <a:schemeClr val="bg1"/>
          </a:solidFill>
        </p:spPr>
        <p:txBody>
          <a:bodyPr wrap="square">
            <a:spAutoFit/>
          </a:bodyPr>
          <a:lstStyle/>
          <a:p>
            <a:pPr algn="l" rtl="0"/>
            <a:r>
              <a:rPr lang="en-US" b="1" dirty="0">
                <a:solidFill>
                  <a:srgbClr val="00B0F0"/>
                </a:solidFill>
              </a:rPr>
              <a:t>7-Ductile Iron Pipes </a:t>
            </a:r>
            <a:endParaRPr lang="en-US" dirty="0">
              <a:solidFill>
                <a:srgbClr val="00B0F0"/>
              </a:solidFill>
            </a:endParaRPr>
          </a:p>
          <a:p>
            <a:pPr algn="l" rtl="0"/>
            <a:r>
              <a:rPr lang="en-US" b="1" dirty="0"/>
              <a:t>Ductile  iron  pipes  can  also  be  used  for conveying  the sewers. They  demonstrate  higher capacity  to withstand  water  hammer. The specifications for DI pipes is provided in IS:12288-1987. The predominant  wall  material  is  ductile iron, a spheroidized  graphite  cast iron. Internally  these  pipes are  coated with  cement  mortar  lining  or  any  other  polyethylene or poly wrap or plastic baggging/ sleeving  lining to inhibit  corrosion  from  the wastewater being conveyed, and various  types of  external  coating  are  used to  inhibit  corrosion  from the environment.  Ductile  iron  has  proven  to be a better  pipe  material  than  cast iron  but they are costly.  Ductile iron is still believed to be stronger and more fracture resistant material; like most ferrous materials, it is susceptible to corrosion. A typical life expectancy of thicker walled pipe could be up to 75 years, however with the current thinner walled ductile pipe the life could be about 20 years in highly corrosive  soils  without a corrosion control program like cathodic protection.</a:t>
            </a:r>
            <a:endParaRPr lang="en-US" dirty="0"/>
          </a:p>
        </p:txBody>
      </p:sp>
    </p:spTree>
    <p:extLst>
      <p:ext uri="{BB962C8B-B14F-4D97-AF65-F5344CB8AC3E}">
        <p14:creationId xmlns:p14="http://schemas.microsoft.com/office/powerpoint/2010/main" val="233260528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ستطيل 3"/>
          <p:cNvSpPr/>
          <p:nvPr/>
        </p:nvSpPr>
        <p:spPr>
          <a:xfrm>
            <a:off x="251520" y="764704"/>
            <a:ext cx="8496944" cy="5148000"/>
          </a:xfrm>
          <a:prstGeom prst="rect">
            <a:avLst/>
          </a:prstGeom>
          <a:solidFill>
            <a:schemeClr val="bg1"/>
          </a:solidFill>
        </p:spPr>
        <p:txBody>
          <a:bodyPr wrap="square">
            <a:spAutoFit/>
          </a:bodyPr>
          <a:lstStyle/>
          <a:p>
            <a:pPr algn="l" rtl="0"/>
            <a:r>
              <a:rPr lang="en-US" b="1" dirty="0">
                <a:solidFill>
                  <a:srgbClr val="00B0F0"/>
                </a:solidFill>
              </a:rPr>
              <a:t>8-Plastic sewers (PVC pipes) </a:t>
            </a:r>
            <a:endParaRPr lang="en-US" dirty="0">
              <a:solidFill>
                <a:srgbClr val="00B0F0"/>
              </a:solidFill>
            </a:endParaRPr>
          </a:p>
          <a:p>
            <a:pPr algn="l" rtl="0"/>
            <a:r>
              <a:rPr lang="en-US" b="1" dirty="0"/>
              <a:t>Plastic is  recent  material used  for  sewer pipes. These  are  used  for internal drainage works in house. These  are  available in sizes 75 to 315 mm external  diameter  and  used in drainage works. They offer  smooth  internal  surface. The  additional  advantages  they offer are resistant to corrosion, light  weight of pipe, economical in laying, jointing  and  maintenance, the pipe  is tough  and rigid, and  ease in  fabrication  and  transport  of  these pipes</a:t>
            </a:r>
            <a:r>
              <a:rPr lang="en-US" b="1" dirty="0" smtClean="0"/>
              <a:t>.</a:t>
            </a:r>
          </a:p>
          <a:p>
            <a:pPr algn="l" rtl="0"/>
            <a:endParaRPr lang="en-US" b="1" dirty="0"/>
          </a:p>
          <a:p>
            <a:pPr algn="l" rtl="0"/>
            <a:r>
              <a:rPr lang="en-US" b="1" dirty="0" smtClean="0">
                <a:solidFill>
                  <a:srgbClr val="00B0F0"/>
                </a:solidFill>
              </a:rPr>
              <a:t>9-High Density Polythylene (HDPE) Pipes </a:t>
            </a:r>
            <a:endParaRPr lang="en-US" dirty="0" smtClean="0">
              <a:solidFill>
                <a:srgbClr val="00B0F0"/>
              </a:solidFill>
            </a:endParaRPr>
          </a:p>
          <a:p>
            <a:pPr algn="l" rtl="0"/>
            <a:r>
              <a:rPr lang="en-US" b="1" dirty="0" smtClean="0"/>
              <a:t>Use </a:t>
            </a:r>
            <a:r>
              <a:rPr lang="en-US" b="1" dirty="0"/>
              <a:t>of  these  pipes  for sewers  is  recent  development. They  are  not  brittle like AC pipes and other  pipes  and  hence  hard  fall  during  loading, unloading  and  handling  do not cause any  damage  to  the pipes. They  can  be  joined  by  welding or  can  be  jointed  with detachable  joints up  to  630 mm diameter (IS:4984-1987). These  are  commonly  used  for conveyance  of  industrial  wastewater. They  offer  all  the advantages  offered by PVC pipes.</a:t>
            </a:r>
            <a:endParaRPr lang="en-US" dirty="0"/>
          </a:p>
          <a:p>
            <a:pPr algn="l" rtl="0"/>
            <a:endParaRPr lang="en-US" b="1" dirty="0" smtClean="0"/>
          </a:p>
          <a:p>
            <a:pPr algn="l" rtl="0"/>
            <a:endParaRPr lang="en-US" b="1" dirty="0"/>
          </a:p>
          <a:p>
            <a:pPr algn="l" rtl="0"/>
            <a:endParaRPr lang="en-US" b="1" dirty="0" smtClean="0"/>
          </a:p>
          <a:p>
            <a:pPr algn="l" rtl="0"/>
            <a:endParaRPr lang="en-US" b="1" dirty="0"/>
          </a:p>
          <a:p>
            <a:pPr algn="l" rtl="0"/>
            <a:endParaRPr lang="en-US" b="1" dirty="0" smtClean="0"/>
          </a:p>
          <a:p>
            <a:pPr algn="l" rtl="0"/>
            <a:endParaRPr lang="en-US" b="1" dirty="0"/>
          </a:p>
          <a:p>
            <a:pPr algn="l" rtl="0"/>
            <a:endParaRPr lang="en-US" b="1" dirty="0" smtClean="0"/>
          </a:p>
          <a:p>
            <a:pPr algn="l" rtl="0"/>
            <a:endParaRPr lang="en-US" b="1" dirty="0"/>
          </a:p>
          <a:p>
            <a:pPr algn="l" rtl="0"/>
            <a:endParaRPr lang="en-US" b="1" dirty="0" smtClean="0"/>
          </a:p>
          <a:p>
            <a:pPr algn="l" rtl="0"/>
            <a:endParaRPr lang="en-US" b="1" dirty="0"/>
          </a:p>
          <a:p>
            <a:pPr algn="l" rtl="0"/>
            <a:endParaRPr lang="en-US" b="1" dirty="0" smtClean="0"/>
          </a:p>
          <a:p>
            <a:pPr algn="l" rtl="0"/>
            <a:endParaRPr lang="en-US" b="1" dirty="0"/>
          </a:p>
          <a:p>
            <a:pPr algn="l" rtl="0"/>
            <a:endParaRPr lang="en-US" b="1" dirty="0" smtClean="0"/>
          </a:p>
          <a:p>
            <a:pPr algn="l" rtl="0"/>
            <a:endParaRPr lang="en-US" b="1" dirty="0" smtClean="0"/>
          </a:p>
          <a:p>
            <a:pPr algn="l" rtl="0"/>
            <a:endParaRPr lang="en-US" dirty="0"/>
          </a:p>
        </p:txBody>
      </p:sp>
    </p:spTree>
    <p:extLst>
      <p:ext uri="{BB962C8B-B14F-4D97-AF65-F5344CB8AC3E}">
        <p14:creationId xmlns:p14="http://schemas.microsoft.com/office/powerpoint/2010/main" val="82819213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ستطيل 3"/>
          <p:cNvSpPr/>
          <p:nvPr/>
        </p:nvSpPr>
        <p:spPr>
          <a:xfrm>
            <a:off x="132656" y="1124744"/>
            <a:ext cx="8496944" cy="4401205"/>
          </a:xfrm>
          <a:prstGeom prst="rect">
            <a:avLst/>
          </a:prstGeom>
          <a:solidFill>
            <a:schemeClr val="bg1"/>
          </a:solidFill>
        </p:spPr>
        <p:txBody>
          <a:bodyPr wrap="square">
            <a:spAutoFit/>
          </a:bodyPr>
          <a:lstStyle/>
          <a:p>
            <a:pPr algn="l" rtl="0"/>
            <a:r>
              <a:rPr lang="en-US" sz="2000" b="1" dirty="0">
                <a:solidFill>
                  <a:srgbClr val="00B0F0"/>
                </a:solidFill>
              </a:rPr>
              <a:t>10-Glass Fiber Reinforced Plastic Pipes </a:t>
            </a:r>
            <a:endParaRPr lang="en-US" sz="2000" dirty="0">
              <a:solidFill>
                <a:srgbClr val="00B0F0"/>
              </a:solidFill>
            </a:endParaRPr>
          </a:p>
          <a:p>
            <a:pPr algn="l" rtl="0"/>
            <a:r>
              <a:rPr lang="en-US" sz="2000" b="1" dirty="0"/>
              <a:t>This martial is  widely  used  where  corrosion  resistant  pipes  are  required. GRP or FRP can be used as  a lining  material  for  conventional  pipes  to  protect  from  internal  or  external corrosion. It  is  made  from  the  composite  matrix  of  glass  fiber, polyester  resin and fillers. These pipes  have  better  strength, durability, high  tensile  strength, low  density  and  high corrosion  resistance. These  are  manufactured  up to 2.4 m diameter  and  up to 18 m  length (IS:12709-1989).s</a:t>
            </a:r>
            <a:endParaRPr lang="en-US" sz="2000" dirty="0"/>
          </a:p>
          <a:p>
            <a:pPr algn="l" rtl="0"/>
            <a:r>
              <a:rPr lang="en-US" sz="2000" b="1" dirty="0">
                <a:solidFill>
                  <a:srgbClr val="00B0F0"/>
                </a:solidFill>
              </a:rPr>
              <a:t>11-Lead Sewers </a:t>
            </a:r>
            <a:endParaRPr lang="en-US" sz="2000" dirty="0">
              <a:solidFill>
                <a:srgbClr val="00B0F0"/>
              </a:solidFill>
            </a:endParaRPr>
          </a:p>
          <a:p>
            <a:pPr algn="l" rtl="0"/>
            <a:r>
              <a:rPr lang="en-US" sz="2000" b="1" dirty="0">
                <a:solidFill>
                  <a:srgbClr val="00B0F0"/>
                </a:solidFill>
              </a:rPr>
              <a:t>•</a:t>
            </a:r>
            <a:r>
              <a:rPr lang="en-US" sz="2000" b="1" dirty="0"/>
              <a:t> They are smooth, soft and can take odd shapes. </a:t>
            </a:r>
            <a:endParaRPr lang="en-US" sz="2000" dirty="0"/>
          </a:p>
          <a:p>
            <a:pPr algn="l" rtl="0"/>
            <a:r>
              <a:rPr lang="en-US" sz="2000" b="1" dirty="0">
                <a:solidFill>
                  <a:srgbClr val="00B0F0"/>
                </a:solidFill>
              </a:rPr>
              <a:t>•</a:t>
            </a:r>
            <a:r>
              <a:rPr lang="en-US" sz="2000" b="1" dirty="0"/>
              <a:t> This pipe has an ability to resist sulphide corrosion. </a:t>
            </a:r>
            <a:endParaRPr lang="en-US" sz="2000" dirty="0"/>
          </a:p>
          <a:p>
            <a:pPr algn="l" rtl="0"/>
            <a:r>
              <a:rPr lang="en-US" sz="2000" b="1" dirty="0">
                <a:solidFill>
                  <a:srgbClr val="00B0F0"/>
                </a:solidFill>
              </a:rPr>
              <a:t>•</a:t>
            </a:r>
            <a:r>
              <a:rPr lang="en-US" sz="2000" b="1" dirty="0"/>
              <a:t> However, these pipes are very costly. </a:t>
            </a:r>
            <a:endParaRPr lang="en-US" sz="2000" dirty="0"/>
          </a:p>
          <a:p>
            <a:pPr algn="l" rtl="0"/>
            <a:r>
              <a:rPr lang="en-US" sz="2000" b="1" dirty="0">
                <a:solidFill>
                  <a:srgbClr val="00B0F0"/>
                </a:solidFill>
              </a:rPr>
              <a:t>•</a:t>
            </a:r>
            <a:r>
              <a:rPr lang="en-US" sz="2000" b="1" dirty="0"/>
              <a:t> These are used in house connection.</a:t>
            </a:r>
            <a:endParaRPr lang="en-US" sz="2000" dirty="0"/>
          </a:p>
        </p:txBody>
      </p:sp>
    </p:spTree>
    <p:extLst>
      <p:ext uri="{BB962C8B-B14F-4D97-AF65-F5344CB8AC3E}">
        <p14:creationId xmlns:p14="http://schemas.microsoft.com/office/powerpoint/2010/main" val="296658209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مستطيل 4"/>
          <p:cNvSpPr/>
          <p:nvPr/>
        </p:nvSpPr>
        <p:spPr>
          <a:xfrm>
            <a:off x="251520" y="1124744"/>
            <a:ext cx="8280920" cy="4248000"/>
          </a:xfrm>
          <a:prstGeom prst="rect">
            <a:avLst/>
          </a:prstGeom>
          <a:solidFill>
            <a:schemeClr val="bg1"/>
          </a:solidFill>
        </p:spPr>
        <p:txBody>
          <a:bodyPr wrap="square">
            <a:spAutoFit/>
          </a:bodyPr>
          <a:lstStyle/>
          <a:p>
            <a:pPr algn="l" rtl="0"/>
            <a:r>
              <a:rPr lang="en-US" sz="2400" b="1" dirty="0">
                <a:solidFill>
                  <a:srgbClr val="C00000"/>
                </a:solidFill>
              </a:rPr>
              <a:t>Shapes of Sewer Pipes </a:t>
            </a:r>
            <a:endParaRPr lang="en-US" sz="2400" dirty="0">
              <a:solidFill>
                <a:srgbClr val="C00000"/>
              </a:solidFill>
            </a:endParaRPr>
          </a:p>
          <a:p>
            <a:pPr algn="l" rtl="0"/>
            <a:r>
              <a:rPr lang="en-US" b="1" dirty="0"/>
              <a:t>Sewers are generally circular pipes laid below ground level, slopping continuously towards the  outfall. These are designed to flow under gravity. Shapes other than circular are also used. </a:t>
            </a:r>
            <a:endParaRPr lang="en-US" dirty="0"/>
          </a:p>
          <a:p>
            <a:pPr algn="l" rtl="0"/>
            <a:r>
              <a:rPr lang="en-US" b="1" dirty="0"/>
              <a:t>Other Shapes used for sewers are (Figure 3.1): </a:t>
            </a:r>
            <a:endParaRPr lang="en-US" dirty="0"/>
          </a:p>
          <a:p>
            <a:pPr algn="l" rtl="0"/>
            <a:r>
              <a:rPr lang="en-US" b="1" dirty="0">
                <a:solidFill>
                  <a:srgbClr val="C00000"/>
                </a:solidFill>
              </a:rPr>
              <a:t>a. Standard Egg-shaped sewer </a:t>
            </a:r>
            <a:endParaRPr lang="en-US" dirty="0">
              <a:solidFill>
                <a:srgbClr val="C00000"/>
              </a:solidFill>
            </a:endParaRPr>
          </a:p>
          <a:p>
            <a:pPr algn="l" rtl="0"/>
            <a:r>
              <a:rPr lang="en-US" b="1" dirty="0">
                <a:solidFill>
                  <a:srgbClr val="C00000"/>
                </a:solidFill>
              </a:rPr>
              <a:t>b. New egg-shaped sewer </a:t>
            </a:r>
            <a:endParaRPr lang="en-US" dirty="0">
              <a:solidFill>
                <a:srgbClr val="C00000"/>
              </a:solidFill>
            </a:endParaRPr>
          </a:p>
          <a:p>
            <a:pPr algn="l" rtl="0"/>
            <a:r>
              <a:rPr lang="en-US" b="1" dirty="0">
                <a:solidFill>
                  <a:srgbClr val="C00000"/>
                </a:solidFill>
              </a:rPr>
              <a:t>c. Horse shoe shaped sewer </a:t>
            </a:r>
            <a:endParaRPr lang="en-US" dirty="0">
              <a:solidFill>
                <a:srgbClr val="C00000"/>
              </a:solidFill>
            </a:endParaRPr>
          </a:p>
          <a:p>
            <a:pPr algn="l" rtl="0"/>
            <a:r>
              <a:rPr lang="en-US" b="1" dirty="0">
                <a:solidFill>
                  <a:srgbClr val="C00000"/>
                </a:solidFill>
              </a:rPr>
              <a:t>d. Parabolic shaped sewer </a:t>
            </a:r>
            <a:endParaRPr lang="en-US" dirty="0">
              <a:solidFill>
                <a:srgbClr val="C00000"/>
              </a:solidFill>
            </a:endParaRPr>
          </a:p>
          <a:p>
            <a:pPr algn="l" rtl="0"/>
            <a:r>
              <a:rPr lang="en-US" b="1" dirty="0">
                <a:solidFill>
                  <a:srgbClr val="C00000"/>
                </a:solidFill>
              </a:rPr>
              <a:t>e. Semi-elliptical section </a:t>
            </a:r>
            <a:endParaRPr lang="en-US" dirty="0">
              <a:solidFill>
                <a:srgbClr val="C00000"/>
              </a:solidFill>
            </a:endParaRPr>
          </a:p>
          <a:p>
            <a:pPr algn="l" rtl="0"/>
            <a:r>
              <a:rPr lang="en-US" b="1" dirty="0">
                <a:solidFill>
                  <a:srgbClr val="C00000"/>
                </a:solidFill>
              </a:rPr>
              <a:t>f. Rectangular shape section </a:t>
            </a:r>
            <a:endParaRPr lang="en-US" b="1" dirty="0" smtClean="0">
              <a:solidFill>
                <a:srgbClr val="C00000"/>
              </a:solidFill>
            </a:endParaRPr>
          </a:p>
          <a:p>
            <a:pPr algn="l" rtl="0"/>
            <a:r>
              <a:rPr lang="en-US" b="1" dirty="0">
                <a:solidFill>
                  <a:srgbClr val="C00000"/>
                </a:solidFill>
              </a:rPr>
              <a:t>g. U-shaped section </a:t>
            </a:r>
            <a:endParaRPr lang="en-US" dirty="0">
              <a:solidFill>
                <a:srgbClr val="C00000"/>
              </a:solidFill>
            </a:endParaRPr>
          </a:p>
          <a:p>
            <a:pPr algn="l" rtl="0"/>
            <a:r>
              <a:rPr lang="en-US" b="1" dirty="0">
                <a:solidFill>
                  <a:srgbClr val="C00000"/>
                </a:solidFill>
              </a:rPr>
              <a:t>h. Semi-circular shaped sewer </a:t>
            </a:r>
            <a:endParaRPr lang="en-US" dirty="0">
              <a:solidFill>
                <a:srgbClr val="C00000"/>
              </a:solidFill>
            </a:endParaRPr>
          </a:p>
          <a:p>
            <a:pPr algn="l" rtl="0"/>
            <a:r>
              <a:rPr lang="en-US" b="1" dirty="0">
                <a:solidFill>
                  <a:srgbClr val="C00000"/>
                </a:solidFill>
              </a:rPr>
              <a:t>i. Basket handled shape sewer</a:t>
            </a:r>
            <a:endParaRPr lang="en-US" dirty="0">
              <a:solidFill>
                <a:srgbClr val="C00000"/>
              </a:solidFill>
            </a:endParaRPr>
          </a:p>
          <a:p>
            <a:pPr algn="l" rtl="0"/>
            <a:endParaRPr lang="en-US" b="1" dirty="0" smtClean="0">
              <a:solidFill>
                <a:srgbClr val="C00000"/>
              </a:solidFill>
            </a:endParaRPr>
          </a:p>
          <a:p>
            <a:pPr algn="l" rtl="0"/>
            <a:endParaRPr lang="en-US" b="1" dirty="0">
              <a:solidFill>
                <a:srgbClr val="C00000"/>
              </a:solidFill>
            </a:endParaRPr>
          </a:p>
          <a:p>
            <a:pPr algn="l" rtl="0"/>
            <a:endParaRPr lang="en-US" b="1" dirty="0" smtClean="0">
              <a:solidFill>
                <a:srgbClr val="C00000"/>
              </a:solidFill>
            </a:endParaRPr>
          </a:p>
          <a:p>
            <a:pPr algn="l" rtl="0"/>
            <a:endParaRPr lang="en-US" b="1" dirty="0">
              <a:solidFill>
                <a:srgbClr val="C00000"/>
              </a:solidFill>
            </a:endParaRPr>
          </a:p>
        </p:txBody>
      </p:sp>
    </p:spTree>
    <p:extLst>
      <p:ext uri="{BB962C8B-B14F-4D97-AF65-F5344CB8AC3E}">
        <p14:creationId xmlns:p14="http://schemas.microsoft.com/office/powerpoint/2010/main" val="217979329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ستطيل 3"/>
          <p:cNvSpPr/>
          <p:nvPr/>
        </p:nvSpPr>
        <p:spPr>
          <a:xfrm>
            <a:off x="293262" y="980728"/>
            <a:ext cx="8496944" cy="4524315"/>
          </a:xfrm>
          <a:prstGeom prst="rect">
            <a:avLst/>
          </a:prstGeom>
          <a:solidFill>
            <a:schemeClr val="bg1"/>
          </a:solidFill>
        </p:spPr>
        <p:txBody>
          <a:bodyPr wrap="square">
            <a:spAutoFit/>
          </a:bodyPr>
          <a:lstStyle/>
          <a:p>
            <a:pPr algn="l" rtl="0"/>
            <a:r>
              <a:rPr lang="en-US" sz="2400" b="1" dirty="0"/>
              <a:t>Standard  egg-shaped  sewers, also  called  as ovoid shaped  sewer, and  new  or  modified egg-shaped  sewers  are  used in  combined  sewers. These  sewers  can  generate  self-cleansing  velocity during  dry weather  flow. Horse  shoe  shaped  sewers and  semi-circular sections  are  used  for  large  sewers  with  heavy  discharge  such  as trunk  and  outfall sewers. Rectangular  section  is  used  for  conveying storm water. U-shaped section is used for larger sewers and especially in open cuts. Other sections of the sewers have become absolute due to difficulty in construction on site and  non-availability of these shapes readily in market.</a:t>
            </a:r>
            <a:endParaRPr lang="en-US" sz="2400" dirty="0"/>
          </a:p>
        </p:txBody>
      </p:sp>
    </p:spTree>
    <p:extLst>
      <p:ext uri="{BB962C8B-B14F-4D97-AF65-F5344CB8AC3E}">
        <p14:creationId xmlns:p14="http://schemas.microsoft.com/office/powerpoint/2010/main" val="401017510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صورة 3"/>
          <p:cNvPicPr/>
          <p:nvPr/>
        </p:nvPicPr>
        <p:blipFill rotWithShape="1">
          <a:blip r:embed="rId2">
            <a:duotone>
              <a:prstClr val="black"/>
              <a:schemeClr val="accent6">
                <a:tint val="45000"/>
                <a:satMod val="400000"/>
              </a:schemeClr>
            </a:duotone>
            <a:extLst>
              <a:ext uri="{28A0092B-C50C-407E-A947-70E740481C1C}">
                <a14:useLocalDpi xmlns:a14="http://schemas.microsoft.com/office/drawing/2010/main" val="0"/>
              </a:ext>
            </a:extLst>
          </a:blip>
          <a:srcRect l="-766" b="7941"/>
          <a:stretch/>
        </p:blipFill>
        <p:spPr bwMode="auto">
          <a:xfrm>
            <a:off x="107504" y="116632"/>
            <a:ext cx="7992888" cy="6480720"/>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35525605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صورة 3"/>
          <p:cNvPicPr/>
          <p:nvPr/>
        </p:nvPicPr>
        <p:blipFill>
          <a:blip r:embed="rId2">
            <a:duotone>
              <a:prstClr val="black"/>
              <a:schemeClr val="accent6">
                <a:tint val="45000"/>
                <a:satMod val="400000"/>
              </a:schemeClr>
            </a:duotone>
            <a:extLst>
              <a:ext uri="{28A0092B-C50C-407E-A947-70E740481C1C}">
                <a14:useLocalDpi xmlns:a14="http://schemas.microsoft.com/office/drawing/2010/main" val="0"/>
              </a:ext>
            </a:extLst>
          </a:blip>
          <a:srcRect/>
          <a:stretch>
            <a:fillRect/>
          </a:stretch>
        </p:blipFill>
        <p:spPr bwMode="auto">
          <a:xfrm>
            <a:off x="179512" y="188640"/>
            <a:ext cx="7920880" cy="6552728"/>
          </a:xfrm>
          <a:prstGeom prst="rect">
            <a:avLst/>
          </a:prstGeom>
          <a:noFill/>
          <a:ln>
            <a:noFill/>
          </a:ln>
        </p:spPr>
      </p:pic>
    </p:spTree>
    <p:extLst>
      <p:ext uri="{BB962C8B-B14F-4D97-AF65-F5344CB8AC3E}">
        <p14:creationId xmlns:p14="http://schemas.microsoft.com/office/powerpoint/2010/main" val="355442177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صورة 3"/>
          <p:cNvPicPr>
            <a:picLocks noChangeAspect="1"/>
          </p:cNvPicPr>
          <p:nvPr/>
        </p:nvPicPr>
        <p:blipFill>
          <a:blip r:embed="rId2">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21051949">
            <a:off x="1299005" y="2609266"/>
            <a:ext cx="5660730" cy="2941581"/>
          </a:xfrm>
          <a:prstGeom prst="rect">
            <a:avLst/>
          </a:prstGeom>
          <a:ln w="76200">
            <a:solidFill>
              <a:schemeClr val="accent2">
                <a:lumMod val="50000"/>
              </a:schemeClr>
            </a:solidFill>
          </a:ln>
        </p:spPr>
      </p:pic>
      <p:sp>
        <p:nvSpPr>
          <p:cNvPr id="5" name="مربع نص 4"/>
          <p:cNvSpPr txBox="1"/>
          <p:nvPr/>
        </p:nvSpPr>
        <p:spPr>
          <a:xfrm rot="21427335">
            <a:off x="1223325" y="1052736"/>
            <a:ext cx="5688632" cy="707886"/>
          </a:xfrm>
          <a:prstGeom prst="rect">
            <a:avLst/>
          </a:prstGeom>
          <a:noFill/>
          <a:effectLst>
            <a:outerShdw blurRad="50800" dist="38100" dir="8100000" algn="tr" rotWithShape="0">
              <a:prstClr val="black">
                <a:alpha val="40000"/>
              </a:prstClr>
            </a:outerShdw>
          </a:effectLst>
        </p:spPr>
        <p:txBody>
          <a:bodyPr wrap="square" rtlCol="0">
            <a:spAutoFit/>
          </a:bodyPr>
          <a:lstStyle/>
          <a:p>
            <a:r>
              <a:rPr lang="en-US" sz="4000" b="1" dirty="0" smtClean="0">
                <a:solidFill>
                  <a:schemeClr val="tx2">
                    <a:lumMod val="75000"/>
                  </a:schemeClr>
                </a:solidFill>
              </a:rPr>
              <a:t>Thank you for listening </a:t>
            </a:r>
            <a:endParaRPr lang="en-US" sz="4000" b="1" dirty="0">
              <a:solidFill>
                <a:schemeClr val="tx2">
                  <a:lumMod val="75000"/>
                </a:schemeClr>
              </a:solidFill>
            </a:endParaRPr>
          </a:p>
        </p:txBody>
      </p:sp>
    </p:spTree>
    <p:extLst>
      <p:ext uri="{BB962C8B-B14F-4D97-AF65-F5344CB8AC3E}">
        <p14:creationId xmlns:p14="http://schemas.microsoft.com/office/powerpoint/2010/main" val="160272480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صورة 3"/>
          <p:cNvPicPr/>
          <p:nvPr/>
        </p:nvPicPr>
        <p:blipFill rotWithShape="1">
          <a:blip r:embed="rId2" cstate="print">
            <a:extLst>
              <a:ext uri="{28A0092B-C50C-407E-A947-70E740481C1C}">
                <a14:useLocalDpi xmlns:a14="http://schemas.microsoft.com/office/drawing/2010/main" val="0"/>
              </a:ext>
            </a:extLst>
          </a:blip>
          <a:srcRect t="5999" b="6918"/>
          <a:stretch/>
        </p:blipFill>
        <p:spPr bwMode="auto">
          <a:xfrm>
            <a:off x="323528" y="476672"/>
            <a:ext cx="8064896" cy="6048672"/>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03844482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صورة 8"/>
          <p:cNvPicPr/>
          <p:nvPr/>
        </p:nvPicPr>
        <p:blipFill rotWithShape="1">
          <a:blip r:embed="rId2" cstate="print">
            <a:extLst>
              <a:ext uri="{28A0092B-C50C-407E-A947-70E740481C1C}">
                <a14:useLocalDpi xmlns:a14="http://schemas.microsoft.com/office/drawing/2010/main" val="0"/>
              </a:ext>
            </a:extLst>
          </a:blip>
          <a:srcRect l="1016" t="14320" b="19304"/>
          <a:stretch/>
        </p:blipFill>
        <p:spPr bwMode="auto">
          <a:xfrm>
            <a:off x="107504" y="332656"/>
            <a:ext cx="8064896" cy="612068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18939471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صورة 3"/>
          <p:cNvPicPr/>
          <p:nvPr/>
        </p:nvPicPr>
        <p:blipFill rotWithShape="1">
          <a:blip r:embed="rId2" cstate="print">
            <a:extLst>
              <a:ext uri="{BEBA8EAE-BF5A-486C-A8C5-ECC9F3942E4B}">
                <a14:imgProps xmlns:a14="http://schemas.microsoft.com/office/drawing/2010/main">
                  <a14:imgLayer r:embed="rId3">
                    <a14:imgEffect>
                      <a14:colorTemperature colorTemp="11200"/>
                    </a14:imgEffect>
                  </a14:imgLayer>
                </a14:imgProps>
              </a:ext>
              <a:ext uri="{28A0092B-C50C-407E-A947-70E740481C1C}">
                <a14:useLocalDpi xmlns:a14="http://schemas.microsoft.com/office/drawing/2010/main" val="0"/>
              </a:ext>
            </a:extLst>
          </a:blip>
          <a:srcRect l="725" t="8321" b="7692"/>
          <a:stretch/>
        </p:blipFill>
        <p:spPr bwMode="auto">
          <a:xfrm>
            <a:off x="251520" y="404664"/>
            <a:ext cx="7848872" cy="6120680"/>
          </a:xfrm>
          <a:prstGeom prst="rect">
            <a:avLst/>
          </a:prstGeom>
          <a:ln>
            <a:solidFill>
              <a:schemeClr val="bg1">
                <a:lumMod val="65000"/>
              </a:schemeClr>
            </a:solid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98276104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صورة 3"/>
          <p:cNvPicPr/>
          <p:nvPr/>
        </p:nvPicPr>
        <p:blipFill rotWithShape="1">
          <a:blip r:embed="rId2" cstate="print">
            <a:extLst>
              <a:ext uri="{28A0092B-C50C-407E-A947-70E740481C1C}">
                <a14:useLocalDpi xmlns:a14="http://schemas.microsoft.com/office/drawing/2010/main" val="0"/>
              </a:ext>
            </a:extLst>
          </a:blip>
          <a:srcRect l="146" t="8320" b="6725"/>
          <a:stretch/>
        </p:blipFill>
        <p:spPr bwMode="auto">
          <a:xfrm>
            <a:off x="323528" y="764704"/>
            <a:ext cx="8136904" cy="5616624"/>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72572390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صورة 3"/>
          <p:cNvPicPr/>
          <p:nvPr/>
        </p:nvPicPr>
        <p:blipFill rotWithShape="1">
          <a:blip r:embed="rId2" cstate="print">
            <a:extLst>
              <a:ext uri="{28A0092B-C50C-407E-A947-70E740481C1C}">
                <a14:useLocalDpi xmlns:a14="http://schemas.microsoft.com/office/drawing/2010/main" val="0"/>
              </a:ext>
            </a:extLst>
          </a:blip>
          <a:srcRect t="4451"/>
          <a:stretch/>
        </p:blipFill>
        <p:spPr bwMode="auto">
          <a:xfrm>
            <a:off x="395536" y="260649"/>
            <a:ext cx="8352927" cy="6408712"/>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76615198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p:cNvPicPr/>
          <p:nvPr/>
        </p:nvPicPr>
        <p:blipFill rotWithShape="1">
          <a:blip r:embed="rId2" cstate="print">
            <a:extLst>
              <a:ext uri="{28A0092B-C50C-407E-A947-70E740481C1C}">
                <a14:useLocalDpi xmlns:a14="http://schemas.microsoft.com/office/drawing/2010/main" val="0"/>
              </a:ext>
            </a:extLst>
          </a:blip>
          <a:srcRect t="6000" b="3435"/>
          <a:stretch/>
        </p:blipFill>
        <p:spPr bwMode="auto">
          <a:xfrm>
            <a:off x="539552" y="404664"/>
            <a:ext cx="7992888" cy="5832647"/>
          </a:xfrm>
          <a:prstGeom prst="rect">
            <a:avLst/>
          </a:prstGeom>
          <a:ln>
            <a:noFill/>
          </a:ln>
          <a:extLst>
            <a:ext uri="{53640926-AAD7-44D8-BBD7-CCE9431645EC}">
              <a14:shadowObscured xmlns:a14="http://schemas.microsoft.com/office/drawing/2010/main"/>
            </a:ext>
          </a:extLst>
        </p:spPr>
      </p:pic>
      <p:pic>
        <p:nvPicPr>
          <p:cNvPr id="3" name="صورة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52320" y="116632"/>
            <a:ext cx="1479798" cy="1800200"/>
          </a:xfrm>
          <a:prstGeom prst="rect">
            <a:avLst/>
          </a:prstGeom>
        </p:spPr>
      </p:pic>
    </p:spTree>
    <p:extLst>
      <p:ext uri="{BB962C8B-B14F-4D97-AF65-F5344CB8AC3E}">
        <p14:creationId xmlns:p14="http://schemas.microsoft.com/office/powerpoint/2010/main" val="197412053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p:cNvPicPr/>
          <p:nvPr/>
        </p:nvPicPr>
        <p:blipFill rotWithShape="1">
          <a:blip r:embed="rId2" cstate="print">
            <a:extLst>
              <a:ext uri="{28A0092B-C50C-407E-A947-70E740481C1C}">
                <a14:useLocalDpi xmlns:a14="http://schemas.microsoft.com/office/drawing/2010/main" val="0"/>
              </a:ext>
            </a:extLst>
          </a:blip>
          <a:srcRect l="1307" t="8321"/>
          <a:stretch/>
        </p:blipFill>
        <p:spPr bwMode="auto">
          <a:xfrm>
            <a:off x="323528" y="260649"/>
            <a:ext cx="8352927" cy="6048672"/>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15366114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p:cNvPicPr/>
          <p:nvPr/>
        </p:nvPicPr>
        <p:blipFill rotWithShape="1">
          <a:blip r:embed="rId2" cstate="print">
            <a:extLst>
              <a:ext uri="{BEBA8EAE-BF5A-486C-A8C5-ECC9F3942E4B}">
                <a14:imgProps xmlns:a14="http://schemas.microsoft.com/office/drawing/2010/main">
                  <a14:imgLayer r:embed="rId3">
                    <a14:imgEffect>
                      <a14:colorTemperature colorTemp="11200"/>
                    </a14:imgEffect>
                  </a14:imgLayer>
                </a14:imgProps>
              </a:ext>
              <a:ext uri="{28A0092B-C50C-407E-A947-70E740481C1C}">
                <a14:useLocalDpi xmlns:a14="http://schemas.microsoft.com/office/drawing/2010/main" val="0"/>
              </a:ext>
            </a:extLst>
          </a:blip>
          <a:srcRect l="1887" t="7547" b="4983"/>
          <a:stretch/>
        </p:blipFill>
        <p:spPr bwMode="auto">
          <a:xfrm>
            <a:off x="395536" y="620688"/>
            <a:ext cx="8208911" cy="5904656"/>
          </a:xfrm>
          <a:prstGeom prst="rect">
            <a:avLst/>
          </a:prstGeom>
          <a:ln>
            <a:solidFill>
              <a:schemeClr val="tx1">
                <a:lumMod val="85000"/>
                <a:lumOff val="15000"/>
              </a:schemeClr>
            </a:solid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407055305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p:cNvPicPr/>
          <p:nvPr/>
        </p:nvPicPr>
        <p:blipFill rotWithShape="1">
          <a:blip r:embed="rId2" cstate="print">
            <a:extLst>
              <a:ext uri="{28A0092B-C50C-407E-A947-70E740481C1C}">
                <a14:useLocalDpi xmlns:a14="http://schemas.microsoft.com/office/drawing/2010/main" val="0"/>
              </a:ext>
            </a:extLst>
          </a:blip>
          <a:srcRect l="1161" t="12191"/>
          <a:stretch/>
        </p:blipFill>
        <p:spPr bwMode="auto">
          <a:xfrm>
            <a:off x="467545" y="620688"/>
            <a:ext cx="8064896" cy="5832648"/>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32000707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p:cNvPicPr/>
          <p:nvPr/>
        </p:nvPicPr>
        <p:blipFill rotWithShape="1">
          <a:blip r:embed="rId2" cstate="print">
            <a:extLst>
              <a:ext uri="{28A0092B-C50C-407E-A947-70E740481C1C}">
                <a14:useLocalDpi xmlns:a14="http://schemas.microsoft.com/office/drawing/2010/main" val="0"/>
              </a:ext>
            </a:extLst>
          </a:blip>
          <a:srcRect t="7160"/>
          <a:stretch/>
        </p:blipFill>
        <p:spPr bwMode="auto">
          <a:xfrm>
            <a:off x="179512" y="260648"/>
            <a:ext cx="8640960" cy="6196702"/>
          </a:xfrm>
          <a:prstGeom prst="rect">
            <a:avLst/>
          </a:prstGeom>
          <a:ln>
            <a:noFill/>
          </a:ln>
          <a:extLst>
            <a:ext uri="{53640926-AAD7-44D8-BBD7-CCE9431645EC}">
              <a14:shadowObscured xmlns:a14="http://schemas.microsoft.com/office/drawing/2010/main"/>
            </a:ext>
          </a:extLst>
        </p:spPr>
      </p:pic>
      <p:pic>
        <p:nvPicPr>
          <p:cNvPr id="3" name="صورة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12160" y="3952874"/>
            <a:ext cx="2592288" cy="2068413"/>
          </a:xfrm>
          <a:prstGeom prst="rect">
            <a:avLst/>
          </a:prstGeom>
        </p:spPr>
      </p:pic>
    </p:spTree>
    <p:extLst>
      <p:ext uri="{BB962C8B-B14F-4D97-AF65-F5344CB8AC3E}">
        <p14:creationId xmlns:p14="http://schemas.microsoft.com/office/powerpoint/2010/main" val="337550013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p:cNvPicPr/>
          <p:nvPr/>
        </p:nvPicPr>
        <p:blipFill rotWithShape="1">
          <a:blip r:embed="rId2" cstate="print">
            <a:extLst>
              <a:ext uri="{BEBA8EAE-BF5A-486C-A8C5-ECC9F3942E4B}">
                <a14:imgProps xmlns:a14="http://schemas.microsoft.com/office/drawing/2010/main">
                  <a14:imgLayer r:embed="rId3">
                    <a14:imgEffect>
                      <a14:colorTemperature colorTemp="11200"/>
                    </a14:imgEffect>
                  </a14:imgLayer>
                </a14:imgProps>
              </a:ext>
              <a:ext uri="{28A0092B-C50C-407E-A947-70E740481C1C}">
                <a14:useLocalDpi xmlns:a14="http://schemas.microsoft.com/office/drawing/2010/main" val="0"/>
              </a:ext>
            </a:extLst>
          </a:blip>
          <a:srcRect l="725" t="7741" b="4790"/>
          <a:stretch/>
        </p:blipFill>
        <p:spPr bwMode="auto">
          <a:xfrm>
            <a:off x="395536" y="548680"/>
            <a:ext cx="8208912" cy="5904656"/>
          </a:xfrm>
          <a:prstGeom prst="rect">
            <a:avLst/>
          </a:prstGeom>
          <a:ln>
            <a:solidFill>
              <a:schemeClr val="tx1">
                <a:lumMod val="75000"/>
                <a:lumOff val="25000"/>
              </a:schemeClr>
            </a:solid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56264467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p:cNvPicPr/>
          <p:nvPr/>
        </p:nvPicPr>
        <p:blipFill rotWithShape="1">
          <a:blip r:embed="rId2" cstate="print">
            <a:extLst>
              <a:ext uri="{28A0092B-C50C-407E-A947-70E740481C1C}">
                <a14:useLocalDpi xmlns:a14="http://schemas.microsoft.com/office/drawing/2010/main" val="0"/>
              </a:ext>
            </a:extLst>
          </a:blip>
          <a:srcRect t="11611" b="8467"/>
          <a:stretch/>
        </p:blipFill>
        <p:spPr bwMode="auto">
          <a:xfrm>
            <a:off x="467544" y="476672"/>
            <a:ext cx="8136904" cy="5832648"/>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44074753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ستطيل 3"/>
          <p:cNvSpPr/>
          <p:nvPr/>
        </p:nvSpPr>
        <p:spPr>
          <a:xfrm>
            <a:off x="179512" y="883715"/>
            <a:ext cx="8352928" cy="5016758"/>
          </a:xfrm>
          <a:prstGeom prst="rect">
            <a:avLst/>
          </a:prstGeom>
          <a:solidFill>
            <a:schemeClr val="bg1"/>
          </a:solidFill>
        </p:spPr>
        <p:txBody>
          <a:bodyPr wrap="square">
            <a:spAutoFit/>
          </a:bodyPr>
          <a:lstStyle/>
          <a:p>
            <a:pPr algn="l" rtl="0"/>
            <a:r>
              <a:rPr lang="en-US" sz="2000" b="1" dirty="0">
                <a:solidFill>
                  <a:srgbClr val="FF0000"/>
                </a:solidFill>
              </a:rPr>
              <a:t>SEWER MATERIAL :</a:t>
            </a:r>
            <a:endParaRPr lang="en-US" sz="2000" dirty="0">
              <a:solidFill>
                <a:srgbClr val="FF0000"/>
              </a:solidFill>
            </a:endParaRPr>
          </a:p>
          <a:p>
            <a:pPr algn="l" rtl="0"/>
            <a:r>
              <a:rPr lang="en-US" sz="2000" b="1" dirty="0"/>
              <a:t>Important Factors Considered for Selecting Material for Sewer </a:t>
            </a:r>
            <a:endParaRPr lang="en-US" sz="2000" dirty="0"/>
          </a:p>
          <a:p>
            <a:pPr algn="l" rtl="0"/>
            <a:r>
              <a:rPr lang="en-US" sz="2000" b="1" dirty="0"/>
              <a:t>Following factors should be considered before selecting material for manufacturing sewer pipes:</a:t>
            </a:r>
            <a:endParaRPr lang="en-US" sz="2000" dirty="0"/>
          </a:p>
          <a:p>
            <a:pPr algn="l" rtl="0"/>
            <a:r>
              <a:rPr lang="en-US" sz="2000" b="1" dirty="0">
                <a:solidFill>
                  <a:srgbClr val="00B0F0"/>
                </a:solidFill>
              </a:rPr>
              <a:t>a. Resistance to corrosion </a:t>
            </a:r>
            <a:endParaRPr lang="en-US" sz="2000" dirty="0">
              <a:solidFill>
                <a:srgbClr val="00B0F0"/>
              </a:solidFill>
            </a:endParaRPr>
          </a:p>
          <a:p>
            <a:pPr algn="l" rtl="0"/>
            <a:r>
              <a:rPr lang="en-US" sz="2000" b="1" dirty="0"/>
              <a:t>Sewer carries wastewater that releases gases such as H2S. This gas in contact with moisture can be converted in to sulfuric acid. The formation of acids can lead to the corrosion of sewer pipe. </a:t>
            </a:r>
            <a:endParaRPr lang="en-US" sz="2000" dirty="0"/>
          </a:p>
          <a:p>
            <a:pPr algn="l" rtl="0"/>
            <a:r>
              <a:rPr lang="en-US" sz="2000" b="1" dirty="0"/>
              <a:t>Hence, selection of corrosion resistance material is must for long life of pipe.</a:t>
            </a:r>
            <a:endParaRPr lang="en-US" sz="2000" dirty="0"/>
          </a:p>
          <a:p>
            <a:pPr algn="l" rtl="0"/>
            <a:r>
              <a:rPr lang="en-US" sz="2000" b="1" dirty="0">
                <a:solidFill>
                  <a:srgbClr val="00B0F0"/>
                </a:solidFill>
              </a:rPr>
              <a:t>b. Resistance to abrasion </a:t>
            </a:r>
            <a:endParaRPr lang="en-US" sz="2000" dirty="0">
              <a:solidFill>
                <a:srgbClr val="00B0F0"/>
              </a:solidFill>
            </a:endParaRPr>
          </a:p>
          <a:p>
            <a:pPr algn="l" rtl="0"/>
            <a:r>
              <a:rPr lang="en-US" sz="2000" b="1" dirty="0"/>
              <a:t>Sewage contain considerable amount of suspended solids, part of which are inorganic solids such as sand or grit. These particles moving at high velocity can cause wear and tear of sewer material. This abrasion can reduce thickness of pipe and reduces hydraulic efficiency of the sewer by making the interior surface rough.</a:t>
            </a:r>
            <a:endParaRPr lang="en-US" sz="2000" dirty="0"/>
          </a:p>
        </p:txBody>
      </p:sp>
    </p:spTree>
    <p:extLst>
      <p:ext uri="{BB962C8B-B14F-4D97-AF65-F5344CB8AC3E}">
        <p14:creationId xmlns:p14="http://schemas.microsoft.com/office/powerpoint/2010/main" val="201884565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014845">
            <a:off x="1485808" y="1272904"/>
            <a:ext cx="5398930" cy="3981200"/>
          </a:xfrm>
          <a:prstGeom prst="rect">
            <a:avLst/>
          </a:prstGeom>
        </p:spPr>
      </p:pic>
    </p:spTree>
    <p:extLst>
      <p:ext uri="{BB962C8B-B14F-4D97-AF65-F5344CB8AC3E}">
        <p14:creationId xmlns:p14="http://schemas.microsoft.com/office/powerpoint/2010/main" val="364934943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ستطيل 3"/>
          <p:cNvSpPr/>
          <p:nvPr/>
        </p:nvSpPr>
        <p:spPr>
          <a:xfrm>
            <a:off x="107504" y="260648"/>
            <a:ext cx="8856984" cy="5616000"/>
          </a:xfrm>
          <a:prstGeom prst="rect">
            <a:avLst/>
          </a:prstGeom>
          <a:solidFill>
            <a:schemeClr val="bg1"/>
          </a:solidFill>
        </p:spPr>
        <p:txBody>
          <a:bodyPr wrap="square">
            <a:spAutoFit/>
          </a:bodyPr>
          <a:lstStyle/>
          <a:p>
            <a:pPr algn="l" rtl="0"/>
            <a:r>
              <a:rPr lang="en-US" b="1" dirty="0">
                <a:solidFill>
                  <a:srgbClr val="00B0F0"/>
                </a:solidFill>
              </a:rPr>
              <a:t>c. Strength and durability </a:t>
            </a:r>
            <a:endParaRPr lang="en-US" dirty="0">
              <a:solidFill>
                <a:srgbClr val="00B0F0"/>
              </a:solidFill>
            </a:endParaRPr>
          </a:p>
          <a:p>
            <a:pPr algn="l" rtl="0"/>
            <a:r>
              <a:rPr lang="en-US" b="1" dirty="0"/>
              <a:t>The sewer pipe should have sufficient strength to withstand all the forces that are likely to come on them. Sewers are subjected to considerable external loads of backfill material and traffic load, if any. They are not subjected to internal pressure of water. To withstand external load safely without failure, sufficient wall thickness of pipe or reinforcement is essential. In addition, the material selected should be durable and should have sufficient resistance against natural weathering action to provide longer life to the pipe.</a:t>
            </a:r>
            <a:endParaRPr lang="en-US" dirty="0"/>
          </a:p>
          <a:p>
            <a:pPr algn="l" rtl="0"/>
            <a:r>
              <a:rPr lang="en-US" b="1" dirty="0">
                <a:solidFill>
                  <a:srgbClr val="00B0F0"/>
                </a:solidFill>
              </a:rPr>
              <a:t>d. Weight of the material </a:t>
            </a:r>
            <a:endParaRPr lang="en-US" dirty="0">
              <a:solidFill>
                <a:srgbClr val="00B0F0"/>
              </a:solidFill>
            </a:endParaRPr>
          </a:p>
          <a:p>
            <a:pPr algn="l" rtl="0"/>
            <a:r>
              <a:rPr lang="en-US" b="1" dirty="0"/>
              <a:t>The material selected for sewer should have less specific weight, which will make pipe light in weight. The lightweight pipes are easy for handling and transport</a:t>
            </a:r>
            <a:r>
              <a:rPr lang="en-US" b="1" dirty="0" smtClean="0"/>
              <a:t>.</a:t>
            </a:r>
          </a:p>
          <a:p>
            <a:pPr algn="l" rtl="0"/>
            <a:endParaRPr lang="en-US" b="1" dirty="0" smtClean="0"/>
          </a:p>
          <a:p>
            <a:pPr algn="l" rtl="0"/>
            <a:r>
              <a:rPr lang="en-US" b="1" dirty="0">
                <a:solidFill>
                  <a:srgbClr val="00B0F0"/>
                </a:solidFill>
              </a:rPr>
              <a:t>e. Imperviousness </a:t>
            </a:r>
            <a:endParaRPr lang="en-US" dirty="0">
              <a:solidFill>
                <a:srgbClr val="00B0F0"/>
              </a:solidFill>
            </a:endParaRPr>
          </a:p>
          <a:p>
            <a:pPr algn="l" rtl="0"/>
            <a:r>
              <a:rPr lang="en-US" b="1" dirty="0"/>
              <a:t>To eliminate chances of sewage seepage from sewer to surrounding, the material selected for pipe should be impervious.</a:t>
            </a:r>
            <a:endParaRPr lang="en-US" dirty="0"/>
          </a:p>
          <a:p>
            <a:pPr algn="l" rtl="0"/>
            <a:r>
              <a:rPr lang="en-US" b="1" dirty="0">
                <a:solidFill>
                  <a:srgbClr val="00B0F0"/>
                </a:solidFill>
              </a:rPr>
              <a:t>f. Economy and cost </a:t>
            </a:r>
            <a:endParaRPr lang="en-US" dirty="0">
              <a:solidFill>
                <a:srgbClr val="00B0F0"/>
              </a:solidFill>
            </a:endParaRPr>
          </a:p>
          <a:p>
            <a:pPr algn="l" rtl="0"/>
            <a:r>
              <a:rPr lang="en-US" b="1" dirty="0"/>
              <a:t>Sewer should be less costly to make the sewerage scheme economical.</a:t>
            </a:r>
            <a:endParaRPr lang="en-US" dirty="0"/>
          </a:p>
          <a:p>
            <a:pPr algn="l" rtl="0"/>
            <a:r>
              <a:rPr lang="en-US" b="1" dirty="0">
                <a:solidFill>
                  <a:srgbClr val="00B0F0"/>
                </a:solidFill>
              </a:rPr>
              <a:t>g. Hydraulically efficient </a:t>
            </a:r>
            <a:endParaRPr lang="en-US" dirty="0">
              <a:solidFill>
                <a:srgbClr val="00B0F0"/>
              </a:solidFill>
            </a:endParaRPr>
          </a:p>
          <a:p>
            <a:pPr algn="l" rtl="0"/>
            <a:r>
              <a:rPr lang="en-US" b="1" dirty="0"/>
              <a:t>The sewer shall have smooth interior surface to have less frictional coefficient.</a:t>
            </a:r>
            <a:endParaRPr lang="en-US" dirty="0"/>
          </a:p>
          <a:p>
            <a:pPr algn="l" rtl="0"/>
            <a:endParaRPr lang="en-US" b="1" dirty="0"/>
          </a:p>
          <a:p>
            <a:pPr algn="l" rtl="0"/>
            <a:endParaRPr lang="en-US" b="1" dirty="0" smtClean="0"/>
          </a:p>
          <a:p>
            <a:pPr algn="l" rtl="0"/>
            <a:endParaRPr lang="en-US" b="1" dirty="0"/>
          </a:p>
          <a:p>
            <a:pPr algn="l" rtl="0"/>
            <a:endParaRPr lang="en-US" b="1" dirty="0" smtClean="0"/>
          </a:p>
          <a:p>
            <a:pPr algn="l" rtl="0"/>
            <a:endParaRPr lang="en-US" b="1" dirty="0"/>
          </a:p>
          <a:p>
            <a:pPr algn="l" rtl="0"/>
            <a:endParaRPr lang="en-US" b="1" dirty="0" smtClean="0"/>
          </a:p>
          <a:p>
            <a:pPr algn="l" rtl="0"/>
            <a:endParaRPr lang="en-US" b="1" dirty="0"/>
          </a:p>
          <a:p>
            <a:pPr algn="l" rtl="0"/>
            <a:endParaRPr lang="en-US" b="1" dirty="0" smtClean="0"/>
          </a:p>
          <a:p>
            <a:pPr algn="l" rtl="0"/>
            <a:endParaRPr lang="en-US" b="1" dirty="0"/>
          </a:p>
          <a:p>
            <a:pPr algn="l" rtl="0"/>
            <a:endParaRPr lang="en-US" dirty="0"/>
          </a:p>
        </p:txBody>
      </p:sp>
    </p:spTree>
    <p:extLst>
      <p:ext uri="{BB962C8B-B14F-4D97-AF65-F5344CB8AC3E}">
        <p14:creationId xmlns:p14="http://schemas.microsoft.com/office/powerpoint/2010/main" val="387548564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ستطيل 3"/>
          <p:cNvSpPr/>
          <p:nvPr/>
        </p:nvSpPr>
        <p:spPr>
          <a:xfrm>
            <a:off x="0" y="692696"/>
            <a:ext cx="8892480" cy="5078313"/>
          </a:xfrm>
          <a:prstGeom prst="rect">
            <a:avLst/>
          </a:prstGeom>
          <a:solidFill>
            <a:schemeClr val="bg1"/>
          </a:solidFill>
        </p:spPr>
        <p:txBody>
          <a:bodyPr wrap="square">
            <a:spAutoFit/>
          </a:bodyPr>
          <a:lstStyle/>
          <a:p>
            <a:pPr algn="l" rtl="0"/>
            <a:r>
              <a:rPr lang="en-US" b="1" dirty="0">
                <a:solidFill>
                  <a:srgbClr val="FF0000"/>
                </a:solidFill>
              </a:rPr>
              <a:t>Materials for Sewers</a:t>
            </a:r>
            <a:endParaRPr lang="en-US" dirty="0">
              <a:solidFill>
                <a:srgbClr val="FF0000"/>
              </a:solidFill>
            </a:endParaRPr>
          </a:p>
          <a:p>
            <a:pPr algn="l" rtl="0"/>
            <a:r>
              <a:rPr lang="en-US" b="1" dirty="0">
                <a:solidFill>
                  <a:srgbClr val="0070C0"/>
                </a:solidFill>
              </a:rPr>
              <a:t>1-Asbestos Cement Sewers </a:t>
            </a:r>
            <a:endParaRPr lang="en-US" dirty="0">
              <a:solidFill>
                <a:srgbClr val="0070C0"/>
              </a:solidFill>
            </a:endParaRPr>
          </a:p>
          <a:p>
            <a:pPr algn="l" rtl="0"/>
            <a:r>
              <a:rPr lang="en-US" b="1" dirty="0"/>
              <a:t>• These are manufactured from a mixture of asbestos fibers, silica and cement. Asbestos </a:t>
            </a:r>
            <a:endParaRPr lang="en-US" dirty="0"/>
          </a:p>
          <a:p>
            <a:pPr algn="l" rtl="0"/>
            <a:r>
              <a:rPr lang="en-US" b="1" dirty="0"/>
              <a:t>fibers are thoroughly mixed with cement to act as reinforcement. </a:t>
            </a:r>
            <a:endParaRPr lang="en-US" dirty="0"/>
          </a:p>
          <a:p>
            <a:pPr algn="l" rtl="0"/>
            <a:r>
              <a:rPr lang="en-US" b="1" dirty="0">
                <a:solidFill>
                  <a:srgbClr val="0070C0"/>
                </a:solidFill>
              </a:rPr>
              <a:t>•</a:t>
            </a:r>
            <a:r>
              <a:rPr lang="en-US" b="1" dirty="0"/>
              <a:t> These pipes are available in size 10 to 100 cm internal diameter and length up to 4.0 m. </a:t>
            </a:r>
            <a:endParaRPr lang="en-US" dirty="0"/>
          </a:p>
          <a:p>
            <a:pPr algn="l" rtl="0"/>
            <a:r>
              <a:rPr lang="en-US" b="1" dirty="0">
                <a:solidFill>
                  <a:srgbClr val="0070C0"/>
                </a:solidFill>
              </a:rPr>
              <a:t>•</a:t>
            </a:r>
            <a:r>
              <a:rPr lang="en-US" b="1" dirty="0"/>
              <a:t> These pipes can be easily assembled without skilled labour with the help of special </a:t>
            </a:r>
            <a:endParaRPr lang="en-US" dirty="0"/>
          </a:p>
          <a:p>
            <a:pPr algn="l" rtl="0"/>
            <a:r>
              <a:rPr lang="en-US" b="1" dirty="0"/>
              <a:t>coupling, called ‘Ring Tie Coupling’ or Simplex joint. </a:t>
            </a:r>
            <a:endParaRPr lang="en-US" dirty="0"/>
          </a:p>
          <a:p>
            <a:pPr algn="l" rtl="0"/>
            <a:r>
              <a:rPr lang="en-US" b="1" dirty="0">
                <a:solidFill>
                  <a:srgbClr val="0070C0"/>
                </a:solidFill>
              </a:rPr>
              <a:t>•</a:t>
            </a:r>
            <a:r>
              <a:rPr lang="en-US" b="1" dirty="0"/>
              <a:t> The pipe and joints are resistant to corrosion and the joints are flexible to permit 12o</a:t>
            </a:r>
            <a:endParaRPr lang="en-US" dirty="0"/>
          </a:p>
          <a:p>
            <a:pPr algn="l" rtl="0"/>
            <a:r>
              <a:rPr lang="en-US" b="1" dirty="0"/>
              <a:t>deflection for curved laying. </a:t>
            </a:r>
            <a:endParaRPr lang="en-US" dirty="0"/>
          </a:p>
          <a:p>
            <a:pPr algn="l" rtl="0"/>
            <a:r>
              <a:rPr lang="en-US" b="1" dirty="0">
                <a:solidFill>
                  <a:srgbClr val="0070C0"/>
                </a:solidFill>
              </a:rPr>
              <a:t>• </a:t>
            </a:r>
            <a:r>
              <a:rPr lang="en-US" b="1" dirty="0"/>
              <a:t>These pipes are used for vertical transport of water. For example, transport of rainwater </a:t>
            </a:r>
            <a:endParaRPr lang="en-US" dirty="0"/>
          </a:p>
          <a:p>
            <a:pPr algn="l" rtl="0"/>
            <a:r>
              <a:rPr lang="en-US" b="1" dirty="0"/>
              <a:t>from roofs in multistoried buildings, for transport of sewage to grounds, and for transport </a:t>
            </a:r>
            <a:endParaRPr lang="en-US" dirty="0"/>
          </a:p>
          <a:p>
            <a:pPr algn="l" rtl="0"/>
            <a:r>
              <a:rPr lang="en-US" b="1" dirty="0"/>
              <a:t>of less foul sullage i.e., wastewater from kitchen and bathroom</a:t>
            </a:r>
            <a:r>
              <a:rPr lang="en-US" b="1" dirty="0" smtClean="0"/>
              <a:t>.</a:t>
            </a:r>
            <a:endParaRPr lang="en-US" dirty="0"/>
          </a:p>
        </p:txBody>
      </p:sp>
    </p:spTree>
    <p:extLst>
      <p:ext uri="{BB962C8B-B14F-4D97-AF65-F5344CB8AC3E}">
        <p14:creationId xmlns:p14="http://schemas.microsoft.com/office/powerpoint/2010/main" val="378736015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ستطيل 3"/>
          <p:cNvSpPr/>
          <p:nvPr/>
        </p:nvSpPr>
        <p:spPr>
          <a:xfrm>
            <a:off x="509108" y="1052736"/>
            <a:ext cx="7776864" cy="3416320"/>
          </a:xfrm>
          <a:prstGeom prst="rect">
            <a:avLst/>
          </a:prstGeom>
          <a:solidFill>
            <a:schemeClr val="bg1"/>
          </a:solidFill>
        </p:spPr>
        <p:txBody>
          <a:bodyPr wrap="square">
            <a:spAutoFit/>
          </a:bodyPr>
          <a:lstStyle/>
          <a:p>
            <a:pPr algn="l" rtl="0"/>
            <a:r>
              <a:rPr lang="en-US" b="1" dirty="0">
                <a:solidFill>
                  <a:srgbClr val="FF0000"/>
                </a:solidFill>
              </a:rPr>
              <a:t>Advantages </a:t>
            </a:r>
            <a:endParaRPr lang="en-US" dirty="0">
              <a:solidFill>
                <a:srgbClr val="FF0000"/>
              </a:solidFill>
            </a:endParaRPr>
          </a:p>
          <a:p>
            <a:pPr algn="l" rtl="0"/>
            <a:r>
              <a:rPr lang="en-US" b="1" dirty="0">
                <a:solidFill>
                  <a:srgbClr val="FF0000"/>
                </a:solidFill>
              </a:rPr>
              <a:t>• </a:t>
            </a:r>
            <a:r>
              <a:rPr lang="en-US" b="1" dirty="0"/>
              <a:t>These pipes are light in weight and hence, easy to carry and transport. </a:t>
            </a:r>
            <a:endParaRPr lang="en-US" dirty="0"/>
          </a:p>
          <a:p>
            <a:pPr algn="l" rtl="0"/>
            <a:r>
              <a:rPr lang="en-US" b="1" dirty="0">
                <a:solidFill>
                  <a:srgbClr val="FF0000"/>
                </a:solidFill>
              </a:rPr>
              <a:t>• </a:t>
            </a:r>
            <a:r>
              <a:rPr lang="en-US" b="1" dirty="0"/>
              <a:t>Easy to cut and assemble without skilled labour. </a:t>
            </a:r>
            <a:endParaRPr lang="en-US" dirty="0"/>
          </a:p>
          <a:p>
            <a:pPr algn="l" rtl="0"/>
            <a:r>
              <a:rPr lang="en-US" b="1" dirty="0">
                <a:solidFill>
                  <a:srgbClr val="FF0000"/>
                </a:solidFill>
              </a:rPr>
              <a:t>•</a:t>
            </a:r>
            <a:r>
              <a:rPr lang="en-US" b="1" dirty="0"/>
              <a:t> Interior is smooth (Manning n = 0.011) hence, can make excellent hydraulically efficient </a:t>
            </a:r>
            <a:endParaRPr lang="en-US" dirty="0"/>
          </a:p>
          <a:p>
            <a:pPr algn="l" rtl="0"/>
            <a:r>
              <a:rPr lang="en-US" b="1" dirty="0"/>
              <a:t>sewer.</a:t>
            </a:r>
            <a:endParaRPr lang="en-US" dirty="0"/>
          </a:p>
          <a:p>
            <a:pPr algn="l" rtl="0"/>
            <a:r>
              <a:rPr lang="en-US" b="1" dirty="0">
                <a:solidFill>
                  <a:srgbClr val="FF0000"/>
                </a:solidFill>
              </a:rPr>
              <a:t>Disadvantages </a:t>
            </a:r>
            <a:endParaRPr lang="en-US" dirty="0">
              <a:solidFill>
                <a:srgbClr val="FF0000"/>
              </a:solidFill>
            </a:endParaRPr>
          </a:p>
          <a:p>
            <a:pPr algn="l" rtl="0"/>
            <a:r>
              <a:rPr lang="en-US" b="1" dirty="0">
                <a:solidFill>
                  <a:srgbClr val="FF0000"/>
                </a:solidFill>
              </a:rPr>
              <a:t>•</a:t>
            </a:r>
            <a:r>
              <a:rPr lang="en-US" b="1" dirty="0"/>
              <a:t> These pipes are structurally not very strong. </a:t>
            </a:r>
            <a:endParaRPr lang="en-US" dirty="0"/>
          </a:p>
          <a:p>
            <a:pPr algn="l" rtl="0"/>
            <a:r>
              <a:rPr lang="en-US" b="1" dirty="0">
                <a:solidFill>
                  <a:srgbClr val="FF0000"/>
                </a:solidFill>
              </a:rPr>
              <a:t>•</a:t>
            </a:r>
            <a:r>
              <a:rPr lang="en-US" b="1" dirty="0"/>
              <a:t> These are susceptible to corrosion by sulphuric acid. When bacteria produces H2S, in </a:t>
            </a:r>
            <a:endParaRPr lang="en-US" dirty="0"/>
          </a:p>
          <a:p>
            <a:pPr algn="l" rtl="0"/>
            <a:r>
              <a:rPr lang="en-US" b="1" dirty="0"/>
              <a:t>presence of water, H2SO4 can be formed.</a:t>
            </a:r>
            <a:endParaRPr lang="en-US" dirty="0"/>
          </a:p>
        </p:txBody>
      </p:sp>
      <p:pic>
        <p:nvPicPr>
          <p:cNvPr id="2" name="صورة 1"/>
          <p:cNvPicPr>
            <a:picLocks noChangeAspect="1"/>
          </p:cNvPicPr>
          <p:nvPr/>
        </p:nvPicPr>
        <p:blipFill>
          <a:blip r:embed="rId2">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1979712" y="4469056"/>
            <a:ext cx="3857025" cy="2200304"/>
          </a:xfrm>
          <a:prstGeom prst="rect">
            <a:avLst/>
          </a:prstGeom>
        </p:spPr>
      </p:pic>
    </p:spTree>
    <p:extLst>
      <p:ext uri="{BB962C8B-B14F-4D97-AF65-F5344CB8AC3E}">
        <p14:creationId xmlns:p14="http://schemas.microsoft.com/office/powerpoint/2010/main" val="426437096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251520" y="548680"/>
            <a:ext cx="8352928" cy="5909310"/>
          </a:xfrm>
          <a:prstGeom prst="rect">
            <a:avLst/>
          </a:prstGeom>
          <a:solidFill>
            <a:schemeClr val="bg1"/>
          </a:solidFill>
        </p:spPr>
        <p:txBody>
          <a:bodyPr wrap="square">
            <a:spAutoFit/>
          </a:bodyPr>
          <a:lstStyle/>
          <a:p>
            <a:pPr algn="l" rtl="0"/>
            <a:r>
              <a:rPr lang="en-US" b="1" dirty="0">
                <a:solidFill>
                  <a:srgbClr val="00B0F0"/>
                </a:solidFill>
              </a:rPr>
              <a:t>2-Plain Cement Concrete or Reinforced Cement Concrete</a:t>
            </a:r>
            <a:endParaRPr lang="en-US" dirty="0">
              <a:solidFill>
                <a:srgbClr val="00B0F0"/>
              </a:solidFill>
            </a:endParaRPr>
          </a:p>
          <a:p>
            <a:pPr algn="l" rtl="0"/>
            <a:r>
              <a:rPr lang="en-US" b="1" dirty="0" smtClean="0"/>
              <a:t>Plain  cement  </a:t>
            </a:r>
            <a:r>
              <a:rPr lang="en-US" b="1" dirty="0"/>
              <a:t>concrete (1: 1.5: 3) </a:t>
            </a:r>
            <a:r>
              <a:rPr lang="en-US" b="1" dirty="0" smtClean="0"/>
              <a:t>pipes  are  available  </a:t>
            </a:r>
            <a:r>
              <a:rPr lang="en-US" b="1" dirty="0"/>
              <a:t>up to 0.45 m </a:t>
            </a:r>
            <a:r>
              <a:rPr lang="en-US" b="1" dirty="0" smtClean="0"/>
              <a:t>diameter  </a:t>
            </a:r>
            <a:r>
              <a:rPr lang="en-US" b="1" dirty="0"/>
              <a:t>and </a:t>
            </a:r>
            <a:r>
              <a:rPr lang="en-US" b="1" dirty="0" smtClean="0"/>
              <a:t> reinforcement  cement  </a:t>
            </a:r>
            <a:r>
              <a:rPr lang="en-US" b="1" dirty="0"/>
              <a:t>pipes are  available up to 1.8 m diameter. These </a:t>
            </a:r>
            <a:r>
              <a:rPr lang="en-US" b="1" dirty="0" smtClean="0"/>
              <a:t> pipes  </a:t>
            </a:r>
            <a:r>
              <a:rPr lang="en-US" b="1" dirty="0"/>
              <a:t>can </a:t>
            </a:r>
            <a:r>
              <a:rPr lang="en-US" b="1" dirty="0" smtClean="0"/>
              <a:t> be </a:t>
            </a:r>
            <a:r>
              <a:rPr lang="en-US" b="1" dirty="0"/>
              <a:t>cast in </a:t>
            </a:r>
            <a:r>
              <a:rPr lang="en-US" b="1" dirty="0" smtClean="0"/>
              <a:t> situ  or  precast  </a:t>
            </a:r>
            <a:r>
              <a:rPr lang="en-US" b="1" dirty="0"/>
              <a:t>pipes. Precast pipes are </a:t>
            </a:r>
            <a:r>
              <a:rPr lang="en-US" b="1" dirty="0" smtClean="0"/>
              <a:t> better </a:t>
            </a:r>
            <a:r>
              <a:rPr lang="en-US" b="1" dirty="0"/>
              <a:t>in </a:t>
            </a:r>
            <a:r>
              <a:rPr lang="en-US" b="1" dirty="0" smtClean="0"/>
              <a:t>quality  than  </a:t>
            </a:r>
            <a:r>
              <a:rPr lang="en-US" b="1" dirty="0"/>
              <a:t>the </a:t>
            </a:r>
            <a:r>
              <a:rPr lang="en-US" b="1" dirty="0" smtClean="0"/>
              <a:t> cast </a:t>
            </a:r>
            <a:r>
              <a:rPr lang="en-US" b="1" dirty="0"/>
              <a:t>in </a:t>
            </a:r>
            <a:r>
              <a:rPr lang="en-US" b="1" dirty="0" smtClean="0"/>
              <a:t> situ </a:t>
            </a:r>
            <a:r>
              <a:rPr lang="en-US" b="1" dirty="0"/>
              <a:t>pipes. The reinforcement </a:t>
            </a:r>
            <a:r>
              <a:rPr lang="en-US" b="1" dirty="0" smtClean="0"/>
              <a:t>in  </a:t>
            </a:r>
            <a:r>
              <a:rPr lang="en-US" b="1" dirty="0"/>
              <a:t>these  pipes  can be  different </a:t>
            </a:r>
            <a:r>
              <a:rPr lang="en-US" b="1" dirty="0" smtClean="0"/>
              <a:t> such </a:t>
            </a:r>
            <a:r>
              <a:rPr lang="en-US" b="1" dirty="0"/>
              <a:t>as single  cage  reinforced  pipes, used </a:t>
            </a:r>
            <a:r>
              <a:rPr lang="en-US" b="1" dirty="0" smtClean="0"/>
              <a:t> for  internal  pressure  less  </a:t>
            </a:r>
            <a:r>
              <a:rPr lang="en-US" b="1" dirty="0"/>
              <a:t>than 0.8 m; double </a:t>
            </a:r>
            <a:r>
              <a:rPr lang="en-US" b="1" dirty="0" smtClean="0"/>
              <a:t> cage </a:t>
            </a:r>
            <a:r>
              <a:rPr lang="en-US" b="1" dirty="0"/>
              <a:t>reinforced </a:t>
            </a:r>
            <a:r>
              <a:rPr lang="en-US" b="1" dirty="0" smtClean="0"/>
              <a:t>pipes </a:t>
            </a:r>
            <a:r>
              <a:rPr lang="en-US" b="1" dirty="0"/>
              <a:t>used </a:t>
            </a:r>
            <a:r>
              <a:rPr lang="en-US" b="1" dirty="0" smtClean="0"/>
              <a:t> for  </a:t>
            </a:r>
            <a:r>
              <a:rPr lang="en-US" b="1" dirty="0"/>
              <a:t>both </a:t>
            </a:r>
            <a:r>
              <a:rPr lang="en-US" b="1" dirty="0" smtClean="0"/>
              <a:t> internal  and  external  pressure  greater  </a:t>
            </a:r>
            <a:r>
              <a:rPr lang="en-US" b="1" dirty="0"/>
              <a:t>than 0.8 m; elliptical </a:t>
            </a:r>
            <a:r>
              <a:rPr lang="en-US" b="1" dirty="0" smtClean="0"/>
              <a:t> cage  </a:t>
            </a:r>
            <a:r>
              <a:rPr lang="en-US" b="1" dirty="0"/>
              <a:t>reinforced </a:t>
            </a:r>
            <a:r>
              <a:rPr lang="en-US" b="1" dirty="0" smtClean="0"/>
              <a:t> pipes  </a:t>
            </a:r>
            <a:r>
              <a:rPr lang="en-US" b="1" dirty="0"/>
              <a:t>used </a:t>
            </a:r>
            <a:r>
              <a:rPr lang="en-US" b="1" dirty="0" smtClean="0"/>
              <a:t> for  larger </a:t>
            </a:r>
            <a:r>
              <a:rPr lang="en-US" b="1" dirty="0"/>
              <a:t>diameter </a:t>
            </a:r>
            <a:r>
              <a:rPr lang="en-US" b="1" dirty="0" smtClean="0"/>
              <a:t> sewers </a:t>
            </a:r>
            <a:r>
              <a:rPr lang="en-US" b="1" dirty="0"/>
              <a:t>subjected </a:t>
            </a:r>
            <a:r>
              <a:rPr lang="en-US" b="1" dirty="0" smtClean="0"/>
              <a:t> to  external  </a:t>
            </a:r>
            <a:r>
              <a:rPr lang="en-US" b="1" dirty="0"/>
              <a:t>pressure; and hume </a:t>
            </a:r>
            <a:r>
              <a:rPr lang="en-US" b="1" dirty="0" smtClean="0"/>
              <a:t> pipes  with  </a:t>
            </a:r>
            <a:r>
              <a:rPr lang="en-US" b="1" dirty="0"/>
              <a:t>steel shells coated with </a:t>
            </a:r>
            <a:r>
              <a:rPr lang="en-US" b="1" dirty="0" smtClean="0"/>
              <a:t> concrete  </a:t>
            </a:r>
            <a:r>
              <a:rPr lang="en-US" b="1" dirty="0"/>
              <a:t>from </a:t>
            </a:r>
            <a:r>
              <a:rPr lang="en-US" b="1" dirty="0" smtClean="0"/>
              <a:t> inside  and  outside</a:t>
            </a:r>
            <a:r>
              <a:rPr lang="en-US" b="1" dirty="0"/>
              <a:t>. Nominal  longitudinal  reinforcement </a:t>
            </a:r>
            <a:r>
              <a:rPr lang="en-US" b="1" dirty="0" smtClean="0"/>
              <a:t> of </a:t>
            </a:r>
            <a:r>
              <a:rPr lang="en-US" b="1" dirty="0"/>
              <a:t>0.25</a:t>
            </a:r>
            <a:r>
              <a:rPr lang="en-US" b="1" dirty="0" smtClean="0"/>
              <a:t>%  is  </a:t>
            </a:r>
            <a:r>
              <a:rPr lang="en-US" b="1" dirty="0"/>
              <a:t>provided </a:t>
            </a:r>
            <a:r>
              <a:rPr lang="en-US" b="1" dirty="0" smtClean="0"/>
              <a:t> in  these  pipes</a:t>
            </a:r>
            <a:r>
              <a:rPr lang="en-US" b="1" dirty="0"/>
              <a:t>.</a:t>
            </a:r>
            <a:endParaRPr lang="en-US" dirty="0"/>
          </a:p>
          <a:p>
            <a:pPr algn="l" rtl="0"/>
            <a:r>
              <a:rPr lang="en-US" b="1" dirty="0">
                <a:solidFill>
                  <a:srgbClr val="FF0000"/>
                </a:solidFill>
              </a:rPr>
              <a:t>Advantages of concrete pipes </a:t>
            </a:r>
            <a:endParaRPr lang="en-US" dirty="0">
              <a:solidFill>
                <a:srgbClr val="FF0000"/>
              </a:solidFill>
            </a:endParaRPr>
          </a:p>
          <a:p>
            <a:pPr algn="l" rtl="0"/>
            <a:r>
              <a:rPr lang="en-US" b="1" dirty="0">
                <a:solidFill>
                  <a:srgbClr val="FF0000"/>
                </a:solidFill>
              </a:rPr>
              <a:t>• </a:t>
            </a:r>
            <a:r>
              <a:rPr lang="en-US" b="1" dirty="0"/>
              <a:t>Strong in tension as well as compression. </a:t>
            </a:r>
            <a:endParaRPr lang="en-US" dirty="0"/>
          </a:p>
          <a:p>
            <a:pPr algn="l" rtl="0"/>
            <a:r>
              <a:rPr lang="en-US" b="1" dirty="0">
                <a:solidFill>
                  <a:srgbClr val="FF0000"/>
                </a:solidFill>
              </a:rPr>
              <a:t>•</a:t>
            </a:r>
            <a:r>
              <a:rPr lang="en-US" b="1" dirty="0"/>
              <a:t> Resistant to erosion and abrasion. </a:t>
            </a:r>
            <a:endParaRPr lang="en-US" dirty="0"/>
          </a:p>
          <a:p>
            <a:pPr algn="l" rtl="0"/>
            <a:r>
              <a:rPr lang="en-US" b="1" dirty="0">
                <a:solidFill>
                  <a:srgbClr val="FF0000"/>
                </a:solidFill>
              </a:rPr>
              <a:t>•</a:t>
            </a:r>
            <a:r>
              <a:rPr lang="en-US" b="1" dirty="0"/>
              <a:t> They can be made of any desired strength. </a:t>
            </a:r>
            <a:endParaRPr lang="en-US" dirty="0"/>
          </a:p>
          <a:p>
            <a:pPr algn="l" rtl="0"/>
            <a:r>
              <a:rPr lang="en-US" b="1" dirty="0">
                <a:solidFill>
                  <a:srgbClr val="FF0000"/>
                </a:solidFill>
              </a:rPr>
              <a:t>• </a:t>
            </a:r>
            <a:r>
              <a:rPr lang="en-US" b="1" dirty="0"/>
              <a:t>Easily moulded, and can be in situ or precast pipes. </a:t>
            </a:r>
            <a:endParaRPr lang="en-US" dirty="0"/>
          </a:p>
          <a:p>
            <a:pPr algn="l" rtl="0"/>
            <a:r>
              <a:rPr lang="en-US" b="1" dirty="0">
                <a:solidFill>
                  <a:srgbClr val="FF0000"/>
                </a:solidFill>
              </a:rPr>
              <a:t>•</a:t>
            </a:r>
            <a:r>
              <a:rPr lang="en-US" b="1" dirty="0"/>
              <a:t> Economical for medium and large sizes. </a:t>
            </a:r>
            <a:endParaRPr lang="en-US" dirty="0"/>
          </a:p>
          <a:p>
            <a:pPr algn="l" rtl="0"/>
            <a:r>
              <a:rPr lang="en-US" b="1" dirty="0">
                <a:solidFill>
                  <a:srgbClr val="FF0000"/>
                </a:solidFill>
              </a:rPr>
              <a:t>•</a:t>
            </a:r>
            <a:r>
              <a:rPr lang="en-US" b="1" dirty="0"/>
              <a:t> These pipes are available in wide range of size and the trench can be opened and </a:t>
            </a:r>
            <a:r>
              <a:rPr lang="en-US" b="1" dirty="0" smtClean="0"/>
              <a:t> backfilled  rapidly  during  </a:t>
            </a:r>
            <a:r>
              <a:rPr lang="en-US" b="1" dirty="0"/>
              <a:t>maintenance </a:t>
            </a:r>
            <a:r>
              <a:rPr lang="en-US" b="1" dirty="0" smtClean="0"/>
              <a:t> of  </a:t>
            </a:r>
            <a:r>
              <a:rPr lang="en-US" b="1" dirty="0"/>
              <a:t>sewers.</a:t>
            </a:r>
            <a:endParaRPr lang="en-US" dirty="0"/>
          </a:p>
          <a:p>
            <a:pPr algn="l" rtl="0"/>
            <a:endParaRPr lang="en-US" dirty="0"/>
          </a:p>
        </p:txBody>
      </p:sp>
    </p:spTree>
    <p:extLst>
      <p:ext uri="{BB962C8B-B14F-4D97-AF65-F5344CB8AC3E}">
        <p14:creationId xmlns:p14="http://schemas.microsoft.com/office/powerpoint/2010/main" val="321060225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ستطيل 3"/>
          <p:cNvSpPr/>
          <p:nvPr/>
        </p:nvSpPr>
        <p:spPr>
          <a:xfrm>
            <a:off x="182425" y="188640"/>
            <a:ext cx="8640960" cy="2308324"/>
          </a:xfrm>
          <a:prstGeom prst="rect">
            <a:avLst/>
          </a:prstGeom>
          <a:solidFill>
            <a:schemeClr val="bg1"/>
          </a:solidFill>
        </p:spPr>
        <p:txBody>
          <a:bodyPr wrap="square">
            <a:spAutoFit/>
          </a:bodyPr>
          <a:lstStyle/>
          <a:p>
            <a:pPr algn="l" rtl="0"/>
            <a:r>
              <a:rPr lang="en-US" b="1" dirty="0">
                <a:solidFill>
                  <a:srgbClr val="FF0000"/>
                </a:solidFill>
              </a:rPr>
              <a:t>Disadvantages </a:t>
            </a:r>
            <a:endParaRPr lang="en-US" dirty="0">
              <a:solidFill>
                <a:srgbClr val="FF0000"/>
              </a:solidFill>
            </a:endParaRPr>
          </a:p>
          <a:p>
            <a:pPr algn="l" rtl="0"/>
            <a:r>
              <a:rPr lang="en-US" b="1" dirty="0">
                <a:solidFill>
                  <a:srgbClr val="FF0000"/>
                </a:solidFill>
              </a:rPr>
              <a:t>• </a:t>
            </a:r>
            <a:r>
              <a:rPr lang="en-US" b="1" dirty="0"/>
              <a:t>These pipes can get corroded and pitted by the action of H2SO4. </a:t>
            </a:r>
            <a:endParaRPr lang="en-US" dirty="0"/>
          </a:p>
          <a:p>
            <a:pPr algn="l" rtl="0"/>
            <a:r>
              <a:rPr lang="en-US" b="1" dirty="0">
                <a:solidFill>
                  <a:srgbClr val="FF0000"/>
                </a:solidFill>
              </a:rPr>
              <a:t>•</a:t>
            </a:r>
            <a:r>
              <a:rPr lang="en-US" b="1" dirty="0"/>
              <a:t> The carrying capacity of the pipe reduces with time because of corrosion. </a:t>
            </a:r>
            <a:endParaRPr lang="en-US" dirty="0"/>
          </a:p>
          <a:p>
            <a:pPr algn="l" rtl="0"/>
            <a:r>
              <a:rPr lang="en-US" b="1" dirty="0">
                <a:solidFill>
                  <a:srgbClr val="FF0000"/>
                </a:solidFill>
              </a:rPr>
              <a:t>•</a:t>
            </a:r>
            <a:r>
              <a:rPr lang="en-US" b="1" dirty="0"/>
              <a:t> The pipes are susceptible to erosion by sewage containing silt and grit. </a:t>
            </a:r>
            <a:endParaRPr lang="en-US" b="1" dirty="0" smtClean="0"/>
          </a:p>
          <a:p>
            <a:pPr algn="l" rtl="0"/>
            <a:r>
              <a:rPr lang="en-US" b="1" dirty="0" smtClean="0">
                <a:solidFill>
                  <a:srgbClr val="0070C0"/>
                </a:solidFill>
              </a:rPr>
              <a:t>The </a:t>
            </a:r>
            <a:r>
              <a:rPr lang="en-US" b="1" dirty="0">
                <a:solidFill>
                  <a:srgbClr val="0070C0"/>
                </a:solidFill>
              </a:rPr>
              <a:t>concrete sewers can be protected internally by vitrified clay linings. With protection lining they are used for almost all the branch and main sewers. Only high alumina cement concrete should be used when pipes are exposed to corrosive liquid like sewage.</a:t>
            </a:r>
            <a:endParaRPr lang="en-US" dirty="0">
              <a:solidFill>
                <a:srgbClr val="0070C0"/>
              </a:solidFill>
            </a:endParaRPr>
          </a:p>
        </p:txBody>
      </p:sp>
      <p:sp>
        <p:nvSpPr>
          <p:cNvPr id="5" name="مستطيل 4"/>
          <p:cNvSpPr/>
          <p:nvPr/>
        </p:nvSpPr>
        <p:spPr>
          <a:xfrm>
            <a:off x="182425" y="2636912"/>
            <a:ext cx="8643873" cy="3693319"/>
          </a:xfrm>
          <a:prstGeom prst="rect">
            <a:avLst/>
          </a:prstGeom>
          <a:solidFill>
            <a:schemeClr val="bg1"/>
          </a:solidFill>
        </p:spPr>
        <p:txBody>
          <a:bodyPr wrap="square">
            <a:spAutoFit/>
          </a:bodyPr>
          <a:lstStyle/>
          <a:p>
            <a:pPr algn="l" rtl="0"/>
            <a:r>
              <a:rPr lang="en-US" b="1" dirty="0">
                <a:solidFill>
                  <a:srgbClr val="0070C0"/>
                </a:solidFill>
              </a:rPr>
              <a:t>3- Vitrified Clay or Stoneware Sewers </a:t>
            </a:r>
            <a:endParaRPr lang="en-US" dirty="0">
              <a:solidFill>
                <a:srgbClr val="0070C0"/>
              </a:solidFill>
            </a:endParaRPr>
          </a:p>
          <a:p>
            <a:pPr algn="l" rtl="0"/>
            <a:r>
              <a:rPr lang="en-US" b="1" dirty="0"/>
              <a:t>These pipes are used for house connections as well as lateral sewers. The size of the pipe available is 5 cm to 30 cm internal diameter with length 0.9 to 1.2 m. These pipes are rarely manufactured for diameter greater than 90 cm. These are  joined by bell and spigot  flexible compression joints.</a:t>
            </a:r>
            <a:endParaRPr lang="en-US" dirty="0"/>
          </a:p>
          <a:p>
            <a:pPr algn="l" rtl="0"/>
            <a:r>
              <a:rPr lang="en-US" b="1" dirty="0">
                <a:solidFill>
                  <a:srgbClr val="FF0000"/>
                </a:solidFill>
              </a:rPr>
              <a:t>Advantages </a:t>
            </a:r>
            <a:endParaRPr lang="en-US" dirty="0">
              <a:solidFill>
                <a:srgbClr val="FF0000"/>
              </a:solidFill>
            </a:endParaRPr>
          </a:p>
          <a:p>
            <a:pPr algn="l" rtl="0"/>
            <a:r>
              <a:rPr lang="en-US" b="1" dirty="0">
                <a:solidFill>
                  <a:srgbClr val="FF0000"/>
                </a:solidFill>
              </a:rPr>
              <a:t>•</a:t>
            </a:r>
            <a:r>
              <a:rPr lang="en-US" b="1" dirty="0"/>
              <a:t> Resistant to corrosion, hence fit for carrying polluted water such as sewage. </a:t>
            </a:r>
            <a:endParaRPr lang="en-US" dirty="0"/>
          </a:p>
          <a:p>
            <a:pPr algn="l" rtl="0"/>
            <a:r>
              <a:rPr lang="en-US" b="1" dirty="0">
                <a:solidFill>
                  <a:srgbClr val="FF0000"/>
                </a:solidFill>
              </a:rPr>
              <a:t>•</a:t>
            </a:r>
            <a:r>
              <a:rPr lang="en-US" b="1" dirty="0"/>
              <a:t> Interior surface is smooth and is hydraulically efficient.</a:t>
            </a:r>
            <a:endParaRPr lang="en-US" dirty="0"/>
          </a:p>
          <a:p>
            <a:pPr algn="l" rtl="0"/>
            <a:r>
              <a:rPr lang="en-US" b="1" dirty="0">
                <a:solidFill>
                  <a:srgbClr val="FF0000"/>
                </a:solidFill>
              </a:rPr>
              <a:t>• </a:t>
            </a:r>
            <a:r>
              <a:rPr lang="en-US" b="1" dirty="0"/>
              <a:t>The pipes are highly impervious. </a:t>
            </a:r>
            <a:endParaRPr lang="en-US" dirty="0"/>
          </a:p>
          <a:p>
            <a:pPr algn="l" rtl="0"/>
            <a:r>
              <a:rPr lang="en-US" b="1" dirty="0">
                <a:solidFill>
                  <a:srgbClr val="FF0000"/>
                </a:solidFill>
              </a:rPr>
              <a:t>•</a:t>
            </a:r>
            <a:r>
              <a:rPr lang="en-US" b="1" dirty="0"/>
              <a:t> Strong in compression. </a:t>
            </a:r>
            <a:endParaRPr lang="en-US" dirty="0"/>
          </a:p>
          <a:p>
            <a:pPr algn="l" rtl="0"/>
            <a:r>
              <a:rPr lang="en-US" b="1" dirty="0">
                <a:solidFill>
                  <a:srgbClr val="FF0000"/>
                </a:solidFill>
              </a:rPr>
              <a:t>•</a:t>
            </a:r>
            <a:r>
              <a:rPr lang="en-US" b="1" dirty="0"/>
              <a:t> These pipes are durable and economical for small diameters. </a:t>
            </a:r>
            <a:endParaRPr lang="en-US" dirty="0"/>
          </a:p>
          <a:p>
            <a:pPr algn="l" rtl="0"/>
            <a:r>
              <a:rPr lang="en-US" b="1" dirty="0">
                <a:solidFill>
                  <a:srgbClr val="FF0000"/>
                </a:solidFill>
              </a:rPr>
              <a:t>•</a:t>
            </a:r>
            <a:r>
              <a:rPr lang="en-US" b="1" dirty="0"/>
              <a:t> The pipe material does not absorb water more than 5% of their own weight, when immersed in water for 24 h.</a:t>
            </a:r>
            <a:endParaRPr lang="en-US" dirty="0"/>
          </a:p>
        </p:txBody>
      </p:sp>
    </p:spTree>
    <p:extLst>
      <p:ext uri="{BB962C8B-B14F-4D97-AF65-F5344CB8AC3E}">
        <p14:creationId xmlns:p14="http://schemas.microsoft.com/office/powerpoint/2010/main" val="327698155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ستطيل 3"/>
          <p:cNvSpPr/>
          <p:nvPr/>
        </p:nvSpPr>
        <p:spPr>
          <a:xfrm>
            <a:off x="0" y="1052736"/>
            <a:ext cx="8424936" cy="1477328"/>
          </a:xfrm>
          <a:prstGeom prst="rect">
            <a:avLst/>
          </a:prstGeom>
          <a:solidFill>
            <a:schemeClr val="bg1"/>
          </a:solidFill>
        </p:spPr>
        <p:txBody>
          <a:bodyPr wrap="square">
            <a:spAutoFit/>
          </a:bodyPr>
          <a:lstStyle/>
          <a:p>
            <a:pPr algn="l" rtl="0"/>
            <a:r>
              <a:rPr lang="en-US" b="1" dirty="0">
                <a:solidFill>
                  <a:srgbClr val="FF0000"/>
                </a:solidFill>
              </a:rPr>
              <a:t>Disadvantages </a:t>
            </a:r>
            <a:endParaRPr lang="en-US" dirty="0">
              <a:solidFill>
                <a:srgbClr val="FF0000"/>
              </a:solidFill>
            </a:endParaRPr>
          </a:p>
          <a:p>
            <a:pPr algn="l" rtl="0"/>
            <a:r>
              <a:rPr lang="en-US" b="1" dirty="0">
                <a:solidFill>
                  <a:srgbClr val="FF0000"/>
                </a:solidFill>
              </a:rPr>
              <a:t>• </a:t>
            </a:r>
            <a:r>
              <a:rPr lang="en-US" b="1" dirty="0"/>
              <a:t>Heavy, bulky and brittle and hence, difficult to transport. </a:t>
            </a:r>
            <a:endParaRPr lang="en-US" dirty="0"/>
          </a:p>
          <a:p>
            <a:pPr algn="l" rtl="0"/>
            <a:r>
              <a:rPr lang="en-US" b="1" dirty="0">
                <a:solidFill>
                  <a:srgbClr val="FF0000"/>
                </a:solidFill>
              </a:rPr>
              <a:t>•</a:t>
            </a:r>
            <a:r>
              <a:rPr lang="en-US" b="1" dirty="0"/>
              <a:t> These pipes cannot be used as pressure pipes, because they are weak in tension. </a:t>
            </a:r>
            <a:endParaRPr lang="en-US" dirty="0"/>
          </a:p>
          <a:p>
            <a:pPr algn="l" rtl="0"/>
            <a:r>
              <a:rPr lang="en-US" b="1" dirty="0">
                <a:solidFill>
                  <a:srgbClr val="FF0000"/>
                </a:solidFill>
              </a:rPr>
              <a:t>•</a:t>
            </a:r>
            <a:r>
              <a:rPr lang="en-US" b="1" dirty="0"/>
              <a:t> These require large number of joints as the individual pipe length is small.</a:t>
            </a:r>
            <a:endParaRPr lang="en-US" dirty="0"/>
          </a:p>
        </p:txBody>
      </p:sp>
      <p:sp>
        <p:nvSpPr>
          <p:cNvPr id="5" name="مستطيل 4"/>
          <p:cNvSpPr/>
          <p:nvPr/>
        </p:nvSpPr>
        <p:spPr>
          <a:xfrm>
            <a:off x="114044" y="3140968"/>
            <a:ext cx="8310892" cy="2031325"/>
          </a:xfrm>
          <a:prstGeom prst="rect">
            <a:avLst/>
          </a:prstGeom>
          <a:solidFill>
            <a:schemeClr val="bg1"/>
          </a:solidFill>
        </p:spPr>
        <p:txBody>
          <a:bodyPr wrap="square">
            <a:spAutoFit/>
          </a:bodyPr>
          <a:lstStyle/>
          <a:p>
            <a:pPr algn="l" rtl="0"/>
            <a:r>
              <a:rPr lang="en-US" b="1" dirty="0">
                <a:solidFill>
                  <a:srgbClr val="00B0F0"/>
                </a:solidFill>
              </a:rPr>
              <a:t>4-Brick Sewers </a:t>
            </a:r>
            <a:endParaRPr lang="en-US" dirty="0">
              <a:solidFill>
                <a:srgbClr val="00B0F0"/>
              </a:solidFill>
            </a:endParaRPr>
          </a:p>
          <a:p>
            <a:pPr algn="l" rtl="0"/>
            <a:r>
              <a:rPr lang="en-US" b="1" dirty="0"/>
              <a:t>This material is used for  construction  of  large size  combined sewer or  particularly  for  storm water drains. The pipes are plastered from outside to avoid entry of tree roots and ground water  through  brick  joints. These  are  lined from inside with stone  ware or  ceramic block to make  them  smooth and hydraulically efficient.  Lining  also make  the pipe  resistant to corrosion.</a:t>
            </a:r>
            <a:endParaRPr lang="en-US" dirty="0"/>
          </a:p>
        </p:txBody>
      </p:sp>
    </p:spTree>
    <p:extLst>
      <p:ext uri="{BB962C8B-B14F-4D97-AF65-F5344CB8AC3E}">
        <p14:creationId xmlns:p14="http://schemas.microsoft.com/office/powerpoint/2010/main" val="969699535"/>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وافر">
  <a:themeElements>
    <a:clrScheme name="وافر">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وافر">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وافر">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Opulent</Template>
  <TotalTime>118</TotalTime>
  <Words>2084</Words>
  <Application>Microsoft Office PowerPoint</Application>
  <PresentationFormat>عرض على الشاشة (3:4)‏</PresentationFormat>
  <Paragraphs>133</Paragraphs>
  <Slides>30</Slides>
  <Notes>0</Notes>
  <HiddenSlides>0</HiddenSlides>
  <MMClips>0</MMClips>
  <ScaleCrop>false</ScaleCrop>
  <HeadingPairs>
    <vt:vector size="4" baseType="variant">
      <vt:variant>
        <vt:lpstr>نسق</vt:lpstr>
      </vt:variant>
      <vt:variant>
        <vt:i4>1</vt:i4>
      </vt:variant>
      <vt:variant>
        <vt:lpstr>عناوين الشرائح</vt:lpstr>
      </vt:variant>
      <vt:variant>
        <vt:i4>30</vt:i4>
      </vt:variant>
    </vt:vector>
  </HeadingPairs>
  <TitlesOfParts>
    <vt:vector size="31" baseType="lpstr">
      <vt:lpstr>وافر</vt:lpstr>
      <vt:lpstr> Pipe materials and     loads </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عرض تقديمي في PowerPoint</dc:title>
  <dc:creator>hu</dc:creator>
  <cp:lastModifiedBy>hu</cp:lastModifiedBy>
  <cp:revision>19</cp:revision>
  <dcterms:created xsi:type="dcterms:W3CDTF">2014-10-05T15:51:03Z</dcterms:created>
  <dcterms:modified xsi:type="dcterms:W3CDTF">2014-10-06T09:43:40Z</dcterms:modified>
</cp:coreProperties>
</file>