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نمط متوسط 2 - تمييز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ar-SA" smtClean="0"/>
              <a:t>انقر لتحرير نمط العنوان الرئيسي</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
        <p:nvSpPr>
          <p:cNvPr id="7" name="Date Placeholder 6"/>
          <p:cNvSpPr>
            <a:spLocks noGrp="1"/>
          </p:cNvSpPr>
          <p:nvPr>
            <p:ph type="dt" sz="half" idx="10"/>
          </p:nvPr>
        </p:nvSpPr>
        <p:spPr/>
        <p:txBody>
          <a:bodyPr/>
          <a:lstStyle/>
          <a:p>
            <a:fld id="{1B8ABB09-4A1D-463E-8065-109CC2B7EFAA}" type="datetimeFigureOut">
              <a:rPr lang="ar-SA" smtClean="0"/>
              <a:t>17/12/1435</a:t>
            </a:fld>
            <a:endParaRPr lang="ar-SA"/>
          </a:p>
        </p:txBody>
      </p:sp>
      <p:sp>
        <p:nvSpPr>
          <p:cNvPr id="8" name="Slide Number Placeholder 7"/>
          <p:cNvSpPr>
            <a:spLocks noGrp="1"/>
          </p:cNvSpPr>
          <p:nvPr>
            <p:ph type="sldNum" sz="quarter" idx="11"/>
          </p:nvPr>
        </p:nvSpPr>
        <p:spPr/>
        <p:txBody>
          <a:bodyPr/>
          <a:lstStyle/>
          <a:p>
            <a:fld id="{0B34F065-1154-456A-91E3-76DE8E75E17B}" type="slidenum">
              <a:rPr lang="ar-SA" smtClean="0"/>
              <a:t>‹#›</a:t>
            </a:fld>
            <a:endParaRPr lang="ar-SA"/>
          </a:p>
        </p:txBody>
      </p:sp>
      <p:sp>
        <p:nvSpPr>
          <p:cNvPr id="9" name="Footer Placeholder 8"/>
          <p:cNvSpPr>
            <a:spLocks noGrp="1"/>
          </p:cNvSpPr>
          <p:nvPr>
            <p:ph type="ftr" sz="quarter" idx="12"/>
          </p:nvPr>
        </p:nvSpPr>
        <p:spPr/>
        <p:txBody>
          <a:bodyPr/>
          <a:lstStyle/>
          <a:p>
            <a:endParaRPr lang="ar-SA"/>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1B8ABB09-4A1D-463E-8065-109CC2B7EFAA}" type="datetimeFigureOut">
              <a:rPr lang="ar-SA" smtClean="0"/>
              <a:t>17/12/1435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1B8ABB09-4A1D-463E-8065-109CC2B7EFAA}" type="datetimeFigureOut">
              <a:rPr lang="ar-SA" smtClean="0"/>
              <a:t>17/12/1435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smtClean="0"/>
          </a:p>
        </p:txBody>
      </p:sp>
      <p:sp>
        <p:nvSpPr>
          <p:cNvPr id="4" name="Date Placeholder 3"/>
          <p:cNvSpPr>
            <a:spLocks noGrp="1"/>
          </p:cNvSpPr>
          <p:nvPr>
            <p:ph type="dt" sz="half" idx="10"/>
          </p:nvPr>
        </p:nvSpPr>
        <p:spPr/>
        <p:txBody>
          <a:bodyPr/>
          <a:lstStyle/>
          <a:p>
            <a:fld id="{1B8ABB09-4A1D-463E-8065-109CC2B7EFAA}" type="datetimeFigureOut">
              <a:rPr lang="ar-SA" smtClean="0"/>
              <a:t>17/12/1435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1B8ABB09-4A1D-463E-8065-109CC2B7EFAA}" type="datetimeFigureOut">
              <a:rPr lang="ar-SA" smtClean="0"/>
              <a:t>17/12/1435</a:t>
            </a:fld>
            <a:endParaRPr lang="ar-SA"/>
          </a:p>
        </p:txBody>
      </p:sp>
      <p:sp>
        <p:nvSpPr>
          <p:cNvPr id="5" name="Footer Placeholder 4"/>
          <p:cNvSpPr>
            <a:spLocks noGrp="1"/>
          </p:cNvSpPr>
          <p:nvPr>
            <p:ph type="ftr" sz="quarter" idx="11"/>
          </p:nvPr>
        </p:nvSpPr>
        <p:spPr/>
        <p:txBody>
          <a:bodyPr/>
          <a:lstStyle/>
          <a:p>
            <a:endParaRPr lang="ar-SA"/>
          </a:p>
        </p:txBody>
      </p:sp>
      <p:sp>
        <p:nvSpPr>
          <p:cNvPr id="6" name="Slide Number Placeholder 5"/>
          <p:cNvSpPr>
            <a:spLocks noGrp="1"/>
          </p:cNvSpPr>
          <p:nvPr>
            <p:ph type="sldNum" sz="quarter" idx="12"/>
          </p:nvPr>
        </p:nvSpPr>
        <p:spPr/>
        <p:txBody>
          <a:bodyPr/>
          <a:lstStyle/>
          <a:p>
            <a:fld id="{0B34F065-1154-456A-91E3-76DE8E75E17B}" type="slidenum">
              <a:rPr lang="ar-SA" smtClean="0"/>
              <a:t>‹#›</a:t>
            </a:fld>
            <a:endParaRPr lang="ar-SA"/>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smtClean="0"/>
          </a:p>
        </p:txBody>
      </p:sp>
      <p:sp>
        <p:nvSpPr>
          <p:cNvPr id="5" name="Date Placeholder 4"/>
          <p:cNvSpPr>
            <a:spLocks noGrp="1"/>
          </p:cNvSpPr>
          <p:nvPr>
            <p:ph type="dt" sz="half" idx="10"/>
          </p:nvPr>
        </p:nvSpPr>
        <p:spPr/>
        <p:txBody>
          <a:bodyPr/>
          <a:lstStyle/>
          <a:p>
            <a:fld id="{1B8ABB09-4A1D-463E-8065-109CC2B7EFAA}" type="datetimeFigureOut">
              <a:rPr lang="ar-SA" smtClean="0"/>
              <a:t>17/12/1435</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0B34F065-1154-456A-91E3-76DE8E75E17B}" type="slidenum">
              <a:rPr lang="ar-SA" smtClean="0"/>
              <a:t>‹#›</a:t>
            </a:fld>
            <a:endParaRPr lang="ar-SA"/>
          </a:p>
        </p:txBody>
      </p:sp>
      <p:sp>
        <p:nvSpPr>
          <p:cNvPr id="9" name="Content Placeholder 8"/>
          <p:cNvSpPr>
            <a:spLocks noGrp="1"/>
          </p:cNvSpPr>
          <p:nvPr>
            <p:ph sz="quarter" idx="13"/>
          </p:nvPr>
        </p:nvSpPr>
        <p:spPr>
          <a:xfrm>
            <a:off x="365760" y="1600200"/>
            <a:ext cx="4041648" cy="452628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7" name="Date Placeholder 6"/>
          <p:cNvSpPr>
            <a:spLocks noGrp="1"/>
          </p:cNvSpPr>
          <p:nvPr>
            <p:ph type="dt" sz="half" idx="10"/>
          </p:nvPr>
        </p:nvSpPr>
        <p:spPr/>
        <p:txBody>
          <a:bodyPr/>
          <a:lstStyle/>
          <a:p>
            <a:fld id="{1B8ABB09-4A1D-463E-8065-109CC2B7EFAA}" type="datetimeFigureOut">
              <a:rPr lang="ar-SA" smtClean="0"/>
              <a:t>17/12/1435</a:t>
            </a:fld>
            <a:endParaRPr lang="ar-SA"/>
          </a:p>
        </p:txBody>
      </p:sp>
      <p:sp>
        <p:nvSpPr>
          <p:cNvPr id="8" name="Footer Placeholder 7"/>
          <p:cNvSpPr>
            <a:spLocks noGrp="1"/>
          </p:cNvSpPr>
          <p:nvPr>
            <p:ph type="ftr" sz="quarter" idx="11"/>
          </p:nvPr>
        </p:nvSpPr>
        <p:spPr/>
        <p:txBody>
          <a:bodyPr/>
          <a:lstStyle/>
          <a:p>
            <a:endParaRPr lang="ar-SA"/>
          </a:p>
        </p:txBody>
      </p:sp>
      <p:sp>
        <p:nvSpPr>
          <p:cNvPr id="9" name="Slide Number Placeholder 8"/>
          <p:cNvSpPr>
            <a:spLocks noGrp="1"/>
          </p:cNvSpPr>
          <p:nvPr>
            <p:ph type="sldNum" sz="quarter" idx="12"/>
          </p:nvPr>
        </p:nvSpPr>
        <p:spPr/>
        <p:txBody>
          <a:bodyPr/>
          <a:lstStyle/>
          <a:p>
            <a:fld id="{0B34F065-1154-456A-91E3-76DE8E75E17B}" type="slidenum">
              <a:rPr lang="ar-SA" smtClean="0"/>
              <a:t>‹#›</a:t>
            </a:fld>
            <a:endParaRPr lang="ar-SA"/>
          </a:p>
        </p:txBody>
      </p:sp>
      <p:sp>
        <p:nvSpPr>
          <p:cNvPr id="11" name="Content Placeholder 10"/>
          <p:cNvSpPr>
            <a:spLocks noGrp="1"/>
          </p:cNvSpPr>
          <p:nvPr>
            <p:ph sz="quarter" idx="13"/>
          </p:nvPr>
        </p:nvSpPr>
        <p:spPr>
          <a:xfrm>
            <a:off x="457200" y="2212848"/>
            <a:ext cx="4041648" cy="3913632"/>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3" name="Date Placeholder 2"/>
          <p:cNvSpPr>
            <a:spLocks noGrp="1"/>
          </p:cNvSpPr>
          <p:nvPr>
            <p:ph type="dt" sz="half" idx="10"/>
          </p:nvPr>
        </p:nvSpPr>
        <p:spPr/>
        <p:txBody>
          <a:bodyPr/>
          <a:lstStyle/>
          <a:p>
            <a:fld id="{1B8ABB09-4A1D-463E-8065-109CC2B7EFAA}" type="datetimeFigureOut">
              <a:rPr lang="ar-SA" smtClean="0"/>
              <a:t>17/12/1435</a:t>
            </a:fld>
            <a:endParaRPr lang="ar-SA"/>
          </a:p>
        </p:txBody>
      </p:sp>
      <p:sp>
        <p:nvSpPr>
          <p:cNvPr id="4" name="Footer Placeholder 3"/>
          <p:cNvSpPr>
            <a:spLocks noGrp="1"/>
          </p:cNvSpPr>
          <p:nvPr>
            <p:ph type="ftr" sz="quarter" idx="11"/>
          </p:nvPr>
        </p:nvSpPr>
        <p:spPr/>
        <p:txBody>
          <a:bodyPr/>
          <a:lstStyle/>
          <a:p>
            <a:endParaRPr lang="ar-SA"/>
          </a:p>
        </p:txBody>
      </p:sp>
      <p:sp>
        <p:nvSpPr>
          <p:cNvPr id="5" name="Slide Number Placeholder 4"/>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8ABB09-4A1D-463E-8065-109CC2B7EFAA}" type="datetimeFigureOut">
              <a:rPr lang="ar-SA" smtClean="0"/>
              <a:t>17/12/1435</a:t>
            </a:fld>
            <a:endParaRPr lang="ar-SA"/>
          </a:p>
        </p:txBody>
      </p:sp>
      <p:sp>
        <p:nvSpPr>
          <p:cNvPr id="3" name="Footer Placeholder 2"/>
          <p:cNvSpPr>
            <a:spLocks noGrp="1"/>
          </p:cNvSpPr>
          <p:nvPr>
            <p:ph type="ftr" sz="quarter" idx="11"/>
          </p:nvPr>
        </p:nvSpPr>
        <p:spPr/>
        <p:txBody>
          <a:bodyPr/>
          <a:lstStyle/>
          <a:p>
            <a:endParaRPr lang="ar-SA"/>
          </a:p>
        </p:txBody>
      </p:sp>
      <p:sp>
        <p:nvSpPr>
          <p:cNvPr id="4" name="Slide Number Placeholder 3"/>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ar-SA" smtClean="0"/>
              <a:t>انقر لتحرير نمط العنوان الرئيسي</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1B8ABB09-4A1D-463E-8065-109CC2B7EFAA}" type="datetimeFigureOut">
              <a:rPr lang="ar-SA" smtClean="0"/>
              <a:t>17/12/1435</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ar-SA" smtClean="0"/>
              <a:t>انقر لتحرير نمط العنوان الرئيسي</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smtClean="0"/>
              <a:t>انقر فوق الأيقونة لإضافة صورة</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1B8ABB09-4A1D-463E-8065-109CC2B7EFAA}" type="datetimeFigureOut">
              <a:rPr lang="ar-SA" smtClean="0"/>
              <a:t>17/12/1435</a:t>
            </a:fld>
            <a:endParaRPr lang="ar-SA"/>
          </a:p>
        </p:txBody>
      </p:sp>
      <p:sp>
        <p:nvSpPr>
          <p:cNvPr id="6" name="Footer Placeholder 5"/>
          <p:cNvSpPr>
            <a:spLocks noGrp="1"/>
          </p:cNvSpPr>
          <p:nvPr>
            <p:ph type="ftr" sz="quarter" idx="11"/>
          </p:nvPr>
        </p:nvSpPr>
        <p:spPr/>
        <p:txBody>
          <a:bodyPr/>
          <a:lstStyle/>
          <a:p>
            <a:endParaRPr lang="ar-SA"/>
          </a:p>
        </p:txBody>
      </p:sp>
      <p:sp>
        <p:nvSpPr>
          <p:cNvPr id="7" name="Slide Number Placeholder 6"/>
          <p:cNvSpPr>
            <a:spLocks noGrp="1"/>
          </p:cNvSpPr>
          <p:nvPr>
            <p:ph type="sldNum" sz="quarter" idx="12"/>
          </p:nvPr>
        </p:nvSpPr>
        <p:spPr/>
        <p:txBody>
          <a:bodyPr/>
          <a:lstStyle/>
          <a:p>
            <a:fld id="{0B34F065-1154-456A-91E3-76DE8E75E17B}" type="slidenum">
              <a:rPr lang="ar-SA" smtClean="0"/>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1B8ABB09-4A1D-463E-8065-109CC2B7EFAA}" type="datetimeFigureOut">
              <a:rPr lang="ar-SA" smtClean="0"/>
              <a:t>17/12/1435</a:t>
            </a:fld>
            <a:endParaRPr lang="ar-SA"/>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ar-SA"/>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0B34F065-1154-456A-91E3-76DE8E75E17B}" type="slidenum">
              <a:rPr lang="ar-SA" smtClean="0"/>
              <a:t>‹#›</a:t>
            </a:fld>
            <a:endParaRPr lang="ar-SA"/>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20.gif"/><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4.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24744"/>
            <a:ext cx="9144000" cy="4968552"/>
          </a:xfrm>
          <a:prstGeom prst="rect">
            <a:avLst/>
          </a:prstGeom>
        </p:spPr>
      </p:pic>
      <p:sp>
        <p:nvSpPr>
          <p:cNvPr id="5" name="عنوان 4"/>
          <p:cNvSpPr>
            <a:spLocks noGrp="1"/>
          </p:cNvSpPr>
          <p:nvPr>
            <p:ph type="title"/>
          </p:nvPr>
        </p:nvSpPr>
        <p:spPr>
          <a:xfrm>
            <a:off x="457200" y="0"/>
            <a:ext cx="7931224" cy="1124744"/>
          </a:xfrm>
        </p:spPr>
        <p:txBody>
          <a:bodyPr/>
          <a:lstStyle/>
          <a:p>
            <a:r>
              <a:rPr lang="en-US" sz="8000" dirty="0" smtClean="0"/>
              <a:t>infrastructure</a:t>
            </a:r>
            <a:endParaRPr lang="en-US" sz="8000" dirty="0"/>
          </a:p>
        </p:txBody>
      </p:sp>
    </p:spTree>
    <p:extLst>
      <p:ext uri="{BB962C8B-B14F-4D97-AF65-F5344CB8AC3E}">
        <p14:creationId xmlns:p14="http://schemas.microsoft.com/office/powerpoint/2010/main" val="637153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rotWithShape="1">
          <a:blip r:embed="rId2" cstate="print">
            <a:extLst>
              <a:ext uri="{28A0092B-C50C-407E-A947-70E740481C1C}">
                <a14:useLocalDpi xmlns:a14="http://schemas.microsoft.com/office/drawing/2010/main" val="0"/>
              </a:ext>
            </a:extLst>
          </a:blip>
          <a:srcRect t="11325" b="6196"/>
          <a:stretch/>
        </p:blipFill>
        <p:spPr bwMode="auto">
          <a:xfrm>
            <a:off x="0" y="0"/>
            <a:ext cx="9144000" cy="674136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42546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rotWithShape="1">
          <a:blip r:embed="rId2" cstate="print">
            <a:extLst>
              <a:ext uri="{28A0092B-C50C-407E-A947-70E740481C1C}">
                <a14:useLocalDpi xmlns:a14="http://schemas.microsoft.com/office/drawing/2010/main" val="0"/>
              </a:ext>
            </a:extLst>
          </a:blip>
          <a:srcRect t="10639" b="2924"/>
          <a:stretch/>
        </p:blipFill>
        <p:spPr bwMode="auto">
          <a:xfrm>
            <a:off x="251520" y="29522"/>
            <a:ext cx="8568952" cy="3255462"/>
          </a:xfrm>
          <a:prstGeom prst="rect">
            <a:avLst/>
          </a:prstGeom>
          <a:ln>
            <a:solidFill>
              <a:schemeClr val="tx1">
                <a:lumMod val="50000"/>
                <a:lumOff val="50000"/>
              </a:schemeClr>
            </a:solidFill>
          </a:ln>
          <a:extLst>
            <a:ext uri="{53640926-AAD7-44D8-BBD7-CCE9431645EC}">
              <a14:shadowObscured xmlns:a14="http://schemas.microsoft.com/office/drawing/2010/main"/>
            </a:ext>
          </a:extLst>
        </p:spPr>
      </p:pic>
      <p:pic>
        <p:nvPicPr>
          <p:cNvPr id="3" name="صورة 2"/>
          <p:cNvPicPr/>
          <p:nvPr/>
        </p:nvPicPr>
        <p:blipFill rotWithShape="1">
          <a:blip r:embed="rId3" cstate="print">
            <a:extLst>
              <a:ext uri="{28A0092B-C50C-407E-A947-70E740481C1C}">
                <a14:useLocalDpi xmlns:a14="http://schemas.microsoft.com/office/drawing/2010/main" val="0"/>
              </a:ext>
            </a:extLst>
          </a:blip>
          <a:srcRect l="1732" t="6411" b="1495"/>
          <a:stretch/>
        </p:blipFill>
        <p:spPr bwMode="auto">
          <a:xfrm>
            <a:off x="251520" y="3429000"/>
            <a:ext cx="8568952" cy="3312368"/>
          </a:xfrm>
          <a:prstGeom prst="rect">
            <a:avLst/>
          </a:prstGeom>
          <a:ln>
            <a:solidFill>
              <a:schemeClr val="tx1">
                <a:lumMod val="50000"/>
                <a:lumOff val="50000"/>
              </a:schemeClr>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715037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26"/>
          <p:cNvSpPr txBox="1">
            <a:spLocks noChangeArrowheads="1"/>
          </p:cNvSpPr>
          <p:nvPr/>
        </p:nvSpPr>
        <p:spPr bwMode="auto">
          <a:xfrm>
            <a:off x="2195736" y="188640"/>
            <a:ext cx="4213225" cy="723900"/>
          </a:xfrm>
          <a:prstGeom prst="rect">
            <a:avLst/>
          </a:prstGeom>
          <a:solidFill>
            <a:schemeClr val="bg1"/>
          </a:solidFill>
          <a:ln w="12700" algn="ctr">
            <a:solidFill>
              <a:schemeClr val="tx2">
                <a:lumMod val="60000"/>
                <a:lumOff val="40000"/>
              </a:schemeClr>
            </a:solidFill>
            <a:miter lim="800000"/>
            <a:headEnd/>
            <a:tailEnd/>
          </a:ln>
          <a:effectLst>
            <a:outerShdw sy="50000" kx="-2453608" rotWithShape="0">
              <a:schemeClr val="accent5">
                <a:lumMod val="40000"/>
                <a:lumOff val="60000"/>
                <a:alpha val="50000"/>
              </a:schemeClr>
            </a:outerShdw>
          </a:effectLst>
        </p:spPr>
        <p:txBody>
          <a:bodyPr rot="0" vert="horz" wrap="square" lIns="182880" tIns="182880" rIns="365760" bIns="182880" anchor="ctr" anchorCtr="0" upright="1">
            <a:noAutofit/>
          </a:bodyPr>
          <a:lstStyle/>
          <a:p>
            <a:pPr>
              <a:lnSpc>
                <a:spcPct val="115000"/>
              </a:lnSpc>
              <a:spcAft>
                <a:spcPts val="1000"/>
              </a:spcAft>
            </a:pPr>
            <a:r>
              <a:rPr lang="en-US" sz="2000">
                <a:solidFill>
                  <a:srgbClr val="262626"/>
                </a:solidFill>
                <a:effectLst/>
                <a:latin typeface="Calibri"/>
                <a:ea typeface="Calibri"/>
                <a:cs typeface="Arial"/>
              </a:rPr>
              <a:t>Wastewater Quantity Estimation</a:t>
            </a:r>
            <a:endParaRPr lang="en-US" sz="1100">
              <a:effectLst/>
              <a:latin typeface="Calibri"/>
              <a:ea typeface="Calibri"/>
              <a:cs typeface="Arial"/>
            </a:endParaRPr>
          </a:p>
        </p:txBody>
      </p:sp>
      <p:pic>
        <p:nvPicPr>
          <p:cNvPr id="3" name="صورة 2"/>
          <p:cNvPicPr/>
          <p:nvPr/>
        </p:nvPicPr>
        <p:blipFill>
          <a:blip r:embed="rId2">
            <a:extLst>
              <a:ext uri="{28A0092B-C50C-407E-A947-70E740481C1C}">
                <a14:useLocalDpi xmlns:a14="http://schemas.microsoft.com/office/drawing/2010/main" val="0"/>
              </a:ext>
            </a:extLst>
          </a:blip>
          <a:srcRect/>
          <a:stretch>
            <a:fillRect/>
          </a:stretch>
        </p:blipFill>
        <p:spPr bwMode="auto">
          <a:xfrm>
            <a:off x="179512" y="1052736"/>
            <a:ext cx="2762250" cy="2371725"/>
          </a:xfrm>
          <a:prstGeom prst="rect">
            <a:avLst/>
          </a:prstGeom>
          <a:noFill/>
          <a:ln>
            <a:noFill/>
          </a:ln>
        </p:spPr>
      </p:pic>
      <p:pic>
        <p:nvPicPr>
          <p:cNvPr id="4" name="صورة 3"/>
          <p:cNvPicPr/>
          <p:nvPr/>
        </p:nvPicPr>
        <p:blipFill>
          <a:blip r:embed="rId3">
            <a:extLst>
              <a:ext uri="{28A0092B-C50C-407E-A947-70E740481C1C}">
                <a14:useLocalDpi xmlns:a14="http://schemas.microsoft.com/office/drawing/2010/main" val="0"/>
              </a:ext>
            </a:extLst>
          </a:blip>
          <a:srcRect/>
          <a:stretch>
            <a:fillRect/>
          </a:stretch>
        </p:blipFill>
        <p:spPr bwMode="auto">
          <a:xfrm>
            <a:off x="2936470" y="1080465"/>
            <a:ext cx="3067050" cy="2379345"/>
          </a:xfrm>
          <a:prstGeom prst="rect">
            <a:avLst/>
          </a:prstGeom>
          <a:noFill/>
          <a:ln>
            <a:noFill/>
          </a:ln>
        </p:spPr>
      </p:pic>
      <p:pic>
        <p:nvPicPr>
          <p:cNvPr id="5" name="صورة 4"/>
          <p:cNvPicPr/>
          <p:nvPr/>
        </p:nvPicPr>
        <p:blipFill>
          <a:blip r:embed="rId4">
            <a:extLst>
              <a:ext uri="{28A0092B-C50C-407E-A947-70E740481C1C}">
                <a14:useLocalDpi xmlns:a14="http://schemas.microsoft.com/office/drawing/2010/main" val="0"/>
              </a:ext>
            </a:extLst>
          </a:blip>
          <a:srcRect/>
          <a:stretch>
            <a:fillRect/>
          </a:stretch>
        </p:blipFill>
        <p:spPr bwMode="auto">
          <a:xfrm>
            <a:off x="1560637" y="3424461"/>
            <a:ext cx="6107707" cy="3209550"/>
          </a:xfrm>
          <a:prstGeom prst="rect">
            <a:avLst/>
          </a:prstGeom>
          <a:noFill/>
          <a:ln>
            <a:noFill/>
          </a:ln>
        </p:spPr>
      </p:pic>
      <p:pic>
        <p:nvPicPr>
          <p:cNvPr id="6" name="صورة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08961" y="1052736"/>
            <a:ext cx="2195487" cy="2232248"/>
          </a:xfrm>
          <a:prstGeom prst="rect">
            <a:avLst/>
          </a:prstGeom>
        </p:spPr>
      </p:pic>
    </p:spTree>
    <p:extLst>
      <p:ext uri="{BB962C8B-B14F-4D97-AF65-F5344CB8AC3E}">
        <p14:creationId xmlns:p14="http://schemas.microsoft.com/office/powerpoint/2010/main" val="6595836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rotWithShape="1">
          <a:blip r:embed="rId2" cstate="print">
            <a:extLst>
              <a:ext uri="{28A0092B-C50C-407E-A947-70E740481C1C}">
                <a14:useLocalDpi xmlns:a14="http://schemas.microsoft.com/office/drawing/2010/main" val="0"/>
              </a:ext>
            </a:extLst>
          </a:blip>
          <a:srcRect l="961" t="7479" b="2350"/>
          <a:stretch/>
        </p:blipFill>
        <p:spPr bwMode="auto">
          <a:xfrm>
            <a:off x="178" y="0"/>
            <a:ext cx="8748286" cy="6858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464593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rotWithShape="1">
          <a:blip r:embed="rId2" cstate="print">
            <a:extLst>
              <a:ext uri="{28A0092B-C50C-407E-A947-70E740481C1C}">
                <a14:useLocalDpi xmlns:a14="http://schemas.microsoft.com/office/drawing/2010/main" val="0"/>
              </a:ext>
            </a:extLst>
          </a:blip>
          <a:srcRect t="16666" b="22863"/>
          <a:stretch/>
        </p:blipFill>
        <p:spPr bwMode="auto">
          <a:xfrm>
            <a:off x="467544" y="2348880"/>
            <a:ext cx="8352928" cy="4392488"/>
          </a:xfrm>
          <a:prstGeom prst="rect">
            <a:avLst/>
          </a:prstGeom>
          <a:ln>
            <a:noFill/>
          </a:ln>
          <a:extLst>
            <a:ext uri="{53640926-AAD7-44D8-BBD7-CCE9431645EC}">
              <a14:shadowObscured xmlns:a14="http://schemas.microsoft.com/office/drawing/2010/main"/>
            </a:ext>
          </a:extLst>
        </p:spPr>
      </p:pic>
      <p:pic>
        <p:nvPicPr>
          <p:cNvPr id="3" name="Picture 5" descr="securedownload.jpg"/>
          <p:cNvPicPr>
            <a:picLocks noChangeAspect="1"/>
          </p:cNvPicPr>
          <p:nvPr/>
        </p:nvPicPr>
        <p:blipFill>
          <a:blip r:embed="rId3" cstate="print"/>
          <a:stretch>
            <a:fillRect/>
          </a:stretch>
        </p:blipFill>
        <p:spPr>
          <a:xfrm>
            <a:off x="1979712" y="19294"/>
            <a:ext cx="5040560" cy="2160240"/>
          </a:xfrm>
          <a:prstGeom prst="rect">
            <a:avLst/>
          </a:prstGeom>
        </p:spPr>
      </p:pic>
    </p:spTree>
    <p:extLst>
      <p:ext uri="{BB962C8B-B14F-4D97-AF65-F5344CB8AC3E}">
        <p14:creationId xmlns:p14="http://schemas.microsoft.com/office/powerpoint/2010/main" val="38017659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rotWithShape="1">
          <a:blip r:embed="rId2" cstate="print">
            <a:extLst>
              <a:ext uri="{28A0092B-C50C-407E-A947-70E740481C1C}">
                <a14:useLocalDpi xmlns:a14="http://schemas.microsoft.com/office/drawing/2010/main" val="0"/>
              </a:ext>
            </a:extLst>
          </a:blip>
          <a:srcRect t="14215" b="13106"/>
          <a:stretch/>
        </p:blipFill>
        <p:spPr bwMode="auto">
          <a:xfrm>
            <a:off x="0" y="0"/>
            <a:ext cx="9144000" cy="6858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004761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rotWithShape="1">
          <a:blip r:embed="rId2" cstate="print">
            <a:extLst>
              <a:ext uri="{28A0092B-C50C-407E-A947-70E740481C1C}">
                <a14:useLocalDpi xmlns:a14="http://schemas.microsoft.com/office/drawing/2010/main" val="0"/>
              </a:ext>
            </a:extLst>
          </a:blip>
          <a:srcRect t="18376" b="24145"/>
          <a:stretch/>
        </p:blipFill>
        <p:spPr bwMode="auto">
          <a:xfrm>
            <a:off x="107504" y="370174"/>
            <a:ext cx="8784976" cy="2626777"/>
          </a:xfrm>
          <a:prstGeom prst="rect">
            <a:avLst/>
          </a:prstGeom>
          <a:ln>
            <a:noFill/>
          </a:ln>
          <a:extLst>
            <a:ext uri="{53640926-AAD7-44D8-BBD7-CCE9431645EC}">
              <a14:shadowObscured xmlns:a14="http://schemas.microsoft.com/office/drawing/2010/main"/>
            </a:ext>
          </a:extLst>
        </p:spPr>
      </p:pic>
      <p:pic>
        <p:nvPicPr>
          <p:cNvPr id="3" name="صورة 2"/>
          <p:cNvPicPr/>
          <p:nvPr/>
        </p:nvPicPr>
        <p:blipFill rotWithShape="1">
          <a:blip r:embed="rId3" cstate="print">
            <a:extLst>
              <a:ext uri="{28A0092B-C50C-407E-A947-70E740481C1C}">
                <a14:useLocalDpi xmlns:a14="http://schemas.microsoft.com/office/drawing/2010/main" val="0"/>
              </a:ext>
            </a:extLst>
          </a:blip>
          <a:srcRect t="18162" b="39530"/>
          <a:stretch/>
        </p:blipFill>
        <p:spPr bwMode="auto">
          <a:xfrm>
            <a:off x="107504" y="2996951"/>
            <a:ext cx="8784976" cy="309634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904219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11119" y="188640"/>
            <a:ext cx="8856984" cy="6771084"/>
          </a:xfrm>
          <a:prstGeom prst="rect">
            <a:avLst/>
          </a:prstGeom>
          <a:solidFill>
            <a:schemeClr val="bg1"/>
          </a:solidFill>
        </p:spPr>
        <p:txBody>
          <a:bodyPr wrap="square">
            <a:spAutoFit/>
          </a:bodyPr>
          <a:lstStyle/>
          <a:p>
            <a:pPr algn="l" rtl="0"/>
            <a:r>
              <a:rPr lang="en-US" dirty="0" smtClean="0"/>
              <a:t> </a:t>
            </a:r>
          </a:p>
          <a:p>
            <a:pPr algn="l" rtl="0"/>
            <a:r>
              <a:rPr lang="en-US" b="1" dirty="0" smtClean="0"/>
              <a:t>                                       </a:t>
            </a:r>
            <a:r>
              <a:rPr lang="en-US" b="1" dirty="0"/>
              <a:t> </a:t>
            </a:r>
            <a:r>
              <a:rPr lang="en-US" sz="2000" b="1" dirty="0">
                <a:solidFill>
                  <a:srgbClr val="C00000"/>
                </a:solidFill>
              </a:rPr>
              <a:t>QUANTITY ESTIMATION OF SEWAGE</a:t>
            </a:r>
            <a:endParaRPr lang="en-US" sz="2000" dirty="0">
              <a:solidFill>
                <a:srgbClr val="C00000"/>
              </a:solidFill>
            </a:endParaRPr>
          </a:p>
          <a:p>
            <a:pPr algn="l" rtl="0"/>
            <a:r>
              <a:rPr lang="en-US" b="1" dirty="0" smtClean="0"/>
              <a:t> </a:t>
            </a:r>
            <a:endParaRPr lang="en-US" dirty="0" smtClean="0"/>
          </a:p>
          <a:p>
            <a:pPr algn="l" rtl="0"/>
            <a:r>
              <a:rPr lang="en-US" b="1" dirty="0" smtClean="0"/>
              <a:t>                                                                </a:t>
            </a:r>
            <a:r>
              <a:rPr lang="en-US" b="1" dirty="0">
                <a:solidFill>
                  <a:srgbClr val="C00000"/>
                </a:solidFill>
              </a:rPr>
              <a:t>Introduction</a:t>
            </a:r>
            <a:endParaRPr lang="en-US" dirty="0">
              <a:solidFill>
                <a:srgbClr val="C00000"/>
              </a:solidFill>
            </a:endParaRPr>
          </a:p>
          <a:p>
            <a:pPr algn="l" rtl="0"/>
            <a:r>
              <a:rPr lang="en-US" b="1" dirty="0"/>
              <a:t> The sewage collected from the municipal area consists of wastewater generated from the residences, commercial centers, recreational activities, institutions and industrial wastewaters discharge in to sewer network from the permissible  industries located within the city limits.</a:t>
            </a:r>
          </a:p>
          <a:p>
            <a:pPr algn="l" rtl="0"/>
            <a:r>
              <a:rPr lang="en-US" b="1" dirty="0"/>
              <a:t>Before designing the sewer, it is necessary to know the discharge i.e., quantity of sewage, which will flow in it after completion of the project.</a:t>
            </a:r>
          </a:p>
          <a:p>
            <a:pPr algn="l" rtl="0"/>
            <a:r>
              <a:rPr lang="en-US" b="1" dirty="0"/>
              <a:t>Accurate estimation of sewage discharge is necessary for hydraulic design of the sewers. Far lower estimation than reality will soon lead to inadequate sewer size after commissioning of the scheme or the sewers may not remain adequate for the entire design period. Similarly, very high discharge estimated will lead to larger sewer size affecting economy of the sewerage scheme, and the lower discharge actually flowing in the sewer may not meet the criteria of the self-cleansing velocity and hence leading to deposition in the sewers. Actual measurement of the discharge is not possible if the sewers do not exist; and where the capacity of the existing sewers is inadequate and need to be increased, still actual present discharge measurement may not be accurate due to unaccounted overflow and leakages that might be occurring in the existing system. Since sewers are design to serve for some more future years, engineering  skills have to be used to accurately estimate the sewage discharge.</a:t>
            </a:r>
          </a:p>
          <a:p>
            <a:pPr algn="l" rtl="0"/>
            <a:endParaRPr lang="en-US" b="1" dirty="0"/>
          </a:p>
        </p:txBody>
      </p:sp>
    </p:spTree>
    <p:extLst>
      <p:ext uri="{BB962C8B-B14F-4D97-AF65-F5344CB8AC3E}">
        <p14:creationId xmlns:p14="http://schemas.microsoft.com/office/powerpoint/2010/main" val="10472633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32730" y="-99393"/>
            <a:ext cx="8640960" cy="6876000"/>
          </a:xfrm>
          <a:prstGeom prst="rect">
            <a:avLst/>
          </a:prstGeom>
          <a:solidFill>
            <a:schemeClr val="bg1"/>
          </a:solidFill>
        </p:spPr>
        <p:txBody>
          <a:bodyPr wrap="square">
            <a:spAutoFit/>
          </a:bodyPr>
          <a:lstStyle/>
          <a:p>
            <a:pPr algn="l" rtl="0"/>
            <a:r>
              <a:rPr lang="en-US" b="1" dirty="0"/>
              <a:t> </a:t>
            </a:r>
            <a:endParaRPr lang="en-US" dirty="0"/>
          </a:p>
          <a:p>
            <a:pPr algn="l" rtl="0"/>
            <a:r>
              <a:rPr lang="en-US" b="1" dirty="0">
                <a:solidFill>
                  <a:srgbClr val="C00000"/>
                </a:solidFill>
              </a:rPr>
              <a:t>Sources of Sanitary Sewage</a:t>
            </a:r>
            <a:endParaRPr lang="en-US" dirty="0">
              <a:solidFill>
                <a:srgbClr val="C00000"/>
              </a:solidFill>
            </a:endParaRPr>
          </a:p>
          <a:p>
            <a:pPr algn="l" rtl="0"/>
            <a:r>
              <a:rPr lang="en-US" dirty="0">
                <a:solidFill>
                  <a:srgbClr val="C00000"/>
                </a:solidFill>
              </a:rPr>
              <a:t>1. </a:t>
            </a:r>
            <a:r>
              <a:rPr lang="en-US" dirty="0"/>
              <a:t>Water supplied by water authority for domestic usage, after desired use is discharged in to sewers as sewage. </a:t>
            </a:r>
          </a:p>
          <a:p>
            <a:pPr algn="l" rtl="0"/>
            <a:r>
              <a:rPr lang="en-US" dirty="0"/>
              <a:t> </a:t>
            </a:r>
          </a:p>
          <a:p>
            <a:pPr algn="l" rtl="0"/>
            <a:r>
              <a:rPr lang="en-US" dirty="0">
                <a:solidFill>
                  <a:srgbClr val="C00000"/>
                </a:solidFill>
              </a:rPr>
              <a:t>2</a:t>
            </a:r>
            <a:r>
              <a:rPr lang="en-US" dirty="0"/>
              <a:t>. Water supplied to the various industries for various industrial processes by local authority. Some quantity of this water after use in different industrial applications is discharged as wastewater.</a:t>
            </a:r>
          </a:p>
          <a:p>
            <a:pPr algn="l" rtl="0"/>
            <a:r>
              <a:rPr lang="en-US" dirty="0"/>
              <a:t> </a:t>
            </a:r>
          </a:p>
          <a:p>
            <a:pPr algn="l" rtl="0"/>
            <a:r>
              <a:rPr lang="en-US" dirty="0">
                <a:solidFill>
                  <a:srgbClr val="C00000"/>
                </a:solidFill>
              </a:rPr>
              <a:t>3. </a:t>
            </a:r>
            <a:r>
              <a:rPr lang="en-US" dirty="0"/>
              <a:t>The water supplied to the various public places such as, schools, cinema theaters, hotels, hospitals, and commercial complexes. Part of this water after desired use joins sewers as waste water.</a:t>
            </a:r>
          </a:p>
          <a:p>
            <a:pPr algn="l" rtl="0"/>
            <a:r>
              <a:rPr lang="en-US" dirty="0"/>
              <a:t> </a:t>
            </a:r>
          </a:p>
          <a:p>
            <a:pPr algn="l" rtl="0"/>
            <a:r>
              <a:rPr lang="en-US" dirty="0">
                <a:solidFill>
                  <a:srgbClr val="C00000"/>
                </a:solidFill>
              </a:rPr>
              <a:t>4. </a:t>
            </a:r>
            <a:r>
              <a:rPr lang="en-US" dirty="0"/>
              <a:t>Water drawn from wells by individuals to </a:t>
            </a:r>
            <a:r>
              <a:rPr lang="en-US" dirty="0" err="1"/>
              <a:t>fulfil</a:t>
            </a:r>
            <a:r>
              <a:rPr lang="en-US" dirty="0"/>
              <a:t> domestic demand. After uses this water is discharged in to sewers.</a:t>
            </a:r>
          </a:p>
          <a:p>
            <a:pPr algn="l" rtl="0"/>
            <a:r>
              <a:rPr lang="en-US" dirty="0"/>
              <a:t> </a:t>
            </a:r>
          </a:p>
          <a:p>
            <a:pPr algn="l" rtl="0"/>
            <a:r>
              <a:rPr lang="en-US" dirty="0">
                <a:solidFill>
                  <a:srgbClr val="C00000"/>
                </a:solidFill>
              </a:rPr>
              <a:t>5. </a:t>
            </a:r>
            <a:r>
              <a:rPr lang="en-US" dirty="0"/>
              <a:t>The water drawn for various purposes by industries, from individual water sources such as, wells, tube wells, lake, river, etc. Fraction of this water is converted in to wastewater in different industrial processes or used for public utilities within the industry generate wastewater. This is discharged in to sewers.</a:t>
            </a:r>
          </a:p>
          <a:p>
            <a:pPr algn="l" rtl="0"/>
            <a:r>
              <a:rPr lang="en-US" dirty="0"/>
              <a:t> </a:t>
            </a:r>
          </a:p>
          <a:p>
            <a:pPr algn="l" rtl="0"/>
            <a:r>
              <a:rPr lang="en-US" dirty="0">
                <a:solidFill>
                  <a:srgbClr val="C00000"/>
                </a:solidFill>
              </a:rPr>
              <a:t>6. </a:t>
            </a:r>
            <a:r>
              <a:rPr lang="en-US" dirty="0"/>
              <a:t>Infiltration of ground water into sewers through leaky joints.</a:t>
            </a:r>
          </a:p>
          <a:p>
            <a:pPr algn="l" rtl="0"/>
            <a:r>
              <a:rPr lang="en-US" dirty="0">
                <a:solidFill>
                  <a:srgbClr val="C00000"/>
                </a:solidFill>
              </a:rPr>
              <a:t> 7. </a:t>
            </a:r>
            <a:r>
              <a:rPr lang="en-US" dirty="0"/>
              <a:t>Entrance of rainwater in sewer lines during rainy season through faulty joints or cracks in sewers.</a:t>
            </a:r>
          </a:p>
          <a:p>
            <a:pPr algn="l" rtl="0"/>
            <a:endParaRPr lang="en-US" dirty="0"/>
          </a:p>
        </p:txBody>
      </p:sp>
    </p:spTree>
    <p:extLst>
      <p:ext uri="{BB962C8B-B14F-4D97-AF65-F5344CB8AC3E}">
        <p14:creationId xmlns:p14="http://schemas.microsoft.com/office/powerpoint/2010/main" val="6992542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332656"/>
            <a:ext cx="9144000" cy="5909310"/>
          </a:xfrm>
          <a:prstGeom prst="rect">
            <a:avLst/>
          </a:prstGeom>
          <a:solidFill>
            <a:schemeClr val="bg1"/>
          </a:solidFill>
        </p:spPr>
        <p:txBody>
          <a:bodyPr wrap="square">
            <a:spAutoFit/>
          </a:bodyPr>
          <a:lstStyle/>
          <a:p>
            <a:pPr algn="l" rtl="0"/>
            <a:r>
              <a:rPr lang="en-US" b="1" dirty="0">
                <a:solidFill>
                  <a:srgbClr val="C00000"/>
                </a:solidFill>
              </a:rPr>
              <a:t>Dry Weather Flow</a:t>
            </a:r>
            <a:endParaRPr lang="en-US" dirty="0">
              <a:solidFill>
                <a:srgbClr val="C00000"/>
              </a:solidFill>
            </a:endParaRPr>
          </a:p>
          <a:p>
            <a:pPr algn="l" rtl="0"/>
            <a:r>
              <a:rPr lang="en-US" dirty="0"/>
              <a:t>Dry weather flow is the flow that occurs in sewers in separate sewage system or the flow that occurs during dry seasons in combined system. This flow indicates the flow of sanitary sewage. This depend upon the rate of water supply, type of area served, economic conditions of the people, weather conditions and infiltration of ground water in the sewers, if sewers are laid below ground water table.</a:t>
            </a:r>
          </a:p>
          <a:p>
            <a:pPr algn="l" rtl="0"/>
            <a:r>
              <a:rPr lang="en-US" dirty="0"/>
              <a:t> </a:t>
            </a:r>
          </a:p>
          <a:p>
            <a:pPr algn="l" rtl="0"/>
            <a:r>
              <a:rPr lang="en-US" b="1" dirty="0">
                <a:solidFill>
                  <a:srgbClr val="C00000"/>
                </a:solidFill>
              </a:rPr>
              <a:t>Evaluation of Sewage Discharge</a:t>
            </a:r>
            <a:endParaRPr lang="en-US" dirty="0">
              <a:solidFill>
                <a:srgbClr val="C00000"/>
              </a:solidFill>
            </a:endParaRPr>
          </a:p>
          <a:p>
            <a:pPr algn="l" rtl="0"/>
            <a:r>
              <a:rPr lang="en-US" dirty="0"/>
              <a:t>Correct estimation of sewage discharge is necessary; otherwise sewers may prove inadequate resulting in overflow or may prove too large in diameter, which may make the system uneconomical and hydraulically inefficient. Hence, before designing the sewerage system it is important to know the discharge / quantity of the sewage, which will flow in it after completion of the project and at the end of design period.</a:t>
            </a:r>
          </a:p>
          <a:p>
            <a:pPr algn="l" rtl="0"/>
            <a:r>
              <a:rPr lang="en-US" dirty="0">
                <a:solidFill>
                  <a:schemeClr val="tx2">
                    <a:lumMod val="75000"/>
                  </a:schemeClr>
                </a:solidFill>
              </a:rPr>
              <a:t>Apart from </a:t>
            </a:r>
            <a:r>
              <a:rPr lang="en-US" i="1" dirty="0">
                <a:solidFill>
                  <a:schemeClr val="tx2">
                    <a:lumMod val="75000"/>
                  </a:schemeClr>
                </a:solidFill>
              </a:rPr>
              <a:t>accounted water supplied </a:t>
            </a:r>
            <a:r>
              <a:rPr lang="en-US" dirty="0">
                <a:solidFill>
                  <a:schemeClr val="tx2">
                    <a:lumMod val="75000"/>
                  </a:schemeClr>
                </a:solidFill>
              </a:rPr>
              <a:t>by water authority that will be converted to wastewater, following quantities are considered while estimating the sewage quantity:</a:t>
            </a:r>
          </a:p>
          <a:p>
            <a:pPr algn="l" rtl="0"/>
            <a:r>
              <a:rPr lang="en-US" b="1" dirty="0">
                <a:solidFill>
                  <a:srgbClr val="C00000"/>
                </a:solidFill>
              </a:rPr>
              <a:t>a. Addition due to unaccounted private water supplies</a:t>
            </a:r>
            <a:endParaRPr lang="en-US" dirty="0">
              <a:solidFill>
                <a:srgbClr val="C00000"/>
              </a:solidFill>
            </a:endParaRPr>
          </a:p>
          <a:p>
            <a:pPr algn="l" rtl="0"/>
            <a:r>
              <a:rPr lang="en-US" dirty="0"/>
              <a:t>People using water supply from private wells, tube wells, etc. contribute to the wastewater generation more than the water supplied by municipal authority. Similarly, certain industries utilize their own source of water. Part of this water after desired uses is converted into wastewater and ultimately discharged in to sewers. This quantity can be estimated by actual field observations.</a:t>
            </a:r>
          </a:p>
        </p:txBody>
      </p:sp>
    </p:spTree>
    <p:extLst>
      <p:ext uri="{BB962C8B-B14F-4D97-AF65-F5344CB8AC3E}">
        <p14:creationId xmlns:p14="http://schemas.microsoft.com/office/powerpoint/2010/main" val="19863644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5" name="مربع نص 20"/>
          <p:cNvSpPr txBox="1"/>
          <p:nvPr/>
        </p:nvSpPr>
        <p:spPr>
          <a:xfrm>
            <a:off x="173146" y="332656"/>
            <a:ext cx="4791061" cy="784860"/>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1100" dirty="0">
                <a:effectLst/>
                <a:latin typeface="Berlin Sans FB"/>
                <a:ea typeface="Calibri"/>
                <a:cs typeface="Arial"/>
              </a:rPr>
              <a:t>            </a:t>
            </a:r>
            <a:r>
              <a:rPr lang="en-US" sz="1100" dirty="0" smtClean="0">
                <a:effectLst/>
                <a:latin typeface="Berlin Sans FB"/>
                <a:ea typeface="Calibri"/>
                <a:cs typeface="Arial"/>
              </a:rPr>
              <a:t>    </a:t>
            </a:r>
            <a:r>
              <a:rPr lang="en-US" sz="3600" dirty="0" smtClean="0">
                <a:effectLst/>
                <a:latin typeface="Berlin Sans FB"/>
                <a:ea typeface="Calibri"/>
                <a:cs typeface="Arial"/>
              </a:rPr>
              <a:t>Sanitary engineering  </a:t>
            </a:r>
            <a:endParaRPr lang="en-US" sz="1100" dirty="0">
              <a:effectLst/>
              <a:ea typeface="Calibri"/>
              <a:cs typeface="Arial"/>
            </a:endParaRPr>
          </a:p>
        </p:txBody>
      </p:sp>
      <p:sp>
        <p:nvSpPr>
          <p:cNvPr id="6" name="مربع نص 21"/>
          <p:cNvSpPr txBox="1"/>
          <p:nvPr/>
        </p:nvSpPr>
        <p:spPr>
          <a:xfrm>
            <a:off x="2339752" y="1340768"/>
            <a:ext cx="5054600" cy="499745"/>
          </a:xfrm>
          <a:prstGeom prst="rect">
            <a:avLst/>
          </a:prstGeom>
          <a:solidFill>
            <a:sysClr val="window" lastClr="FFFFFF"/>
          </a:solid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1100" dirty="0">
                <a:effectLst/>
                <a:latin typeface="Berlin Sans FB"/>
                <a:ea typeface="Calibri"/>
                <a:cs typeface="Arial"/>
              </a:rPr>
              <a:t>                </a:t>
            </a:r>
            <a:r>
              <a:rPr lang="en-US" sz="2200" dirty="0">
                <a:solidFill>
                  <a:srgbClr val="C00000"/>
                </a:solidFill>
                <a:effectLst/>
                <a:latin typeface="Berlin Sans FB"/>
                <a:ea typeface="Calibri"/>
                <a:cs typeface="Arial"/>
              </a:rPr>
              <a:t>For infrastructure master program </a:t>
            </a:r>
            <a:endParaRPr lang="en-US" sz="1100" dirty="0">
              <a:effectLst/>
              <a:latin typeface="Calibri"/>
              <a:ea typeface="Calibri"/>
              <a:cs typeface="Arial"/>
            </a:endParaRPr>
          </a:p>
        </p:txBody>
      </p:sp>
      <p:sp>
        <p:nvSpPr>
          <p:cNvPr id="7" name="Rectangle 1"/>
          <p:cNvSpPr>
            <a:spLocks noChangeArrowheads="1"/>
          </p:cNvSpPr>
          <p:nvPr/>
        </p:nvSpPr>
        <p:spPr bwMode="auto">
          <a:xfrm>
            <a:off x="4139952" y="2137300"/>
            <a:ext cx="4844916" cy="400110"/>
          </a:xfrm>
          <a:prstGeom prst="rect">
            <a:avLst/>
          </a:prstGeom>
          <a:solidFill>
            <a:schemeClr val="bg1"/>
          </a:solidFill>
          <a:ln>
            <a:noFill/>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638300" algn="r"/>
                <a:tab pos="1895475" algn="r"/>
                <a:tab pos="2971800" algn="ctr"/>
                <a:tab pos="5943600" algn="r"/>
              </a:tabLst>
            </a:pPr>
            <a:r>
              <a:rPr kumimoji="0" lang="en-US" sz="2000" b="1" i="0" u="none" strike="noStrike" cap="none" normalizeH="0" baseline="0" dirty="0" smtClean="0">
                <a:ln>
                  <a:noFill/>
                </a:ln>
                <a:solidFill>
                  <a:srgbClr val="FF0000"/>
                </a:solidFill>
                <a:effectLst/>
                <a:latin typeface="Calibri" pitchFamily="34" charset="0"/>
                <a:ea typeface="Calibri" pitchFamily="34" charset="0"/>
                <a:cs typeface="Arial" pitchFamily="34" charset="0"/>
              </a:rPr>
              <a:t>Instructor : Assist. Prof. Dr. Basim Khalil Nile</a:t>
            </a:r>
            <a:endParaRPr kumimoji="0" lang="en-US" sz="2000" b="0" i="0" u="none" strike="noStrike" cap="none" normalizeH="0" baseline="0" dirty="0" smtClean="0">
              <a:ln>
                <a:noFill/>
              </a:ln>
              <a:solidFill>
                <a:srgbClr val="FF0000"/>
              </a:solidFill>
              <a:effectLst/>
              <a:latin typeface="Arial" pitchFamily="34" charset="0"/>
              <a:cs typeface="Arial" pitchFamily="34" charset="0"/>
            </a:endParaRPr>
          </a:p>
        </p:txBody>
      </p:sp>
    </p:spTree>
    <p:extLst>
      <p:ext uri="{BB962C8B-B14F-4D97-AF65-F5344CB8AC3E}">
        <p14:creationId xmlns:p14="http://schemas.microsoft.com/office/powerpoint/2010/main" val="25905594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79512" y="404664"/>
            <a:ext cx="8784976" cy="2585323"/>
          </a:xfrm>
          <a:prstGeom prst="rect">
            <a:avLst/>
          </a:prstGeom>
          <a:solidFill>
            <a:schemeClr val="bg1"/>
          </a:solidFill>
        </p:spPr>
        <p:txBody>
          <a:bodyPr wrap="square">
            <a:spAutoFit/>
          </a:bodyPr>
          <a:lstStyle/>
          <a:p>
            <a:pPr algn="l" rtl="0"/>
            <a:r>
              <a:rPr lang="en-US" b="1" dirty="0">
                <a:solidFill>
                  <a:srgbClr val="C00000"/>
                </a:solidFill>
              </a:rPr>
              <a:t>b. Addition due to infiltration</a:t>
            </a:r>
            <a:endParaRPr lang="en-US" dirty="0">
              <a:solidFill>
                <a:srgbClr val="C00000"/>
              </a:solidFill>
            </a:endParaRPr>
          </a:p>
          <a:p>
            <a:pPr algn="l" rtl="0"/>
            <a:r>
              <a:rPr lang="en-US" dirty="0"/>
              <a:t>This is additional quantity due to groundwater seepage in to sewers through faulty joints or cracks formed in the pipes. The quantity of the water depends upon the height of the water table above the sewer invert level. If water table is well below the sewer invert level, the infiltration can occur only after rain when water is moving down through soil. The quantity of the water entering sewers depends upon the permeability of the ground soil and it is very difficult to estimate. While estimating </a:t>
            </a:r>
            <a:r>
              <a:rPr lang="en-US" dirty="0" smtClean="0"/>
              <a:t>the design </a:t>
            </a:r>
            <a:r>
              <a:rPr lang="en-US" dirty="0"/>
              <a:t>discharge, following suggested discharge can be considered (Table 4.1).</a:t>
            </a:r>
          </a:p>
          <a:p>
            <a:pPr algn="l" rtl="0"/>
            <a:endParaRPr lang="en-US" dirty="0"/>
          </a:p>
        </p:txBody>
      </p:sp>
      <p:pic>
        <p:nvPicPr>
          <p:cNvPr id="3" name="صورة 2"/>
          <p:cNvPicPr/>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179512" y="2989987"/>
            <a:ext cx="8784976" cy="2143497"/>
          </a:xfrm>
          <a:prstGeom prst="rect">
            <a:avLst/>
          </a:prstGeom>
          <a:noFill/>
          <a:ln>
            <a:noFill/>
          </a:ln>
        </p:spPr>
      </p:pic>
      <p:sp>
        <p:nvSpPr>
          <p:cNvPr id="4" name="مستطيل 3"/>
          <p:cNvSpPr/>
          <p:nvPr/>
        </p:nvSpPr>
        <p:spPr>
          <a:xfrm>
            <a:off x="152158" y="5172700"/>
            <a:ext cx="8812329" cy="1200329"/>
          </a:xfrm>
          <a:prstGeom prst="rect">
            <a:avLst/>
          </a:prstGeom>
          <a:solidFill>
            <a:schemeClr val="bg1"/>
          </a:solidFill>
        </p:spPr>
        <p:txBody>
          <a:bodyPr wrap="square">
            <a:spAutoFit/>
          </a:bodyPr>
          <a:lstStyle/>
          <a:p>
            <a:pPr algn="l" rtl="0"/>
            <a:r>
              <a:rPr lang="en-US" dirty="0"/>
              <a:t>Storm water drainage may also infiltrate into sewers. This inflow is difficult to calculate. Generally, no extra provision is made for this quantity. This extra quantity can be taken care of by extra empty space left at the top in the sewers, which are designed for running ¾ full at maximum design discharge.</a:t>
            </a:r>
          </a:p>
        </p:txBody>
      </p:sp>
    </p:spTree>
    <p:extLst>
      <p:ext uri="{BB962C8B-B14F-4D97-AF65-F5344CB8AC3E}">
        <p14:creationId xmlns:p14="http://schemas.microsoft.com/office/powerpoint/2010/main" val="36677207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07504" y="474345"/>
            <a:ext cx="8928992" cy="3416320"/>
          </a:xfrm>
          <a:prstGeom prst="rect">
            <a:avLst/>
          </a:prstGeom>
          <a:solidFill>
            <a:schemeClr val="bg1"/>
          </a:solidFill>
        </p:spPr>
        <p:txBody>
          <a:bodyPr wrap="square">
            <a:spAutoFit/>
          </a:bodyPr>
          <a:lstStyle/>
          <a:p>
            <a:pPr algn="l" rtl="0"/>
            <a:r>
              <a:rPr lang="en-US" b="1" dirty="0">
                <a:solidFill>
                  <a:srgbClr val="C00000"/>
                </a:solidFill>
              </a:rPr>
              <a:t>c. Subtraction due to water losses</a:t>
            </a:r>
            <a:endParaRPr lang="en-US" dirty="0">
              <a:solidFill>
                <a:srgbClr val="C00000"/>
              </a:solidFill>
            </a:endParaRPr>
          </a:p>
          <a:p>
            <a:pPr algn="l" rtl="0"/>
            <a:r>
              <a:rPr lang="en-US" dirty="0"/>
              <a:t>The water loss, through leakage in water distribution system and house connections, does not reach consumers and hence, not appear as sewage.</a:t>
            </a:r>
          </a:p>
          <a:p>
            <a:pPr algn="l" rtl="0"/>
            <a:r>
              <a:rPr lang="en-US" dirty="0"/>
              <a:t> </a:t>
            </a:r>
          </a:p>
          <a:p>
            <a:pPr algn="l" rtl="0"/>
            <a:r>
              <a:rPr lang="en-US" b="1" dirty="0">
                <a:solidFill>
                  <a:srgbClr val="C00000"/>
                </a:solidFill>
              </a:rPr>
              <a:t>d. Subtraction due to water not entering the sewerage system</a:t>
            </a:r>
            <a:endParaRPr lang="en-US" dirty="0">
              <a:solidFill>
                <a:srgbClr val="C00000"/>
              </a:solidFill>
            </a:endParaRPr>
          </a:p>
          <a:p>
            <a:pPr algn="l" rtl="0"/>
            <a:r>
              <a:rPr lang="en-US" dirty="0"/>
              <a:t>Certain amount of water is used for such purposes, which may not generate sewage, e.g. boiler feed water, water sprinkled over the roads, streets, lawns, and gardens, water consumed in industrial product, water used in air coolers, etc.</a:t>
            </a:r>
          </a:p>
          <a:p>
            <a:pPr algn="l" rtl="0"/>
            <a:r>
              <a:rPr lang="en-US" dirty="0">
                <a:solidFill>
                  <a:srgbClr val="FF0000"/>
                </a:solidFill>
              </a:rPr>
              <a:t> </a:t>
            </a:r>
          </a:p>
          <a:p>
            <a:pPr algn="l" rtl="0"/>
            <a:r>
              <a:rPr lang="en-US" b="1" dirty="0">
                <a:solidFill>
                  <a:srgbClr val="FF0000"/>
                </a:solidFill>
              </a:rPr>
              <a:t>Net quantity of sewage: </a:t>
            </a:r>
            <a:r>
              <a:rPr lang="en-US" dirty="0"/>
              <a:t>The net quantity of sewage production can be estimated by considering the addition and subtraction as discussed above over the accounted quantity of water supplied by water authority as below:</a:t>
            </a:r>
          </a:p>
        </p:txBody>
      </p:sp>
      <p:pic>
        <p:nvPicPr>
          <p:cNvPr id="3" name="صورة 2"/>
          <p:cNvPicPr/>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95672" y="3923247"/>
            <a:ext cx="8940824" cy="2091229"/>
          </a:xfrm>
          <a:prstGeom prst="rect">
            <a:avLst/>
          </a:prstGeom>
          <a:noFill/>
          <a:ln>
            <a:noFill/>
          </a:ln>
        </p:spPr>
      </p:pic>
      <p:sp>
        <p:nvSpPr>
          <p:cNvPr id="4" name="مستطيل 3"/>
          <p:cNvSpPr/>
          <p:nvPr/>
        </p:nvSpPr>
        <p:spPr>
          <a:xfrm>
            <a:off x="108572" y="6014476"/>
            <a:ext cx="8927923" cy="646331"/>
          </a:xfrm>
          <a:prstGeom prst="rect">
            <a:avLst/>
          </a:prstGeom>
          <a:solidFill>
            <a:schemeClr val="bg1"/>
          </a:solidFill>
        </p:spPr>
        <p:txBody>
          <a:bodyPr wrap="square">
            <a:spAutoFit/>
          </a:bodyPr>
          <a:lstStyle/>
          <a:p>
            <a:pPr algn="l" rtl="0"/>
            <a:r>
              <a:rPr lang="en-US" dirty="0"/>
              <a:t>Generally, 75 to 80% of accounted water supplied is considered as quantity of sewage produced.</a:t>
            </a:r>
          </a:p>
        </p:txBody>
      </p:sp>
    </p:spTree>
    <p:extLst>
      <p:ext uri="{BB962C8B-B14F-4D97-AF65-F5344CB8AC3E}">
        <p14:creationId xmlns:p14="http://schemas.microsoft.com/office/powerpoint/2010/main" val="39649872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735" y="980728"/>
            <a:ext cx="8928992" cy="4770537"/>
          </a:xfrm>
          <a:prstGeom prst="rect">
            <a:avLst/>
          </a:prstGeom>
          <a:solidFill>
            <a:schemeClr val="bg1"/>
          </a:solidFill>
        </p:spPr>
        <p:txBody>
          <a:bodyPr wrap="square">
            <a:spAutoFit/>
          </a:bodyPr>
          <a:lstStyle/>
          <a:p>
            <a:pPr algn="l" rtl="0"/>
            <a:r>
              <a:rPr lang="en-US" sz="2400" b="1" dirty="0">
                <a:solidFill>
                  <a:srgbClr val="FF0000"/>
                </a:solidFill>
              </a:rPr>
              <a:t>Variation in Sewage Flow</a:t>
            </a:r>
            <a:endParaRPr lang="en-US" sz="2400" dirty="0">
              <a:solidFill>
                <a:srgbClr val="FF0000"/>
              </a:solidFill>
            </a:endParaRPr>
          </a:p>
          <a:p>
            <a:pPr algn="l" rtl="0"/>
            <a:r>
              <a:rPr lang="en-US" sz="2000" dirty="0"/>
              <a:t>Variation occurs in the flow of sewage over annual average daily flow. Fluctuation in flow occurs from hour to hour and from season to season. The typical hourly variation in the sewage flow is shown in the Figure 4.1. If the flow is gauged near its origin, the peak flow will be quite pronounced. The peak will defer if the sewage has to travel long distance. This is because of the time required in collecting sufficient quantity of sewage required to fill the sewers and time required in travelling. As sewage flow in sewer lines, more and more sewage is mixed in it due to continuous increase in the area being served by the sewer line. This leads to reduction in the fluctuations in the sewage flow and the lag period goes on increasing. The magnitude of variation in the sewage quantity varies from place to place and it is very difficult to predict. For smaller township this variation will be more pronounced due to lower length and travel time before sewage reach to the main sewer and for large cities this variation will be less.</a:t>
            </a:r>
          </a:p>
        </p:txBody>
      </p:sp>
    </p:spTree>
    <p:extLst>
      <p:ext uri="{BB962C8B-B14F-4D97-AF65-F5344CB8AC3E}">
        <p14:creationId xmlns:p14="http://schemas.microsoft.com/office/powerpoint/2010/main" val="12924320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107504" y="522428"/>
            <a:ext cx="8856565" cy="4896544"/>
          </a:xfrm>
          <a:prstGeom prst="rect">
            <a:avLst/>
          </a:prstGeom>
          <a:noFill/>
          <a:ln>
            <a:solidFill>
              <a:schemeClr val="tx1"/>
            </a:solidFill>
          </a:ln>
        </p:spPr>
      </p:pic>
      <p:sp>
        <p:nvSpPr>
          <p:cNvPr id="3" name="مستطيل 2"/>
          <p:cNvSpPr/>
          <p:nvPr/>
        </p:nvSpPr>
        <p:spPr>
          <a:xfrm>
            <a:off x="1907704" y="5485175"/>
            <a:ext cx="6192688" cy="369332"/>
          </a:xfrm>
          <a:prstGeom prst="rect">
            <a:avLst/>
          </a:prstGeom>
        </p:spPr>
        <p:txBody>
          <a:bodyPr wrap="square">
            <a:spAutoFit/>
          </a:bodyPr>
          <a:lstStyle/>
          <a:p>
            <a:pPr algn="l" rtl="0"/>
            <a:r>
              <a:rPr lang="en-US" dirty="0"/>
              <a:t>Figure 4.1 Typical hourly variations in sewage flow</a:t>
            </a:r>
          </a:p>
        </p:txBody>
      </p:sp>
    </p:spTree>
    <p:extLst>
      <p:ext uri="{BB962C8B-B14F-4D97-AF65-F5344CB8AC3E}">
        <p14:creationId xmlns:p14="http://schemas.microsoft.com/office/powerpoint/2010/main" val="2530716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557" y="0"/>
            <a:ext cx="8892479" cy="2862322"/>
          </a:xfrm>
          <a:prstGeom prst="rect">
            <a:avLst/>
          </a:prstGeom>
          <a:solidFill>
            <a:schemeClr val="bg1"/>
          </a:solidFill>
        </p:spPr>
        <p:txBody>
          <a:bodyPr wrap="square">
            <a:spAutoFit/>
          </a:bodyPr>
          <a:lstStyle/>
          <a:p>
            <a:pPr algn="l" rtl="0"/>
            <a:r>
              <a:rPr lang="en-US" sz="2000" dirty="0">
                <a:solidFill>
                  <a:srgbClr val="FF0000"/>
                </a:solidFill>
              </a:rPr>
              <a:t>For estimating design discharge following relation can be considered: </a:t>
            </a:r>
          </a:p>
          <a:p>
            <a:pPr algn="l" rtl="0"/>
            <a:r>
              <a:rPr lang="en-US" sz="2000" dirty="0"/>
              <a:t> </a:t>
            </a:r>
          </a:p>
          <a:p>
            <a:pPr algn="l" rtl="0"/>
            <a:r>
              <a:rPr lang="en-US" sz="2000" dirty="0">
                <a:solidFill>
                  <a:schemeClr val="tx2">
                    <a:lumMod val="75000"/>
                  </a:schemeClr>
                </a:solidFill>
              </a:rPr>
              <a:t>Maximum daily flow     =     Two times the annual average daily </a:t>
            </a:r>
            <a:r>
              <a:rPr lang="en-US" sz="2000" dirty="0" smtClean="0">
                <a:solidFill>
                  <a:schemeClr val="tx2">
                    <a:lumMod val="75000"/>
                  </a:schemeClr>
                </a:solidFill>
              </a:rPr>
              <a:t>flow)</a:t>
            </a:r>
            <a:endParaRPr lang="en-US" sz="2000" dirty="0">
              <a:solidFill>
                <a:schemeClr val="tx2">
                  <a:lumMod val="75000"/>
                </a:schemeClr>
              </a:solidFill>
            </a:endParaRPr>
          </a:p>
          <a:p>
            <a:pPr algn="l" rtl="0"/>
            <a:r>
              <a:rPr lang="en-US" sz="2000" dirty="0">
                <a:solidFill>
                  <a:schemeClr val="tx2">
                    <a:lumMod val="75000"/>
                  </a:schemeClr>
                </a:solidFill>
              </a:rPr>
              <a:t> </a:t>
            </a:r>
            <a:r>
              <a:rPr lang="en-US" sz="2000" dirty="0" smtClean="0">
                <a:solidFill>
                  <a:schemeClr val="tx2">
                    <a:lumMod val="75000"/>
                  </a:schemeClr>
                </a:solidFill>
              </a:rPr>
              <a:t>                                                 (</a:t>
            </a:r>
            <a:r>
              <a:rPr lang="en-US" sz="2000" dirty="0">
                <a:solidFill>
                  <a:schemeClr val="tx2">
                    <a:lumMod val="75000"/>
                  </a:schemeClr>
                </a:solidFill>
              </a:rPr>
              <a:t>representing seasonal variations</a:t>
            </a:r>
          </a:p>
          <a:p>
            <a:pPr algn="l" rtl="0"/>
            <a:endParaRPr lang="en-US" sz="2000" dirty="0">
              <a:solidFill>
                <a:schemeClr val="tx2">
                  <a:lumMod val="75000"/>
                </a:schemeClr>
              </a:solidFill>
            </a:endParaRPr>
          </a:p>
          <a:p>
            <a:pPr algn="l" rtl="0"/>
            <a:r>
              <a:rPr lang="en-US" sz="2000" dirty="0" smtClean="0">
                <a:solidFill>
                  <a:schemeClr val="tx2">
                    <a:lumMod val="75000"/>
                  </a:schemeClr>
                </a:solidFill>
              </a:rPr>
              <a:t>Maximum </a:t>
            </a:r>
            <a:r>
              <a:rPr lang="en-US" sz="2000" dirty="0">
                <a:solidFill>
                  <a:schemeClr val="tx2">
                    <a:lumMod val="75000"/>
                  </a:schemeClr>
                </a:solidFill>
              </a:rPr>
              <a:t>hourly flow   = 1.5 times the maximum daily </a:t>
            </a:r>
            <a:r>
              <a:rPr lang="en-US" sz="2000" dirty="0" smtClean="0">
                <a:solidFill>
                  <a:schemeClr val="tx2">
                    <a:lumMod val="75000"/>
                  </a:schemeClr>
                </a:solidFill>
              </a:rPr>
              <a:t>flow                          (</a:t>
            </a:r>
            <a:r>
              <a:rPr lang="ar-IQ" sz="2000" dirty="0" smtClean="0">
                <a:solidFill>
                  <a:schemeClr val="tx2">
                    <a:lumMod val="75000"/>
                  </a:schemeClr>
                </a:solidFill>
              </a:rPr>
              <a:t>                                                </a:t>
            </a:r>
            <a:r>
              <a:rPr lang="en-US" sz="2000" dirty="0" smtClean="0">
                <a:solidFill>
                  <a:schemeClr val="tx2">
                    <a:lumMod val="75000"/>
                  </a:schemeClr>
                </a:solidFill>
              </a:rPr>
              <a:t>accounting hourly variations)</a:t>
            </a:r>
          </a:p>
          <a:p>
            <a:pPr algn="l" rtl="0"/>
            <a:endParaRPr lang="en-US" sz="2000" dirty="0" smtClean="0">
              <a:solidFill>
                <a:schemeClr val="tx2">
                  <a:lumMod val="75000"/>
                </a:schemeClr>
              </a:solidFill>
            </a:endParaRPr>
          </a:p>
          <a:p>
            <a:pPr algn="l" rtl="0"/>
            <a:r>
              <a:rPr lang="en-US" sz="2000" dirty="0" smtClean="0">
                <a:solidFill>
                  <a:schemeClr val="tx2">
                    <a:lumMod val="75000"/>
                  </a:schemeClr>
                </a:solidFill>
              </a:rPr>
              <a:t>                                            = </a:t>
            </a:r>
            <a:r>
              <a:rPr lang="en-US" sz="2000" dirty="0">
                <a:solidFill>
                  <a:schemeClr val="tx2">
                    <a:lumMod val="75000"/>
                  </a:schemeClr>
                </a:solidFill>
              </a:rPr>
              <a:t>Three times the annual average daily flow</a:t>
            </a:r>
          </a:p>
        </p:txBody>
      </p:sp>
      <p:sp>
        <p:nvSpPr>
          <p:cNvPr id="3" name="مستطيل 2"/>
          <p:cNvSpPr/>
          <p:nvPr/>
        </p:nvSpPr>
        <p:spPr>
          <a:xfrm>
            <a:off x="2557" y="2862322"/>
            <a:ext cx="8892480" cy="4093428"/>
          </a:xfrm>
          <a:prstGeom prst="rect">
            <a:avLst/>
          </a:prstGeom>
          <a:solidFill>
            <a:schemeClr val="bg1"/>
          </a:solidFill>
        </p:spPr>
        <p:txBody>
          <a:bodyPr wrap="square">
            <a:spAutoFit/>
          </a:bodyPr>
          <a:lstStyle/>
          <a:p>
            <a:pPr algn="l" rtl="0"/>
            <a:r>
              <a:rPr lang="en-US" sz="2000" dirty="0"/>
              <a:t>As the tributary area increases, peak hourly flow will decrease. For smaller population served (less than 50000) the peak factor can be 2.5, and as the population served increases its value reduces. For large cities it can be considered about 1.5 to 2.0. Therefore, for outfall sewer the peak flow can be considered as 1.5 times the annual average daily flow. Even for design of the treatment facility, the peak factor is considered as 1.5 times the annual average daily flow.</a:t>
            </a:r>
          </a:p>
          <a:p>
            <a:pPr algn="l" rtl="0"/>
            <a:r>
              <a:rPr lang="en-US" sz="2000" dirty="0"/>
              <a:t> </a:t>
            </a:r>
          </a:p>
          <a:p>
            <a:pPr algn="l" rtl="0"/>
            <a:r>
              <a:rPr lang="en-US" sz="2000" dirty="0"/>
              <a:t>The minimum flow passing through sewers is important to develop self-cleansing velocity to avoid silting in sewers. This flow will generate in the sewers during late night hours. The effect of this flow is more pronounced on lateral sewers than the main sewers. Sewers must be checked for minimum velocity as follows:</a:t>
            </a:r>
          </a:p>
        </p:txBody>
      </p:sp>
    </p:spTree>
    <p:extLst>
      <p:ext uri="{BB962C8B-B14F-4D97-AF65-F5344CB8AC3E}">
        <p14:creationId xmlns:p14="http://schemas.microsoft.com/office/powerpoint/2010/main" val="38820542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251520" y="404664"/>
            <a:ext cx="8280920" cy="461665"/>
          </a:xfrm>
          <a:prstGeom prst="rect">
            <a:avLst/>
          </a:prstGeom>
          <a:solidFill>
            <a:schemeClr val="bg1"/>
          </a:solidFill>
        </p:spPr>
        <p:txBody>
          <a:bodyPr wrap="square">
            <a:spAutoFit/>
          </a:bodyPr>
          <a:lstStyle/>
          <a:p>
            <a:pPr algn="r"/>
            <a:r>
              <a:rPr lang="en-US" sz="2400" dirty="0">
                <a:solidFill>
                  <a:srgbClr val="FF0000"/>
                </a:solidFill>
              </a:rPr>
              <a:t>Minimum daily flow = 2/3 Annual average daily flow</a:t>
            </a:r>
            <a:endParaRPr lang="en-US" sz="2400" dirty="0">
              <a:solidFill>
                <a:srgbClr val="FF0000"/>
              </a:solidFill>
            </a:endParaRPr>
          </a:p>
        </p:txBody>
      </p:sp>
      <p:sp>
        <p:nvSpPr>
          <p:cNvPr id="4" name="مستطيل 3"/>
          <p:cNvSpPr/>
          <p:nvPr/>
        </p:nvSpPr>
        <p:spPr>
          <a:xfrm>
            <a:off x="251520" y="866329"/>
            <a:ext cx="8280920" cy="461665"/>
          </a:xfrm>
          <a:prstGeom prst="rect">
            <a:avLst/>
          </a:prstGeom>
          <a:solidFill>
            <a:schemeClr val="bg1"/>
          </a:solidFill>
        </p:spPr>
        <p:txBody>
          <a:bodyPr wrap="square">
            <a:spAutoFit/>
          </a:bodyPr>
          <a:lstStyle/>
          <a:p>
            <a:r>
              <a:rPr lang="en-US" sz="2400" dirty="0">
                <a:solidFill>
                  <a:srgbClr val="FF0000"/>
                </a:solidFill>
              </a:rPr>
              <a:t>Minimum hourly flow = ½ minimum daily flow</a:t>
            </a:r>
            <a:endParaRPr lang="en-US" sz="2400" dirty="0">
              <a:solidFill>
                <a:srgbClr val="FF0000"/>
              </a:solidFill>
            </a:endParaRPr>
          </a:p>
        </p:txBody>
      </p:sp>
      <p:sp>
        <p:nvSpPr>
          <p:cNvPr id="5" name="مستطيل 4"/>
          <p:cNvSpPr/>
          <p:nvPr/>
        </p:nvSpPr>
        <p:spPr>
          <a:xfrm>
            <a:off x="251520" y="1332250"/>
            <a:ext cx="8280920" cy="1015663"/>
          </a:xfrm>
          <a:prstGeom prst="rect">
            <a:avLst/>
          </a:prstGeom>
          <a:solidFill>
            <a:schemeClr val="bg1"/>
          </a:solidFill>
        </p:spPr>
        <p:txBody>
          <a:bodyPr wrap="square">
            <a:spAutoFit/>
          </a:bodyPr>
          <a:lstStyle/>
          <a:p>
            <a:pPr algn="l" rtl="0"/>
            <a:r>
              <a:rPr lang="en-US" sz="2000" dirty="0"/>
              <a:t>The overall variation between the maximum and minimum flow is more in the laterals and less in the main or trunk sewers. This ratio may be more than 6 for laterals and about 2 to 3 in case of main sewers.</a:t>
            </a:r>
          </a:p>
        </p:txBody>
      </p:sp>
      <p:sp>
        <p:nvSpPr>
          <p:cNvPr id="6" name="مستطيل 5"/>
          <p:cNvSpPr/>
          <p:nvPr/>
        </p:nvSpPr>
        <p:spPr>
          <a:xfrm>
            <a:off x="251520" y="2420888"/>
            <a:ext cx="8424936" cy="3785652"/>
          </a:xfrm>
          <a:prstGeom prst="rect">
            <a:avLst/>
          </a:prstGeom>
        </p:spPr>
        <p:txBody>
          <a:bodyPr wrap="square">
            <a:spAutoFit/>
          </a:bodyPr>
          <a:lstStyle/>
          <a:p>
            <a:pPr algn="l" rtl="0"/>
            <a:r>
              <a:rPr lang="en-US" sz="2000" b="1" dirty="0">
                <a:solidFill>
                  <a:srgbClr val="FF0000"/>
                </a:solidFill>
              </a:rPr>
              <a:t>Design Period</a:t>
            </a:r>
            <a:endParaRPr lang="en-US" sz="2000" dirty="0">
              <a:solidFill>
                <a:srgbClr val="FF0000"/>
              </a:solidFill>
            </a:endParaRPr>
          </a:p>
          <a:p>
            <a:pPr algn="l" rtl="0"/>
            <a:r>
              <a:rPr lang="en-US" sz="2000" dirty="0"/>
              <a:t>The future period for which the provision is made in designing the capacities of the various</a:t>
            </a:r>
          </a:p>
          <a:p>
            <a:pPr algn="l" rtl="0"/>
            <a:r>
              <a:rPr lang="en-US" sz="2000" dirty="0"/>
              <a:t>components of the sewerage scheme is known as the design period. The design period depends</a:t>
            </a:r>
          </a:p>
          <a:p>
            <a:pPr algn="l" rtl="0"/>
            <a:r>
              <a:rPr lang="en-US" sz="2000" dirty="0"/>
              <a:t>upon the following:</a:t>
            </a:r>
          </a:p>
          <a:p>
            <a:pPr marL="342900" lvl="0" indent="-342900" algn="l" rtl="0">
              <a:buFont typeface="Arial" pitchFamily="34" charset="0"/>
              <a:buChar char="•"/>
            </a:pPr>
            <a:r>
              <a:rPr lang="en-US" sz="2000" dirty="0"/>
              <a:t>Ease and difficulty in expansion,</a:t>
            </a:r>
          </a:p>
          <a:p>
            <a:pPr marL="342900" lvl="0" indent="-342900" algn="l" rtl="0">
              <a:buFont typeface="Arial" pitchFamily="34" charset="0"/>
              <a:buChar char="•"/>
            </a:pPr>
            <a:r>
              <a:rPr lang="en-US" sz="2000" dirty="0"/>
              <a:t>Amount and availability of investment,</a:t>
            </a:r>
          </a:p>
          <a:p>
            <a:pPr marL="342900" lvl="0" indent="-342900" algn="l" rtl="0">
              <a:buFont typeface="Arial" pitchFamily="34" charset="0"/>
              <a:buChar char="•"/>
            </a:pPr>
            <a:r>
              <a:rPr lang="en-US" sz="2000" dirty="0"/>
              <a:t>Anticipated rate of population growth, including shifts in communities, industries and commercial investments,</a:t>
            </a:r>
          </a:p>
          <a:p>
            <a:pPr marL="342900" lvl="0" indent="-342900" algn="l" rtl="0">
              <a:buFont typeface="Arial" pitchFamily="34" charset="0"/>
              <a:buChar char="•"/>
            </a:pPr>
            <a:r>
              <a:rPr lang="en-US" sz="2000" dirty="0"/>
              <a:t>Hydraulic constraints of the systems designed, and</a:t>
            </a:r>
          </a:p>
          <a:p>
            <a:pPr lvl="0" algn="l" rtl="0"/>
            <a:r>
              <a:rPr lang="en-US" sz="2000" dirty="0"/>
              <a:t>Life of the material and equipment.</a:t>
            </a:r>
          </a:p>
        </p:txBody>
      </p:sp>
    </p:spTree>
    <p:extLst>
      <p:ext uri="{BB962C8B-B14F-4D97-AF65-F5344CB8AC3E}">
        <p14:creationId xmlns:p14="http://schemas.microsoft.com/office/powerpoint/2010/main" val="39665553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07504" y="692696"/>
            <a:ext cx="8712968" cy="2246769"/>
          </a:xfrm>
          <a:prstGeom prst="rect">
            <a:avLst/>
          </a:prstGeom>
          <a:solidFill>
            <a:schemeClr val="bg1"/>
          </a:solidFill>
        </p:spPr>
        <p:txBody>
          <a:bodyPr wrap="square">
            <a:spAutoFit/>
          </a:bodyPr>
          <a:lstStyle/>
          <a:p>
            <a:pPr algn="l" rtl="0"/>
            <a:r>
              <a:rPr lang="en-US" sz="2000" dirty="0"/>
              <a:t>Following design period can be considered for different components of sewage scheme.</a:t>
            </a:r>
          </a:p>
          <a:p>
            <a:pPr algn="l" rtl="0"/>
            <a:r>
              <a:rPr lang="en-US" sz="2000" dirty="0"/>
              <a:t> </a:t>
            </a:r>
          </a:p>
          <a:p>
            <a:pPr algn="l" rtl="0"/>
            <a:r>
              <a:rPr lang="en-US" sz="2000" dirty="0"/>
              <a:t>1. Laterals less than 15 cm diameter : Full development</a:t>
            </a:r>
          </a:p>
          <a:p>
            <a:pPr algn="l" rtl="0"/>
            <a:r>
              <a:rPr lang="en-US" sz="2000" dirty="0"/>
              <a:t>2. Trunk or main sewers : 40 to 50 years</a:t>
            </a:r>
          </a:p>
          <a:p>
            <a:pPr algn="l" rtl="0"/>
            <a:r>
              <a:rPr lang="en-US" sz="2000" dirty="0"/>
              <a:t>3. Treatment Units : 15 to 20 years</a:t>
            </a:r>
          </a:p>
          <a:p>
            <a:pPr algn="l" rtl="0"/>
            <a:r>
              <a:rPr lang="en-US" sz="2000" dirty="0"/>
              <a:t>4. Pumping plant : 5 to 10 years</a:t>
            </a:r>
            <a:endParaRPr lang="en-US" sz="2000" dirty="0"/>
          </a:p>
        </p:txBody>
      </p:sp>
      <p:sp>
        <p:nvSpPr>
          <p:cNvPr id="3" name="مستطيل 2"/>
          <p:cNvSpPr/>
          <p:nvPr/>
        </p:nvSpPr>
        <p:spPr>
          <a:xfrm>
            <a:off x="138036" y="3140968"/>
            <a:ext cx="8682435" cy="3170099"/>
          </a:xfrm>
          <a:prstGeom prst="rect">
            <a:avLst/>
          </a:prstGeom>
          <a:solidFill>
            <a:schemeClr val="bg1"/>
          </a:solidFill>
        </p:spPr>
        <p:txBody>
          <a:bodyPr wrap="square">
            <a:spAutoFit/>
          </a:bodyPr>
          <a:lstStyle/>
          <a:p>
            <a:pPr algn="l" rtl="0"/>
            <a:r>
              <a:rPr lang="en-US" sz="2000" b="1" dirty="0"/>
              <a:t>Design Discharge of Sanitary Sewage</a:t>
            </a:r>
            <a:endParaRPr lang="en-US" sz="2000" dirty="0"/>
          </a:p>
          <a:p>
            <a:pPr algn="l" rtl="0"/>
            <a:r>
              <a:rPr lang="en-US" sz="2000" dirty="0"/>
              <a:t>The total quantity of sewage generated per day is estimated as product of forecasted population at the end of design period considering per capita sewage generation and appropriate peak factor. The per capita sewage generation can be considered as 75 to 80% of the per capita water supplied per day. The increase in population also result in increase in per capita water demand and hence, per capita production of sewage. This increase in water demand occurs due to increase in living standards, betterment in economical condition and changes in habit of</a:t>
            </a:r>
          </a:p>
          <a:p>
            <a:pPr algn="l" rtl="0"/>
            <a:r>
              <a:rPr lang="en-US" sz="2000" dirty="0"/>
              <a:t>people.</a:t>
            </a:r>
          </a:p>
        </p:txBody>
      </p:sp>
      <p:pic>
        <p:nvPicPr>
          <p:cNvPr id="4" name="صورة 3"/>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a:off x="6588224" y="1292205"/>
            <a:ext cx="1623814" cy="1647260"/>
          </a:xfrm>
          <a:prstGeom prst="rect">
            <a:avLst/>
          </a:prstGeom>
        </p:spPr>
      </p:pic>
    </p:spTree>
    <p:extLst>
      <p:ext uri="{BB962C8B-B14F-4D97-AF65-F5344CB8AC3E}">
        <p14:creationId xmlns:p14="http://schemas.microsoft.com/office/powerpoint/2010/main" val="30574146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51520" y="1099216"/>
            <a:ext cx="7704856" cy="369332"/>
          </a:xfrm>
          <a:prstGeom prst="rect">
            <a:avLst/>
          </a:prstGeom>
        </p:spPr>
        <p:txBody>
          <a:bodyPr wrap="square">
            <a:spAutoFit/>
          </a:bodyPr>
          <a:lstStyle/>
          <a:p>
            <a:r>
              <a:rPr lang="en-US" b="1" dirty="0">
                <a:solidFill>
                  <a:srgbClr val="C00000"/>
                </a:solidFill>
              </a:rPr>
              <a:t>Quantity= Per capita sewage contributed per day x   Population</a:t>
            </a:r>
            <a:endParaRPr lang="en-US" dirty="0">
              <a:solidFill>
                <a:srgbClr val="C00000"/>
              </a:solidFill>
            </a:endParaRPr>
          </a:p>
        </p:txBody>
      </p:sp>
      <p:sp>
        <p:nvSpPr>
          <p:cNvPr id="3" name="مستطيل 2"/>
          <p:cNvSpPr/>
          <p:nvPr/>
        </p:nvSpPr>
        <p:spPr>
          <a:xfrm>
            <a:off x="1115616" y="1683652"/>
            <a:ext cx="7200800" cy="646331"/>
          </a:xfrm>
          <a:prstGeom prst="rect">
            <a:avLst/>
          </a:prstGeom>
        </p:spPr>
        <p:txBody>
          <a:bodyPr wrap="square">
            <a:spAutoFit/>
          </a:bodyPr>
          <a:lstStyle/>
          <a:p>
            <a:r>
              <a:rPr lang="en-US" b="1" dirty="0">
                <a:solidFill>
                  <a:srgbClr val="C00000"/>
                </a:solidFill>
              </a:rPr>
              <a:t>Std. BOD</a:t>
            </a:r>
            <a:r>
              <a:rPr lang="en-US" b="1" baseline="-25000" dirty="0">
                <a:solidFill>
                  <a:srgbClr val="C00000"/>
                </a:solidFill>
              </a:rPr>
              <a:t>5</a:t>
            </a:r>
            <a:r>
              <a:rPr lang="en-US" b="1" dirty="0">
                <a:solidFill>
                  <a:srgbClr val="C00000"/>
                </a:solidFill>
              </a:rPr>
              <a:t> = (Std. BOD</a:t>
            </a:r>
            <a:r>
              <a:rPr lang="en-US" b="1" baseline="-25000" dirty="0">
                <a:solidFill>
                  <a:srgbClr val="C00000"/>
                </a:solidFill>
              </a:rPr>
              <a:t>5</a:t>
            </a:r>
            <a:r>
              <a:rPr lang="en-US" b="1" dirty="0">
                <a:solidFill>
                  <a:srgbClr val="C00000"/>
                </a:solidFill>
              </a:rPr>
              <a:t> of domestic sewage per person per day) x</a:t>
            </a:r>
            <a:br>
              <a:rPr lang="en-US" b="1" dirty="0">
                <a:solidFill>
                  <a:srgbClr val="C00000"/>
                </a:solidFill>
              </a:rPr>
            </a:br>
            <a:r>
              <a:rPr lang="en-US" b="1" dirty="0">
                <a:solidFill>
                  <a:srgbClr val="C00000"/>
                </a:solidFill>
              </a:rPr>
              <a:t>                       (population equivalent)</a:t>
            </a:r>
            <a:r>
              <a:rPr lang="en-US" b="1" dirty="0"/>
              <a:t> </a:t>
            </a:r>
            <a:endParaRPr lang="en-US" dirty="0"/>
          </a:p>
        </p:txBody>
      </p:sp>
      <p:pic>
        <p:nvPicPr>
          <p:cNvPr id="4" name="صورة 3"/>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rot="20934299">
            <a:off x="1658284" y="3353286"/>
            <a:ext cx="5335554" cy="2416274"/>
          </a:xfrm>
          <a:prstGeom prst="rect">
            <a:avLst/>
          </a:prstGeom>
        </p:spPr>
      </p:pic>
    </p:spTree>
    <p:extLst>
      <p:ext uri="{BB962C8B-B14F-4D97-AF65-F5344CB8AC3E}">
        <p14:creationId xmlns:p14="http://schemas.microsoft.com/office/powerpoint/2010/main" val="37246838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611025" y="332803"/>
            <a:ext cx="7992888" cy="461665"/>
          </a:xfrm>
          <a:prstGeom prst="rect">
            <a:avLst/>
          </a:prstGeom>
          <a:noFill/>
        </p:spPr>
        <p:txBody>
          <a:bodyPr wrap="square" rtlCol="0">
            <a:spAutoFit/>
          </a:bodyPr>
          <a:lstStyle/>
          <a:p>
            <a:pPr>
              <a:spcAft>
                <a:spcPts val="0"/>
              </a:spcAft>
            </a:pPr>
            <a:r>
              <a:rPr lang="en-US" sz="2400" u="sng" kern="1200" dirty="0">
                <a:solidFill>
                  <a:srgbClr val="C00000"/>
                </a:solidFill>
                <a:effectLst/>
                <a:latin typeface="Calibri"/>
                <a:ea typeface="Times New Roman"/>
                <a:cs typeface="Arial"/>
              </a:rPr>
              <a:t>Example of calculating </a:t>
            </a:r>
            <a:r>
              <a:rPr lang="en-GB" sz="2400" u="sng" kern="1200" dirty="0">
                <a:solidFill>
                  <a:srgbClr val="C00000"/>
                </a:solidFill>
                <a:effectLst/>
                <a:latin typeface="Calibri"/>
                <a:ea typeface="Times New Roman"/>
                <a:cs typeface="Arial"/>
              </a:rPr>
              <a:t>average daily wastewater flow rate</a:t>
            </a:r>
            <a:endParaRPr lang="en-US" sz="2400" dirty="0">
              <a:effectLst/>
              <a:latin typeface="Times New Roman"/>
              <a:ea typeface="Times New Roman"/>
            </a:endParaRPr>
          </a:p>
        </p:txBody>
      </p:sp>
      <p:sp>
        <p:nvSpPr>
          <p:cNvPr id="3" name="Rectangle 7"/>
          <p:cNvSpPr/>
          <p:nvPr/>
        </p:nvSpPr>
        <p:spPr>
          <a:xfrm>
            <a:off x="178977" y="980728"/>
            <a:ext cx="8856984" cy="1038225"/>
          </a:xfrm>
          <a:prstGeom prst="rect">
            <a:avLst/>
          </a:prstGeom>
        </p:spPr>
        <p:txBody>
          <a:bodyPr wrap="square">
            <a:noAutofit/>
          </a:bodyPr>
          <a:lstStyle/>
          <a:p>
            <a:pPr algn="l" rtl="0">
              <a:spcAft>
                <a:spcPts val="0"/>
              </a:spcAft>
            </a:pPr>
            <a:r>
              <a:rPr lang="en-GB" sz="2400" kern="1200" dirty="0">
                <a:solidFill>
                  <a:srgbClr val="000000"/>
                </a:solidFill>
                <a:effectLst/>
                <a:latin typeface="Calibri"/>
                <a:ea typeface="Times New Roman"/>
                <a:cs typeface="Arial"/>
              </a:rPr>
              <a:t>Question: Table shows the information of daily wastewater flow rate and BOD</a:t>
            </a:r>
            <a:r>
              <a:rPr lang="en-GB" sz="2400" kern="1200" baseline="-25000" dirty="0">
                <a:solidFill>
                  <a:srgbClr val="000000"/>
                </a:solidFill>
                <a:effectLst/>
                <a:latin typeface="Calibri"/>
                <a:ea typeface="Times New Roman"/>
                <a:cs typeface="Arial"/>
              </a:rPr>
              <a:t>5 </a:t>
            </a:r>
            <a:r>
              <a:rPr lang="en-GB" sz="2400" kern="1200" dirty="0">
                <a:solidFill>
                  <a:srgbClr val="000000"/>
                </a:solidFill>
                <a:effectLst/>
                <a:latin typeface="Calibri"/>
                <a:ea typeface="Times New Roman"/>
                <a:cs typeface="Arial"/>
              </a:rPr>
              <a:t>concentration for an urban area. Determine the average daily wastewater flow rate and BOD</a:t>
            </a:r>
            <a:r>
              <a:rPr lang="en-GB" sz="2400" kern="1200" baseline="-25000" dirty="0">
                <a:solidFill>
                  <a:srgbClr val="000000"/>
                </a:solidFill>
                <a:effectLst/>
                <a:latin typeface="Calibri"/>
                <a:ea typeface="Times New Roman"/>
                <a:cs typeface="Arial"/>
              </a:rPr>
              <a:t>5 </a:t>
            </a:r>
            <a:r>
              <a:rPr lang="en-GB" sz="2400" kern="1200" dirty="0">
                <a:solidFill>
                  <a:srgbClr val="000000"/>
                </a:solidFill>
                <a:effectLst/>
                <a:latin typeface="Calibri"/>
                <a:ea typeface="Times New Roman"/>
                <a:cs typeface="Arial"/>
              </a:rPr>
              <a:t>concentration.</a:t>
            </a:r>
            <a:endParaRPr lang="en-US" sz="2400" dirty="0">
              <a:effectLst/>
              <a:latin typeface="Times New Roman"/>
              <a:ea typeface="Times New Roman"/>
            </a:endParaRPr>
          </a:p>
        </p:txBody>
      </p:sp>
      <p:pic>
        <p:nvPicPr>
          <p:cNvPr id="4" name="table"/>
          <p:cNvPicPr/>
          <p:nvPr/>
        </p:nvPicPr>
        <p:blipFill>
          <a:blip r:embed="rId2"/>
          <a:stretch>
            <a:fillRect/>
          </a:stretch>
        </p:blipFill>
        <p:spPr>
          <a:xfrm>
            <a:off x="467543" y="2348880"/>
            <a:ext cx="8136369" cy="3960440"/>
          </a:xfrm>
          <a:prstGeom prst="rect">
            <a:avLst/>
          </a:prstGeom>
        </p:spPr>
      </p:pic>
    </p:spTree>
    <p:extLst>
      <p:ext uri="{BB962C8B-B14F-4D97-AF65-F5344CB8AC3E}">
        <p14:creationId xmlns:p14="http://schemas.microsoft.com/office/powerpoint/2010/main" val="18506854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p:nvPr/>
        </p:nvSpPr>
        <p:spPr>
          <a:xfrm>
            <a:off x="611560" y="404664"/>
            <a:ext cx="7162800" cy="649605"/>
          </a:xfrm>
          <a:prstGeom prst="rect">
            <a:avLst/>
          </a:prstGeom>
          <a:noFill/>
        </p:spPr>
        <p:txBody>
          <a:bodyPr wrap="square" rtlCol="0">
            <a:spAutoFit/>
          </a:bodyPr>
          <a:lstStyle/>
          <a:p>
            <a:pPr algn="l" rtl="0">
              <a:spcAft>
                <a:spcPts val="0"/>
              </a:spcAft>
            </a:pPr>
            <a:r>
              <a:rPr lang="en-US" sz="1800" kern="1200" dirty="0">
                <a:solidFill>
                  <a:srgbClr val="C00000"/>
                </a:solidFill>
                <a:effectLst/>
                <a:latin typeface="Calibri"/>
                <a:ea typeface="Times New Roman"/>
                <a:cs typeface="Arial"/>
              </a:rPr>
              <a:t>Solution</a:t>
            </a:r>
            <a:endParaRPr lang="en-US" sz="1200" dirty="0">
              <a:effectLst/>
              <a:latin typeface="Times New Roman"/>
              <a:ea typeface="Times New Roman"/>
            </a:endParaRPr>
          </a:p>
          <a:p>
            <a:pPr algn="l" rtl="0">
              <a:spcAft>
                <a:spcPts val="0"/>
              </a:spcAft>
            </a:pPr>
            <a:r>
              <a:rPr lang="en-US" sz="1800" kern="1200" dirty="0">
                <a:solidFill>
                  <a:srgbClr val="000000"/>
                </a:solidFill>
                <a:effectLst/>
                <a:latin typeface="Calibri"/>
                <a:ea typeface="Times New Roman"/>
                <a:cs typeface="Arial"/>
              </a:rPr>
              <a:t>i. Calculate the average wastewater flow rate</a:t>
            </a:r>
            <a:endParaRPr lang="en-US" sz="1200" dirty="0">
              <a:effectLst/>
              <a:latin typeface="Times New Roman"/>
              <a:ea typeface="Times New Roman"/>
            </a:endParaRPr>
          </a:p>
        </p:txBody>
      </p:sp>
      <p:graphicFrame>
        <p:nvGraphicFramePr>
          <p:cNvPr id="3" name="جدول 2"/>
          <p:cNvGraphicFramePr>
            <a:graphicFrameLocks noGrp="1"/>
          </p:cNvGraphicFramePr>
          <p:nvPr>
            <p:extLst>
              <p:ext uri="{D42A27DB-BD31-4B8C-83A1-F6EECF244321}">
                <p14:modId xmlns:p14="http://schemas.microsoft.com/office/powerpoint/2010/main" val="1069032831"/>
              </p:ext>
            </p:extLst>
          </p:nvPr>
        </p:nvGraphicFramePr>
        <p:xfrm>
          <a:off x="611560" y="1268760"/>
          <a:ext cx="7848872" cy="4688598"/>
        </p:xfrm>
        <a:graphic>
          <a:graphicData uri="http://schemas.openxmlformats.org/drawingml/2006/table">
            <a:tbl>
              <a:tblPr>
                <a:tableStyleId>{F5AB1C69-6EDB-4FF4-983F-18BD219EF322}</a:tableStyleId>
              </a:tblPr>
              <a:tblGrid>
                <a:gridCol w="1746813"/>
                <a:gridCol w="3748386"/>
                <a:gridCol w="2353673"/>
              </a:tblGrid>
              <a:tr h="751037">
                <a:tc>
                  <a:txBody>
                    <a:bodyPr/>
                    <a:lstStyle/>
                    <a:p>
                      <a:pPr>
                        <a:lnSpc>
                          <a:spcPct val="115000"/>
                        </a:lnSpc>
                        <a:spcAft>
                          <a:spcPts val="1000"/>
                        </a:spcAft>
                      </a:pPr>
                      <a:r>
                        <a:rPr lang="en-GB" sz="2000">
                          <a:effectLst/>
                        </a:rPr>
                        <a:t>Utility</a:t>
                      </a:r>
                      <a:endParaRPr lang="en-US" sz="2000">
                        <a:effectLst/>
                        <a:latin typeface="Calibri"/>
                        <a:ea typeface="Calibri"/>
                        <a:cs typeface="Arial"/>
                      </a:endParaRPr>
                    </a:p>
                  </a:txBody>
                  <a:tcPr marL="68580" marR="68580" marT="9525" marB="0" anchor="ctr"/>
                </a:tc>
                <a:tc>
                  <a:txBody>
                    <a:bodyPr/>
                    <a:lstStyle/>
                    <a:p>
                      <a:pPr>
                        <a:lnSpc>
                          <a:spcPct val="115000"/>
                        </a:lnSpc>
                        <a:spcAft>
                          <a:spcPts val="1000"/>
                        </a:spcAft>
                      </a:pPr>
                      <a:r>
                        <a:rPr lang="en-US" sz="2000">
                          <a:effectLst/>
                        </a:rPr>
                        <a:t>PE x average daily flowrate</a:t>
                      </a:r>
                      <a:endParaRPr lang="en-US" sz="2000">
                        <a:effectLst/>
                        <a:latin typeface="Calibri"/>
                        <a:ea typeface="Calibri"/>
                        <a:cs typeface="Arial"/>
                      </a:endParaRPr>
                    </a:p>
                  </a:txBody>
                  <a:tcPr marL="68580" marR="68580" marT="9525" marB="0" anchor="ctr"/>
                </a:tc>
                <a:tc>
                  <a:txBody>
                    <a:bodyPr/>
                    <a:lstStyle/>
                    <a:p>
                      <a:pPr>
                        <a:lnSpc>
                          <a:spcPct val="115000"/>
                        </a:lnSpc>
                      </a:pPr>
                      <a:endParaRPr lang="en-US" sz="2000">
                        <a:effectLst/>
                        <a:latin typeface="Calibri"/>
                      </a:endParaRPr>
                    </a:p>
                  </a:txBody>
                  <a:tcPr marL="68580" marR="68580" marT="9525" marB="0" anchor="ctr"/>
                </a:tc>
              </a:tr>
              <a:tr h="443320">
                <a:tc>
                  <a:txBody>
                    <a:bodyPr/>
                    <a:lstStyle/>
                    <a:p>
                      <a:pPr>
                        <a:lnSpc>
                          <a:spcPct val="115000"/>
                        </a:lnSpc>
                        <a:spcAft>
                          <a:spcPts val="1000"/>
                        </a:spcAft>
                      </a:pPr>
                      <a:r>
                        <a:rPr lang="en-GB" sz="2000">
                          <a:effectLst/>
                        </a:rPr>
                        <a:t>Domestic</a:t>
                      </a:r>
                      <a:endParaRPr lang="en-US" sz="2000">
                        <a:effectLst/>
                        <a:latin typeface="Calibri"/>
                        <a:ea typeface="Calibri"/>
                        <a:cs typeface="Arial"/>
                      </a:endParaRPr>
                    </a:p>
                  </a:txBody>
                  <a:tcPr marL="68580" marR="68580" marT="9525" marB="0" anchor="ctr"/>
                </a:tc>
                <a:tc>
                  <a:txBody>
                    <a:bodyPr/>
                    <a:lstStyle/>
                    <a:p>
                      <a:pPr>
                        <a:lnSpc>
                          <a:spcPct val="115000"/>
                        </a:lnSpc>
                        <a:spcAft>
                          <a:spcPts val="1000"/>
                        </a:spcAft>
                      </a:pPr>
                      <a:r>
                        <a:rPr lang="en-GB" sz="2000">
                          <a:effectLst/>
                        </a:rPr>
                        <a:t>30 000 x 625</a:t>
                      </a:r>
                      <a:endParaRPr lang="en-US" sz="2000">
                        <a:effectLst/>
                        <a:latin typeface="Calibri"/>
                        <a:ea typeface="Calibri"/>
                        <a:cs typeface="Arial"/>
                      </a:endParaRPr>
                    </a:p>
                  </a:txBody>
                  <a:tcPr marL="68580" marR="68580" marT="9525" marB="0" anchor="ctr"/>
                </a:tc>
                <a:tc>
                  <a:txBody>
                    <a:bodyPr/>
                    <a:lstStyle/>
                    <a:p>
                      <a:pPr>
                        <a:lnSpc>
                          <a:spcPct val="115000"/>
                        </a:lnSpc>
                        <a:spcAft>
                          <a:spcPts val="1000"/>
                        </a:spcAft>
                      </a:pPr>
                      <a:r>
                        <a:rPr lang="en-US" sz="2000">
                          <a:effectLst/>
                        </a:rPr>
                        <a:t>18,750,000</a:t>
                      </a:r>
                      <a:endParaRPr lang="en-US" sz="2000">
                        <a:effectLst/>
                        <a:latin typeface="Calibri"/>
                        <a:ea typeface="Calibri"/>
                        <a:cs typeface="Arial"/>
                      </a:endParaRPr>
                    </a:p>
                  </a:txBody>
                  <a:tcPr marL="68580" marR="68580" marT="9525" marB="0" anchor="ctr"/>
                </a:tc>
              </a:tr>
              <a:tr h="443320">
                <a:tc>
                  <a:txBody>
                    <a:bodyPr/>
                    <a:lstStyle/>
                    <a:p>
                      <a:pPr>
                        <a:lnSpc>
                          <a:spcPct val="115000"/>
                        </a:lnSpc>
                        <a:spcAft>
                          <a:spcPts val="1000"/>
                        </a:spcAft>
                      </a:pPr>
                      <a:r>
                        <a:rPr lang="en-GB" sz="2000">
                          <a:effectLst/>
                        </a:rPr>
                        <a:t>Hospital</a:t>
                      </a:r>
                      <a:endParaRPr lang="en-US" sz="2000">
                        <a:effectLst/>
                        <a:latin typeface="Calibri"/>
                        <a:ea typeface="Calibri"/>
                        <a:cs typeface="Arial"/>
                      </a:endParaRPr>
                    </a:p>
                  </a:txBody>
                  <a:tcPr marL="68580" marR="68580" marT="9525" marB="0" anchor="ctr"/>
                </a:tc>
                <a:tc>
                  <a:txBody>
                    <a:bodyPr/>
                    <a:lstStyle/>
                    <a:p>
                      <a:pPr>
                        <a:lnSpc>
                          <a:spcPct val="115000"/>
                        </a:lnSpc>
                        <a:spcAft>
                          <a:spcPts val="1000"/>
                        </a:spcAft>
                      </a:pPr>
                      <a:r>
                        <a:rPr lang="en-GB" sz="2000">
                          <a:effectLst/>
                        </a:rPr>
                        <a:t>650 x 600</a:t>
                      </a:r>
                      <a:endParaRPr lang="en-US" sz="2000">
                        <a:effectLst/>
                        <a:latin typeface="Calibri"/>
                        <a:ea typeface="Calibri"/>
                        <a:cs typeface="Arial"/>
                      </a:endParaRPr>
                    </a:p>
                  </a:txBody>
                  <a:tcPr marL="68580" marR="68580" marT="9525" marB="0" anchor="ctr"/>
                </a:tc>
                <a:tc>
                  <a:txBody>
                    <a:bodyPr/>
                    <a:lstStyle/>
                    <a:p>
                      <a:pPr>
                        <a:lnSpc>
                          <a:spcPct val="115000"/>
                        </a:lnSpc>
                        <a:spcAft>
                          <a:spcPts val="1000"/>
                        </a:spcAft>
                      </a:pPr>
                      <a:r>
                        <a:rPr lang="en-US" sz="2000">
                          <a:effectLst/>
                        </a:rPr>
                        <a:t>390,000</a:t>
                      </a:r>
                      <a:endParaRPr lang="en-US" sz="2000">
                        <a:effectLst/>
                        <a:latin typeface="Calibri"/>
                        <a:ea typeface="Calibri"/>
                        <a:cs typeface="Arial"/>
                      </a:endParaRPr>
                    </a:p>
                  </a:txBody>
                  <a:tcPr marL="68580" marR="68580" marT="9525" marB="0" anchor="ctr"/>
                </a:tc>
              </a:tr>
              <a:tr h="443320">
                <a:tc>
                  <a:txBody>
                    <a:bodyPr/>
                    <a:lstStyle/>
                    <a:p>
                      <a:pPr>
                        <a:lnSpc>
                          <a:spcPct val="115000"/>
                        </a:lnSpc>
                        <a:spcAft>
                          <a:spcPts val="1000"/>
                        </a:spcAft>
                      </a:pPr>
                      <a:r>
                        <a:rPr lang="en-GB" sz="2000">
                          <a:effectLst/>
                        </a:rPr>
                        <a:t>Restaurant</a:t>
                      </a:r>
                      <a:endParaRPr lang="en-US" sz="2000">
                        <a:effectLst/>
                        <a:latin typeface="Calibri"/>
                        <a:ea typeface="Calibri"/>
                        <a:cs typeface="Arial"/>
                      </a:endParaRPr>
                    </a:p>
                  </a:txBody>
                  <a:tcPr marL="68580" marR="68580" marT="9525" marB="0" anchor="ctr"/>
                </a:tc>
                <a:tc>
                  <a:txBody>
                    <a:bodyPr/>
                    <a:lstStyle/>
                    <a:p>
                      <a:pPr>
                        <a:lnSpc>
                          <a:spcPct val="115000"/>
                        </a:lnSpc>
                        <a:spcAft>
                          <a:spcPts val="1000"/>
                        </a:spcAft>
                      </a:pPr>
                      <a:r>
                        <a:rPr lang="en-GB" sz="2000">
                          <a:effectLst/>
                        </a:rPr>
                        <a:t>250 x 30</a:t>
                      </a:r>
                      <a:endParaRPr lang="en-US" sz="2000">
                        <a:effectLst/>
                        <a:latin typeface="Calibri"/>
                        <a:ea typeface="Calibri"/>
                        <a:cs typeface="Arial"/>
                      </a:endParaRPr>
                    </a:p>
                  </a:txBody>
                  <a:tcPr marL="68580" marR="68580" marT="9525" marB="0" anchor="ctr"/>
                </a:tc>
                <a:tc>
                  <a:txBody>
                    <a:bodyPr/>
                    <a:lstStyle/>
                    <a:p>
                      <a:pPr>
                        <a:lnSpc>
                          <a:spcPct val="115000"/>
                        </a:lnSpc>
                        <a:spcAft>
                          <a:spcPts val="1000"/>
                        </a:spcAft>
                      </a:pPr>
                      <a:r>
                        <a:rPr lang="en-US" sz="2000">
                          <a:effectLst/>
                        </a:rPr>
                        <a:t>7500</a:t>
                      </a:r>
                      <a:endParaRPr lang="en-US" sz="2000">
                        <a:effectLst/>
                        <a:latin typeface="Calibri"/>
                        <a:ea typeface="Calibri"/>
                        <a:cs typeface="Arial"/>
                      </a:endParaRPr>
                    </a:p>
                  </a:txBody>
                  <a:tcPr marL="68580" marR="68580" marT="9525" marB="0" anchor="ctr"/>
                </a:tc>
              </a:tr>
              <a:tr h="661330">
                <a:tc>
                  <a:txBody>
                    <a:bodyPr/>
                    <a:lstStyle/>
                    <a:p>
                      <a:pPr>
                        <a:lnSpc>
                          <a:spcPct val="115000"/>
                        </a:lnSpc>
                        <a:spcAft>
                          <a:spcPts val="1000"/>
                        </a:spcAft>
                      </a:pPr>
                      <a:r>
                        <a:rPr lang="en-GB" sz="2000">
                          <a:effectLst/>
                        </a:rPr>
                        <a:t>School with cafe</a:t>
                      </a:r>
                      <a:endParaRPr lang="en-US" sz="2000">
                        <a:effectLst/>
                        <a:latin typeface="Calibri"/>
                        <a:ea typeface="Calibri"/>
                        <a:cs typeface="Arial"/>
                      </a:endParaRPr>
                    </a:p>
                  </a:txBody>
                  <a:tcPr marL="68580" marR="68580" marT="9525" marB="0" anchor="ctr"/>
                </a:tc>
                <a:tc>
                  <a:txBody>
                    <a:bodyPr/>
                    <a:lstStyle/>
                    <a:p>
                      <a:pPr>
                        <a:lnSpc>
                          <a:spcPct val="115000"/>
                        </a:lnSpc>
                        <a:spcAft>
                          <a:spcPts val="1000"/>
                        </a:spcAft>
                      </a:pPr>
                      <a:r>
                        <a:rPr lang="en-GB" sz="2000">
                          <a:effectLst/>
                        </a:rPr>
                        <a:t>1500 x 280</a:t>
                      </a:r>
                      <a:endParaRPr lang="en-US" sz="2000">
                        <a:effectLst/>
                        <a:latin typeface="Calibri"/>
                        <a:ea typeface="Calibri"/>
                        <a:cs typeface="Arial"/>
                      </a:endParaRPr>
                    </a:p>
                  </a:txBody>
                  <a:tcPr marL="68580" marR="68580" marT="9525" marB="0" anchor="ctr"/>
                </a:tc>
                <a:tc>
                  <a:txBody>
                    <a:bodyPr/>
                    <a:lstStyle/>
                    <a:p>
                      <a:pPr>
                        <a:lnSpc>
                          <a:spcPct val="115000"/>
                        </a:lnSpc>
                        <a:spcAft>
                          <a:spcPts val="1000"/>
                        </a:spcAft>
                      </a:pPr>
                      <a:r>
                        <a:rPr lang="en-US" sz="2000">
                          <a:effectLst/>
                        </a:rPr>
                        <a:t>420,000</a:t>
                      </a:r>
                      <a:endParaRPr lang="en-US" sz="2000">
                        <a:effectLst/>
                        <a:latin typeface="Calibri"/>
                        <a:ea typeface="Calibri"/>
                        <a:cs typeface="Arial"/>
                      </a:endParaRPr>
                    </a:p>
                  </a:txBody>
                  <a:tcPr marL="68580" marR="68580" marT="9525" marB="0" anchor="ctr"/>
                </a:tc>
              </a:tr>
              <a:tr h="876209">
                <a:tc>
                  <a:txBody>
                    <a:bodyPr/>
                    <a:lstStyle/>
                    <a:p>
                      <a:pPr>
                        <a:lnSpc>
                          <a:spcPct val="115000"/>
                        </a:lnSpc>
                        <a:spcAft>
                          <a:spcPts val="1000"/>
                        </a:spcAft>
                      </a:pPr>
                      <a:r>
                        <a:rPr lang="en-GB" sz="2000">
                          <a:effectLst/>
                        </a:rPr>
                        <a:t>School without cafe</a:t>
                      </a:r>
                      <a:endParaRPr lang="en-US" sz="2000">
                        <a:effectLst/>
                        <a:latin typeface="Calibri"/>
                        <a:ea typeface="Calibri"/>
                        <a:cs typeface="Arial"/>
                      </a:endParaRPr>
                    </a:p>
                  </a:txBody>
                  <a:tcPr marL="68580" marR="68580" marT="9525" marB="0" anchor="ctr"/>
                </a:tc>
                <a:tc>
                  <a:txBody>
                    <a:bodyPr/>
                    <a:lstStyle/>
                    <a:p>
                      <a:pPr>
                        <a:lnSpc>
                          <a:spcPct val="115000"/>
                        </a:lnSpc>
                        <a:spcAft>
                          <a:spcPts val="1000"/>
                        </a:spcAft>
                      </a:pPr>
                      <a:r>
                        <a:rPr lang="en-GB" sz="2000">
                          <a:effectLst/>
                        </a:rPr>
                        <a:t>5400 x 60</a:t>
                      </a:r>
                      <a:endParaRPr lang="en-US" sz="2000">
                        <a:effectLst/>
                        <a:latin typeface="Calibri"/>
                        <a:ea typeface="Calibri"/>
                        <a:cs typeface="Arial"/>
                      </a:endParaRPr>
                    </a:p>
                  </a:txBody>
                  <a:tcPr marL="68580" marR="68580" marT="9525" marB="0" anchor="ctr"/>
                </a:tc>
                <a:tc>
                  <a:txBody>
                    <a:bodyPr/>
                    <a:lstStyle/>
                    <a:p>
                      <a:pPr>
                        <a:lnSpc>
                          <a:spcPct val="115000"/>
                        </a:lnSpc>
                        <a:spcAft>
                          <a:spcPts val="1000"/>
                        </a:spcAft>
                      </a:pPr>
                      <a:r>
                        <a:rPr lang="en-US" sz="2000">
                          <a:effectLst/>
                        </a:rPr>
                        <a:t>324,000</a:t>
                      </a:r>
                      <a:endParaRPr lang="en-US" sz="2000">
                        <a:effectLst/>
                        <a:latin typeface="Calibri"/>
                        <a:ea typeface="Calibri"/>
                        <a:cs typeface="Arial"/>
                      </a:endParaRPr>
                    </a:p>
                  </a:txBody>
                  <a:tcPr marL="68580" marR="68580" marT="9525" marB="0" anchor="ctr"/>
                </a:tc>
              </a:tr>
              <a:tr h="845959">
                <a:tc>
                  <a:txBody>
                    <a:bodyPr/>
                    <a:lstStyle/>
                    <a:p>
                      <a:pPr>
                        <a:lnSpc>
                          <a:spcPct val="115000"/>
                        </a:lnSpc>
                        <a:spcAft>
                          <a:spcPts val="1000"/>
                        </a:spcAft>
                      </a:pPr>
                      <a:r>
                        <a:rPr lang="en-US" sz="2000">
                          <a:effectLst/>
                        </a:rPr>
                        <a:t>Total wastewater flow</a:t>
                      </a:r>
                      <a:endParaRPr lang="en-US" sz="2000">
                        <a:effectLst/>
                        <a:latin typeface="Calibri"/>
                        <a:ea typeface="Calibri"/>
                        <a:cs typeface="Arial"/>
                      </a:endParaRPr>
                    </a:p>
                  </a:txBody>
                  <a:tcPr marL="68580" marR="68580" marT="9525" marB="0" anchor="ctr"/>
                </a:tc>
                <a:tc>
                  <a:txBody>
                    <a:bodyPr/>
                    <a:lstStyle/>
                    <a:p>
                      <a:pPr>
                        <a:lnSpc>
                          <a:spcPct val="115000"/>
                        </a:lnSpc>
                      </a:pPr>
                      <a:endParaRPr lang="en-US" sz="2000">
                        <a:effectLst/>
                        <a:latin typeface="Calibri"/>
                      </a:endParaRPr>
                    </a:p>
                  </a:txBody>
                  <a:tcPr marL="68580" marR="68580" marT="9525" marB="0" anchor="ctr"/>
                </a:tc>
                <a:tc>
                  <a:txBody>
                    <a:bodyPr/>
                    <a:lstStyle/>
                    <a:p>
                      <a:pPr>
                        <a:lnSpc>
                          <a:spcPct val="115000"/>
                        </a:lnSpc>
                        <a:spcAft>
                          <a:spcPts val="1000"/>
                        </a:spcAft>
                      </a:pPr>
                      <a:r>
                        <a:rPr lang="en-US" sz="2000" dirty="0">
                          <a:effectLst/>
                        </a:rPr>
                        <a:t>19,891,500 </a:t>
                      </a:r>
                      <a:r>
                        <a:rPr lang="en-GB" sz="2000" dirty="0">
                          <a:effectLst/>
                        </a:rPr>
                        <a:t>(litre/day)</a:t>
                      </a:r>
                      <a:endParaRPr lang="en-US" sz="2000" dirty="0">
                        <a:effectLst/>
                        <a:latin typeface="Calibri"/>
                        <a:ea typeface="Calibri"/>
                        <a:cs typeface="Arial"/>
                      </a:endParaRPr>
                    </a:p>
                  </a:txBody>
                  <a:tcPr marL="68580" marR="68580" marT="9525" marB="0" anchor="ctr"/>
                </a:tc>
              </a:tr>
            </a:tbl>
          </a:graphicData>
        </a:graphic>
      </p:graphicFrame>
    </p:spTree>
    <p:extLst>
      <p:ext uri="{BB962C8B-B14F-4D97-AF65-F5344CB8AC3E}">
        <p14:creationId xmlns:p14="http://schemas.microsoft.com/office/powerpoint/2010/main" val="2679223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359024" y="2132856"/>
            <a:ext cx="8784976" cy="1938992"/>
          </a:xfrm>
          <a:prstGeom prst="rect">
            <a:avLst/>
          </a:prstGeom>
          <a:noFill/>
        </p:spPr>
        <p:txBody>
          <a:bodyPr wrap="square" rtlCol="0">
            <a:spAutoFit/>
          </a:bodyPr>
          <a:lstStyle/>
          <a:p>
            <a:pPr algn="l" rtl="0"/>
            <a:r>
              <a:rPr lang="en-US" sz="4000" dirty="0" smtClean="0"/>
              <a:t>     </a:t>
            </a:r>
            <a:r>
              <a:rPr lang="en-US" sz="4000" dirty="0" smtClean="0">
                <a:solidFill>
                  <a:srgbClr val="C00000"/>
                </a:solidFill>
              </a:rPr>
              <a:t>Congratulations  to  you dear acceptance to study the masters in the                    </a:t>
            </a:r>
          </a:p>
          <a:p>
            <a:pPr algn="ctr" rtl="0"/>
            <a:r>
              <a:rPr lang="en-US" sz="4000" dirty="0" smtClean="0">
                <a:solidFill>
                  <a:srgbClr val="C00000"/>
                </a:solidFill>
              </a:rPr>
              <a:t>jurisdiction of the infrastructure</a:t>
            </a:r>
            <a:endParaRPr lang="en-US" sz="4000" dirty="0">
              <a:solidFill>
                <a:srgbClr val="C00000"/>
              </a:solidFill>
            </a:endParaRPr>
          </a:p>
        </p:txBody>
      </p:sp>
    </p:spTree>
    <p:extLst>
      <p:ext uri="{BB962C8B-B14F-4D97-AF65-F5344CB8AC3E}">
        <p14:creationId xmlns:p14="http://schemas.microsoft.com/office/powerpoint/2010/main" val="30621294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36177" y="404664"/>
            <a:ext cx="5184576" cy="369332"/>
          </a:xfrm>
          <a:prstGeom prst="rect">
            <a:avLst/>
          </a:prstGeom>
        </p:spPr>
        <p:txBody>
          <a:bodyPr wrap="square">
            <a:spAutoFit/>
          </a:bodyPr>
          <a:lstStyle/>
          <a:p>
            <a:r>
              <a:rPr lang="en-US" dirty="0"/>
              <a:t>ii. Calculate the average BOD5 concentration</a:t>
            </a:r>
          </a:p>
        </p:txBody>
      </p:sp>
      <p:pic>
        <p:nvPicPr>
          <p:cNvPr id="2054" name="Picture 6"/>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894" t="6230" r="3853"/>
          <a:stretch/>
        </p:blipFill>
        <p:spPr bwMode="auto">
          <a:xfrm>
            <a:off x="251520" y="908720"/>
            <a:ext cx="8326583" cy="5424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35139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827584" y="1772816"/>
            <a:ext cx="6768752" cy="1569660"/>
          </a:xfrm>
          <a:prstGeom prst="rect">
            <a:avLst/>
          </a:prstGeom>
          <a:noFill/>
          <a:effectLst>
            <a:reflection blurRad="6350" stA="52000" endA="300" endPos="35000" dir="5400000" sy="-100000" algn="bl" rotWithShape="0"/>
          </a:effectLst>
        </p:spPr>
        <p:txBody>
          <a:bodyPr wrap="square" rtlCol="0">
            <a:spAutoFit/>
          </a:bodyPr>
          <a:lstStyle/>
          <a:p>
            <a:r>
              <a:rPr lang="en-US" sz="4800" dirty="0" smtClean="0">
                <a:solidFill>
                  <a:schemeClr val="tx2">
                    <a:lumMod val="60000"/>
                    <a:lumOff val="4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Thank You For Listening </a:t>
            </a:r>
          </a:p>
          <a:p>
            <a:r>
              <a:rPr lang="en-US" sz="4800" dirty="0" smtClean="0">
                <a:solidFill>
                  <a:schemeClr val="tx2">
                    <a:lumMod val="60000"/>
                    <a:lumOff val="4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rPr>
              <a:t>   Any Question         </a:t>
            </a:r>
            <a:endParaRPr lang="en-US" sz="4800" dirty="0">
              <a:solidFill>
                <a:schemeClr val="tx2">
                  <a:lumMod val="60000"/>
                  <a:lumOff val="40000"/>
                </a:schemeClr>
              </a:solidFill>
              <a:effectLst>
                <a:outerShdw blurRad="38100" dist="38100" dir="2700000" algn="tl">
                  <a:srgbClr val="000000">
                    <a:alpha val="43137"/>
                  </a:srgbClr>
                </a:outerShdw>
              </a:effectLst>
              <a:latin typeface="Tahoma" pitchFamily="34" charset="0"/>
              <a:ea typeface="Tahoma" pitchFamily="34" charset="0"/>
              <a:cs typeface="Tahoma" pitchFamily="34" charset="0"/>
            </a:endParaRPr>
          </a:p>
        </p:txBody>
      </p:sp>
      <p:pic>
        <p:nvPicPr>
          <p:cNvPr id="5" name="صورة 4"/>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rot="916859">
            <a:off x="5830802" y="3582942"/>
            <a:ext cx="2160240" cy="2500461"/>
          </a:xfrm>
          <a:prstGeom prst="rect">
            <a:avLst/>
          </a:prstGeom>
        </p:spPr>
      </p:pic>
    </p:spTree>
    <p:extLst>
      <p:ext uri="{BB962C8B-B14F-4D97-AF65-F5344CB8AC3E}">
        <p14:creationId xmlns:p14="http://schemas.microsoft.com/office/powerpoint/2010/main" val="18815095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شكل بيضاوي 1"/>
          <p:cNvSpPr>
            <a:spLocks noChangeAspect="1" noChangeArrowheads="1"/>
          </p:cNvSpPr>
          <p:nvPr/>
        </p:nvSpPr>
        <p:spPr bwMode="auto">
          <a:xfrm flipH="1">
            <a:off x="5436096" y="481247"/>
            <a:ext cx="3619500" cy="4736465"/>
          </a:xfrm>
          <a:prstGeom prst="ellipse">
            <a:avLst/>
          </a:prstGeom>
          <a:solidFill>
            <a:schemeClr val="tx2">
              <a:lumMod val="60000"/>
              <a:lumOff val="40000"/>
              <a:alpha val="81000"/>
            </a:schemeClr>
          </a:solidFill>
          <a:ln w="76200">
            <a:solidFill>
              <a:srgbClr val="D3DFEE"/>
            </a:solidFill>
            <a:round/>
            <a:headEnd/>
            <a:tailEnd/>
          </a:ln>
        </p:spPr>
        <p:txBody>
          <a:bodyPr rot="0" vert="horz" wrap="square" lIns="182880" tIns="182880" rIns="365760" bIns="182880" anchor="ctr" anchorCtr="0" upright="1">
            <a:noAutofit/>
          </a:bodyPr>
          <a:lstStyle/>
          <a:p>
            <a:pPr algn="ctr">
              <a:lnSpc>
                <a:spcPct val="115000"/>
              </a:lnSpc>
              <a:spcAft>
                <a:spcPts val="1000"/>
              </a:spcAft>
            </a:pPr>
            <a:r>
              <a:rPr lang="en-US" sz="2400" b="1" spc="-10" dirty="0">
                <a:solidFill>
                  <a:srgbClr val="C00000"/>
                </a:solidFill>
                <a:effectLst/>
                <a:latin typeface="Arial"/>
                <a:ea typeface="Times New Roman"/>
                <a:cs typeface="Arial"/>
              </a:rPr>
              <a:t>C</a:t>
            </a:r>
            <a:r>
              <a:rPr lang="en-US" sz="2400" b="1" spc="15" dirty="0">
                <a:solidFill>
                  <a:srgbClr val="C00000"/>
                </a:solidFill>
                <a:effectLst/>
                <a:latin typeface="Arial"/>
                <a:ea typeface="Times New Roman"/>
                <a:cs typeface="Arial"/>
              </a:rPr>
              <a:t>ou</a:t>
            </a:r>
            <a:r>
              <a:rPr lang="en-US" sz="2400" b="1" spc="-15" dirty="0">
                <a:solidFill>
                  <a:srgbClr val="C00000"/>
                </a:solidFill>
                <a:effectLst/>
                <a:latin typeface="Arial"/>
                <a:ea typeface="Times New Roman"/>
                <a:cs typeface="Arial"/>
              </a:rPr>
              <a:t>r</a:t>
            </a:r>
            <a:r>
              <a:rPr lang="en-US" sz="2400" b="1" spc="25" dirty="0">
                <a:solidFill>
                  <a:srgbClr val="C00000"/>
                </a:solidFill>
                <a:effectLst/>
                <a:latin typeface="Arial"/>
                <a:ea typeface="Times New Roman"/>
                <a:cs typeface="Arial"/>
              </a:rPr>
              <a:t>s</a:t>
            </a:r>
            <a:r>
              <a:rPr lang="en-US" sz="2400" b="1" dirty="0">
                <a:solidFill>
                  <a:srgbClr val="C00000"/>
                </a:solidFill>
                <a:effectLst/>
                <a:latin typeface="Arial"/>
                <a:ea typeface="Times New Roman"/>
                <a:cs typeface="Arial"/>
              </a:rPr>
              <a:t>e</a:t>
            </a:r>
            <a:r>
              <a:rPr lang="en-US" sz="2400" b="1" spc="100" dirty="0">
                <a:solidFill>
                  <a:srgbClr val="C00000"/>
                </a:solidFill>
                <a:effectLst/>
                <a:latin typeface="Arial"/>
                <a:ea typeface="Times New Roman"/>
                <a:cs typeface="Arial"/>
              </a:rPr>
              <a:t> </a:t>
            </a:r>
            <a:r>
              <a:rPr lang="en-US" sz="2400" b="1" spc="15" dirty="0">
                <a:solidFill>
                  <a:srgbClr val="C00000"/>
                </a:solidFill>
                <a:effectLst/>
                <a:latin typeface="Arial"/>
                <a:ea typeface="Times New Roman"/>
                <a:cs typeface="Arial"/>
              </a:rPr>
              <a:t>ob</a:t>
            </a:r>
            <a:r>
              <a:rPr lang="en-US" sz="2400" b="1" spc="-65" dirty="0">
                <a:solidFill>
                  <a:srgbClr val="C00000"/>
                </a:solidFill>
                <a:effectLst/>
                <a:latin typeface="Arial"/>
                <a:ea typeface="Times New Roman"/>
                <a:cs typeface="Arial"/>
              </a:rPr>
              <a:t>j</a:t>
            </a:r>
            <a:r>
              <a:rPr lang="en-US" sz="2400" b="1" spc="25" dirty="0">
                <a:solidFill>
                  <a:srgbClr val="C00000"/>
                </a:solidFill>
                <a:effectLst/>
                <a:latin typeface="Arial"/>
                <a:ea typeface="Times New Roman"/>
                <a:cs typeface="Arial"/>
              </a:rPr>
              <a:t>ec</a:t>
            </a:r>
            <a:r>
              <a:rPr lang="en-US" sz="2400" b="1" spc="75" dirty="0">
                <a:solidFill>
                  <a:srgbClr val="C00000"/>
                </a:solidFill>
                <a:effectLst/>
                <a:latin typeface="Arial"/>
                <a:ea typeface="Times New Roman"/>
                <a:cs typeface="Arial"/>
              </a:rPr>
              <a:t>t</a:t>
            </a:r>
            <a:r>
              <a:rPr lang="en-US" sz="2400" b="1" spc="-65" dirty="0">
                <a:solidFill>
                  <a:srgbClr val="C00000"/>
                </a:solidFill>
                <a:effectLst/>
                <a:latin typeface="Arial"/>
                <a:ea typeface="Times New Roman"/>
                <a:cs typeface="Arial"/>
              </a:rPr>
              <a:t>i</a:t>
            </a:r>
            <a:r>
              <a:rPr lang="en-US" sz="2400" b="1" spc="100" dirty="0">
                <a:solidFill>
                  <a:srgbClr val="C00000"/>
                </a:solidFill>
                <a:effectLst/>
                <a:latin typeface="Arial"/>
                <a:ea typeface="Times New Roman"/>
                <a:cs typeface="Arial"/>
              </a:rPr>
              <a:t>v</a:t>
            </a:r>
            <a:r>
              <a:rPr lang="en-US" sz="2400" b="1" spc="25" dirty="0">
                <a:solidFill>
                  <a:srgbClr val="C00000"/>
                </a:solidFill>
                <a:effectLst/>
                <a:latin typeface="Arial"/>
                <a:ea typeface="Times New Roman"/>
                <a:cs typeface="Arial"/>
              </a:rPr>
              <a:t>es</a:t>
            </a:r>
            <a:r>
              <a:rPr lang="en-US" sz="2400" b="1" dirty="0">
                <a:solidFill>
                  <a:srgbClr val="C00000"/>
                </a:solidFill>
                <a:effectLst/>
                <a:latin typeface="Arial"/>
                <a:ea typeface="Times New Roman"/>
                <a:cs typeface="Arial"/>
              </a:rPr>
              <a:t>:</a:t>
            </a:r>
            <a:r>
              <a:rPr lang="en-US" sz="1600" b="1" spc="25" dirty="0">
                <a:solidFill>
                  <a:srgbClr val="FF0000"/>
                </a:solidFill>
                <a:effectLst/>
                <a:latin typeface="Arial"/>
                <a:ea typeface="Times New Roman"/>
                <a:cs typeface="Arial"/>
              </a:rPr>
              <a:t> </a:t>
            </a:r>
            <a:r>
              <a:rPr lang="en-US" sz="1600" spc="30" dirty="0">
                <a:solidFill>
                  <a:srgbClr val="0F243E"/>
                </a:solidFill>
                <a:effectLst/>
                <a:latin typeface="Arial"/>
                <a:ea typeface="Times New Roman"/>
                <a:cs typeface="Arial"/>
              </a:rPr>
              <a:t>T</a:t>
            </a:r>
            <a:r>
              <a:rPr lang="en-US" sz="1600" spc="-45" dirty="0">
                <a:solidFill>
                  <a:srgbClr val="0F243E"/>
                </a:solidFill>
                <a:effectLst/>
                <a:latin typeface="Arial"/>
                <a:ea typeface="Times New Roman"/>
                <a:cs typeface="Arial"/>
              </a:rPr>
              <a:t>h</a:t>
            </a:r>
            <a:r>
              <a:rPr lang="en-US" sz="1600" spc="-15" dirty="0">
                <a:solidFill>
                  <a:srgbClr val="0F243E"/>
                </a:solidFill>
                <a:effectLst/>
                <a:latin typeface="Arial"/>
                <a:ea typeface="Times New Roman"/>
                <a:cs typeface="Arial"/>
              </a:rPr>
              <a:t>i</a:t>
            </a:r>
            <a:r>
              <a:rPr lang="en-US" sz="1600" dirty="0">
                <a:solidFill>
                  <a:srgbClr val="0F243E"/>
                </a:solidFill>
                <a:effectLst/>
                <a:latin typeface="Arial"/>
                <a:ea typeface="Times New Roman"/>
                <a:cs typeface="Arial"/>
              </a:rPr>
              <a:t>s</a:t>
            </a:r>
            <a:r>
              <a:rPr lang="en-US" sz="1600" spc="50" dirty="0">
                <a:solidFill>
                  <a:srgbClr val="0F243E"/>
                </a:solidFill>
                <a:effectLst/>
                <a:latin typeface="Arial"/>
                <a:ea typeface="Times New Roman"/>
                <a:cs typeface="Arial"/>
              </a:rPr>
              <a:t> </a:t>
            </a:r>
            <a:r>
              <a:rPr lang="en-US" sz="1600" spc="-35" dirty="0">
                <a:solidFill>
                  <a:srgbClr val="0F243E"/>
                </a:solidFill>
                <a:effectLst/>
                <a:latin typeface="Arial"/>
                <a:ea typeface="Times New Roman"/>
                <a:cs typeface="Arial"/>
              </a:rPr>
              <a:t>c</a:t>
            </a:r>
            <a:r>
              <a:rPr lang="en-US" sz="1600" spc="30" dirty="0">
                <a:solidFill>
                  <a:srgbClr val="0F243E"/>
                </a:solidFill>
                <a:effectLst/>
                <a:latin typeface="Arial"/>
                <a:ea typeface="Times New Roman"/>
                <a:cs typeface="Arial"/>
              </a:rPr>
              <a:t>o</a:t>
            </a:r>
            <a:r>
              <a:rPr lang="en-US" sz="1600" spc="-45" dirty="0">
                <a:solidFill>
                  <a:srgbClr val="0F243E"/>
                </a:solidFill>
                <a:effectLst/>
                <a:latin typeface="Arial"/>
                <a:ea typeface="Times New Roman"/>
                <a:cs typeface="Arial"/>
              </a:rPr>
              <a:t>u</a:t>
            </a:r>
            <a:r>
              <a:rPr lang="en-US" sz="1600" spc="-25" dirty="0">
                <a:solidFill>
                  <a:srgbClr val="0F243E"/>
                </a:solidFill>
                <a:effectLst/>
                <a:latin typeface="Arial"/>
                <a:ea typeface="Times New Roman"/>
                <a:cs typeface="Arial"/>
              </a:rPr>
              <a:t>r</a:t>
            </a:r>
            <a:r>
              <a:rPr lang="en-US" sz="1600" spc="-35" dirty="0">
                <a:solidFill>
                  <a:srgbClr val="0F243E"/>
                </a:solidFill>
                <a:effectLst/>
                <a:latin typeface="Arial"/>
                <a:ea typeface="Times New Roman"/>
                <a:cs typeface="Arial"/>
              </a:rPr>
              <a:t>s</a:t>
            </a:r>
            <a:r>
              <a:rPr lang="en-US" sz="1600" dirty="0">
                <a:solidFill>
                  <a:srgbClr val="0F243E"/>
                </a:solidFill>
                <a:effectLst/>
                <a:latin typeface="Arial"/>
                <a:ea typeface="Times New Roman"/>
                <a:cs typeface="Arial"/>
              </a:rPr>
              <a:t>e</a:t>
            </a:r>
            <a:r>
              <a:rPr lang="en-US" sz="1600" spc="60" dirty="0">
                <a:solidFill>
                  <a:srgbClr val="0F243E"/>
                </a:solidFill>
                <a:effectLst/>
                <a:latin typeface="Arial"/>
                <a:ea typeface="Times New Roman"/>
                <a:cs typeface="Arial"/>
              </a:rPr>
              <a:t> </a:t>
            </a:r>
            <a:r>
              <a:rPr lang="en-US" sz="1600" spc="-45" dirty="0">
                <a:solidFill>
                  <a:srgbClr val="0F243E"/>
                </a:solidFill>
                <a:effectLst/>
                <a:latin typeface="Arial"/>
                <a:ea typeface="Times New Roman"/>
                <a:cs typeface="Arial"/>
              </a:rPr>
              <a:t>a</a:t>
            </a:r>
            <a:r>
              <a:rPr lang="en-US" sz="1600" spc="-15" dirty="0">
                <a:solidFill>
                  <a:srgbClr val="0F243E"/>
                </a:solidFill>
                <a:effectLst/>
                <a:latin typeface="Arial"/>
                <a:ea typeface="Times New Roman"/>
                <a:cs typeface="Arial"/>
              </a:rPr>
              <a:t>i</a:t>
            </a:r>
            <a:r>
              <a:rPr lang="en-US" sz="1600" spc="15" dirty="0">
                <a:solidFill>
                  <a:srgbClr val="0F243E"/>
                </a:solidFill>
                <a:effectLst/>
                <a:latin typeface="Arial"/>
                <a:ea typeface="Times New Roman"/>
                <a:cs typeface="Arial"/>
              </a:rPr>
              <a:t>m</a:t>
            </a:r>
            <a:r>
              <a:rPr lang="en-US" sz="1600" dirty="0">
                <a:solidFill>
                  <a:srgbClr val="0F243E"/>
                </a:solidFill>
                <a:effectLst/>
                <a:latin typeface="Arial"/>
                <a:ea typeface="Times New Roman"/>
                <a:cs typeface="Arial"/>
              </a:rPr>
              <a:t>s</a:t>
            </a:r>
            <a:r>
              <a:rPr lang="en-US" sz="1600" spc="55" dirty="0">
                <a:solidFill>
                  <a:srgbClr val="0F243E"/>
                </a:solidFill>
                <a:effectLst/>
                <a:latin typeface="Arial"/>
                <a:ea typeface="Times New Roman"/>
                <a:cs typeface="Arial"/>
              </a:rPr>
              <a:t> </a:t>
            </a:r>
            <a:r>
              <a:rPr lang="en-US" sz="1600" spc="-45" dirty="0">
                <a:solidFill>
                  <a:srgbClr val="0F243E"/>
                </a:solidFill>
                <a:effectLst/>
                <a:latin typeface="Arial"/>
                <a:ea typeface="Times New Roman"/>
                <a:cs typeface="Arial"/>
              </a:rPr>
              <a:t>a</a:t>
            </a:r>
            <a:r>
              <a:rPr lang="en-US" sz="1600" dirty="0">
                <a:solidFill>
                  <a:srgbClr val="0F243E"/>
                </a:solidFill>
                <a:effectLst/>
                <a:latin typeface="Arial"/>
                <a:ea typeface="Times New Roman"/>
                <a:cs typeface="Arial"/>
              </a:rPr>
              <a:t>t</a:t>
            </a:r>
            <a:r>
              <a:rPr lang="en-US" sz="1600" spc="-20" dirty="0">
                <a:solidFill>
                  <a:srgbClr val="0F243E"/>
                </a:solidFill>
                <a:effectLst/>
                <a:latin typeface="Arial"/>
                <a:ea typeface="Times New Roman"/>
                <a:cs typeface="Arial"/>
              </a:rPr>
              <a:t> </a:t>
            </a:r>
            <a:r>
              <a:rPr lang="en-US" sz="1600" spc="-35" dirty="0">
                <a:solidFill>
                  <a:srgbClr val="0F243E"/>
                </a:solidFill>
                <a:effectLst/>
                <a:latin typeface="Arial"/>
                <a:ea typeface="Times New Roman"/>
                <a:cs typeface="Arial"/>
              </a:rPr>
              <a:t>c</a:t>
            </a:r>
            <a:r>
              <a:rPr lang="en-US" sz="1600" spc="30" dirty="0">
                <a:solidFill>
                  <a:srgbClr val="0F243E"/>
                </a:solidFill>
                <a:effectLst/>
                <a:latin typeface="Arial"/>
                <a:ea typeface="Times New Roman"/>
                <a:cs typeface="Arial"/>
              </a:rPr>
              <a:t>o</a:t>
            </a:r>
            <a:r>
              <a:rPr lang="en-US" sz="1600" spc="-45" dirty="0">
                <a:solidFill>
                  <a:srgbClr val="0F243E"/>
                </a:solidFill>
                <a:effectLst/>
                <a:latin typeface="Arial"/>
                <a:ea typeface="Times New Roman"/>
                <a:cs typeface="Arial"/>
              </a:rPr>
              <a:t>n</a:t>
            </a:r>
            <a:r>
              <a:rPr lang="en-US" sz="1600" spc="-35" dirty="0">
                <a:solidFill>
                  <a:srgbClr val="0F243E"/>
                </a:solidFill>
                <a:effectLst/>
                <a:latin typeface="Arial"/>
                <a:ea typeface="Times New Roman"/>
                <a:cs typeface="Arial"/>
              </a:rPr>
              <a:t>v</a:t>
            </a:r>
            <a:r>
              <a:rPr lang="en-US" sz="1600" spc="30" dirty="0">
                <a:solidFill>
                  <a:srgbClr val="0F243E"/>
                </a:solidFill>
                <a:effectLst/>
                <a:latin typeface="Arial"/>
                <a:ea typeface="Times New Roman"/>
                <a:cs typeface="Arial"/>
              </a:rPr>
              <a:t>e</a:t>
            </a:r>
            <a:r>
              <a:rPr lang="en-US" sz="1600" spc="-35" dirty="0">
                <a:solidFill>
                  <a:srgbClr val="0F243E"/>
                </a:solidFill>
                <a:effectLst/>
                <a:latin typeface="Arial"/>
                <a:ea typeface="Times New Roman"/>
                <a:cs typeface="Arial"/>
              </a:rPr>
              <a:t>y</a:t>
            </a:r>
            <a:r>
              <a:rPr lang="en-US" sz="1600" spc="-15" dirty="0">
                <a:solidFill>
                  <a:srgbClr val="0F243E"/>
                </a:solidFill>
                <a:effectLst/>
                <a:latin typeface="Arial"/>
                <a:ea typeface="Times New Roman"/>
                <a:cs typeface="Arial"/>
              </a:rPr>
              <a:t>i</a:t>
            </a:r>
            <a:r>
              <a:rPr lang="en-US" sz="1600" spc="-45" dirty="0">
                <a:solidFill>
                  <a:srgbClr val="0F243E"/>
                </a:solidFill>
                <a:effectLst/>
                <a:latin typeface="Arial"/>
                <a:ea typeface="Times New Roman"/>
                <a:cs typeface="Arial"/>
              </a:rPr>
              <a:t>n</a:t>
            </a:r>
            <a:r>
              <a:rPr lang="en-US" sz="1600" dirty="0">
                <a:solidFill>
                  <a:srgbClr val="0F243E"/>
                </a:solidFill>
                <a:effectLst/>
                <a:latin typeface="Arial"/>
                <a:ea typeface="Times New Roman"/>
                <a:cs typeface="Arial"/>
              </a:rPr>
              <a:t>g</a:t>
            </a:r>
            <a:r>
              <a:rPr lang="en-US" sz="1600" spc="85" dirty="0">
                <a:solidFill>
                  <a:srgbClr val="0F243E"/>
                </a:solidFill>
                <a:effectLst/>
                <a:latin typeface="Arial"/>
                <a:ea typeface="Times New Roman"/>
                <a:cs typeface="Arial"/>
              </a:rPr>
              <a:t> </a:t>
            </a:r>
            <a:r>
              <a:rPr lang="en-US" sz="1600" spc="-20" dirty="0">
                <a:solidFill>
                  <a:srgbClr val="0F243E"/>
                </a:solidFill>
                <a:effectLst/>
                <a:latin typeface="Arial"/>
                <a:ea typeface="Times New Roman"/>
                <a:cs typeface="Arial"/>
              </a:rPr>
              <a:t>t</a:t>
            </a:r>
            <a:r>
              <a:rPr lang="en-US" sz="1600" dirty="0">
                <a:solidFill>
                  <a:srgbClr val="0F243E"/>
                </a:solidFill>
                <a:effectLst/>
                <a:latin typeface="Arial"/>
                <a:ea typeface="Times New Roman"/>
                <a:cs typeface="Arial"/>
              </a:rPr>
              <a:t>o</a:t>
            </a:r>
            <a:r>
              <a:rPr lang="en-US" sz="1600" spc="35" dirty="0">
                <a:solidFill>
                  <a:srgbClr val="0F243E"/>
                </a:solidFill>
                <a:effectLst/>
                <a:latin typeface="Arial"/>
                <a:ea typeface="Times New Roman"/>
                <a:cs typeface="Arial"/>
              </a:rPr>
              <a:t> </a:t>
            </a:r>
            <a:r>
              <a:rPr lang="en-US" sz="1600" spc="-20" dirty="0">
                <a:solidFill>
                  <a:srgbClr val="0F243E"/>
                </a:solidFill>
                <a:effectLst/>
                <a:latin typeface="Arial"/>
                <a:ea typeface="Times New Roman"/>
                <a:cs typeface="Arial"/>
              </a:rPr>
              <a:t>t</a:t>
            </a:r>
            <a:r>
              <a:rPr lang="en-US" sz="1600" spc="-45" dirty="0">
                <a:solidFill>
                  <a:srgbClr val="0F243E"/>
                </a:solidFill>
                <a:effectLst/>
                <a:latin typeface="Arial"/>
                <a:ea typeface="Times New Roman"/>
                <a:cs typeface="Arial"/>
              </a:rPr>
              <a:t>h</a:t>
            </a:r>
            <a:r>
              <a:rPr lang="en-US" sz="1600" dirty="0">
                <a:solidFill>
                  <a:srgbClr val="0F243E"/>
                </a:solidFill>
                <a:effectLst/>
                <a:latin typeface="Arial"/>
                <a:ea typeface="Times New Roman"/>
                <a:cs typeface="Arial"/>
              </a:rPr>
              <a:t>e</a:t>
            </a:r>
            <a:r>
              <a:rPr lang="en-US" sz="1600" spc="-30" dirty="0">
                <a:solidFill>
                  <a:srgbClr val="0F243E"/>
                </a:solidFill>
                <a:effectLst/>
                <a:latin typeface="Arial"/>
                <a:ea typeface="Times New Roman"/>
                <a:cs typeface="Arial"/>
              </a:rPr>
              <a:t> </a:t>
            </a:r>
            <a:r>
              <a:rPr lang="en-US" sz="1600" spc="35" dirty="0">
                <a:solidFill>
                  <a:srgbClr val="0F243E"/>
                </a:solidFill>
                <a:effectLst/>
                <a:latin typeface="Arial"/>
                <a:ea typeface="Times New Roman"/>
                <a:cs typeface="Arial"/>
              </a:rPr>
              <a:t>s</a:t>
            </a:r>
            <a:r>
              <a:rPr lang="en-US" sz="1600" spc="-20" dirty="0">
                <a:solidFill>
                  <a:srgbClr val="0F243E"/>
                </a:solidFill>
                <a:effectLst/>
                <a:latin typeface="Arial"/>
                <a:ea typeface="Times New Roman"/>
                <a:cs typeface="Arial"/>
              </a:rPr>
              <a:t>t</a:t>
            </a:r>
            <a:r>
              <a:rPr lang="en-US" sz="1600" spc="-45" dirty="0">
                <a:solidFill>
                  <a:srgbClr val="0F243E"/>
                </a:solidFill>
                <a:effectLst/>
                <a:latin typeface="Arial"/>
                <a:ea typeface="Times New Roman"/>
                <a:cs typeface="Arial"/>
              </a:rPr>
              <a:t>u</a:t>
            </a:r>
            <a:r>
              <a:rPr lang="en-US" sz="1600" spc="30" dirty="0">
                <a:solidFill>
                  <a:srgbClr val="0F243E"/>
                </a:solidFill>
                <a:effectLst/>
                <a:latin typeface="Arial"/>
                <a:ea typeface="Times New Roman"/>
                <a:cs typeface="Arial"/>
              </a:rPr>
              <a:t>de</a:t>
            </a:r>
            <a:r>
              <a:rPr lang="en-US" sz="1600" spc="-45" dirty="0">
                <a:solidFill>
                  <a:srgbClr val="0F243E"/>
                </a:solidFill>
                <a:effectLst/>
                <a:latin typeface="Arial"/>
                <a:ea typeface="Times New Roman"/>
                <a:cs typeface="Arial"/>
              </a:rPr>
              <a:t>n</a:t>
            </a:r>
            <a:r>
              <a:rPr lang="en-US" sz="1600" dirty="0">
                <a:solidFill>
                  <a:srgbClr val="0F243E"/>
                </a:solidFill>
                <a:effectLst/>
                <a:latin typeface="Arial"/>
                <a:ea typeface="Times New Roman"/>
                <a:cs typeface="Arial"/>
              </a:rPr>
              <a:t>t</a:t>
            </a:r>
            <a:r>
              <a:rPr lang="en-US" sz="1600" spc="20" dirty="0">
                <a:solidFill>
                  <a:srgbClr val="0F243E"/>
                </a:solidFill>
                <a:effectLst/>
                <a:latin typeface="Arial"/>
                <a:ea typeface="Times New Roman"/>
                <a:cs typeface="Arial"/>
              </a:rPr>
              <a:t> </a:t>
            </a:r>
            <a:r>
              <a:rPr lang="en-US" sz="1600" spc="-20" dirty="0">
                <a:solidFill>
                  <a:srgbClr val="0F243E"/>
                </a:solidFill>
                <a:effectLst/>
                <a:latin typeface="Arial"/>
                <a:ea typeface="Times New Roman"/>
                <a:cs typeface="Arial"/>
              </a:rPr>
              <a:t>t</a:t>
            </a:r>
            <a:r>
              <a:rPr lang="en-US" sz="1600" spc="-45" dirty="0">
                <a:solidFill>
                  <a:srgbClr val="0F243E"/>
                </a:solidFill>
                <a:effectLst/>
                <a:latin typeface="Arial"/>
                <a:ea typeface="Times New Roman"/>
                <a:cs typeface="Arial"/>
              </a:rPr>
              <a:t>h</a:t>
            </a:r>
            <a:r>
              <a:rPr lang="en-US" sz="1600" dirty="0">
                <a:solidFill>
                  <a:srgbClr val="0F243E"/>
                </a:solidFill>
                <a:effectLst/>
                <a:latin typeface="Arial"/>
                <a:ea typeface="Times New Roman"/>
                <a:cs typeface="Arial"/>
              </a:rPr>
              <a:t>e</a:t>
            </a:r>
            <a:r>
              <a:rPr lang="en-US" sz="1600" spc="45" dirty="0">
                <a:solidFill>
                  <a:srgbClr val="0F243E"/>
                </a:solidFill>
                <a:effectLst/>
                <a:latin typeface="Arial"/>
                <a:ea typeface="Times New Roman"/>
                <a:cs typeface="Arial"/>
              </a:rPr>
              <a:t> </a:t>
            </a:r>
            <a:r>
              <a:rPr lang="en-US" sz="1600" spc="-35" dirty="0">
                <a:solidFill>
                  <a:srgbClr val="0F243E"/>
                </a:solidFill>
                <a:effectLst/>
                <a:latin typeface="Arial"/>
                <a:ea typeface="Times New Roman"/>
                <a:cs typeface="Arial"/>
              </a:rPr>
              <a:t>c</a:t>
            </a:r>
            <a:r>
              <a:rPr lang="en-US" sz="1600" spc="30" dirty="0">
                <a:solidFill>
                  <a:srgbClr val="0F243E"/>
                </a:solidFill>
                <a:effectLst/>
                <a:latin typeface="Arial"/>
                <a:ea typeface="Times New Roman"/>
                <a:cs typeface="Arial"/>
              </a:rPr>
              <a:t>o</a:t>
            </a:r>
            <a:r>
              <a:rPr lang="en-US" sz="1600" spc="-45" dirty="0">
                <a:solidFill>
                  <a:srgbClr val="0F243E"/>
                </a:solidFill>
                <a:effectLst/>
                <a:latin typeface="Arial"/>
                <a:ea typeface="Times New Roman"/>
                <a:cs typeface="Arial"/>
              </a:rPr>
              <a:t>n</a:t>
            </a:r>
            <a:r>
              <a:rPr lang="en-US" sz="1600" spc="-35" dirty="0">
                <a:solidFill>
                  <a:srgbClr val="0F243E"/>
                </a:solidFill>
                <a:effectLst/>
                <a:latin typeface="Arial"/>
                <a:ea typeface="Times New Roman"/>
                <a:cs typeface="Arial"/>
              </a:rPr>
              <a:t>c</a:t>
            </a:r>
            <a:r>
              <a:rPr lang="en-US" sz="1600" spc="-45" dirty="0">
                <a:solidFill>
                  <a:srgbClr val="0F243E"/>
                </a:solidFill>
                <a:effectLst/>
                <a:latin typeface="Arial"/>
                <a:ea typeface="Times New Roman"/>
                <a:cs typeface="Arial"/>
              </a:rPr>
              <a:t>e</a:t>
            </a:r>
            <a:r>
              <a:rPr lang="en-US" sz="1600" spc="30" dirty="0">
                <a:solidFill>
                  <a:srgbClr val="0F243E"/>
                </a:solidFill>
                <a:effectLst/>
                <a:latin typeface="Arial"/>
                <a:ea typeface="Times New Roman"/>
                <a:cs typeface="Arial"/>
              </a:rPr>
              <a:t>p</a:t>
            </a:r>
            <a:r>
              <a:rPr lang="en-US" sz="1600" spc="-20" dirty="0">
                <a:solidFill>
                  <a:srgbClr val="0F243E"/>
                </a:solidFill>
                <a:effectLst/>
                <a:latin typeface="Arial"/>
                <a:ea typeface="Times New Roman"/>
                <a:cs typeface="Arial"/>
              </a:rPr>
              <a:t>t</a:t>
            </a:r>
            <a:r>
              <a:rPr lang="en-US" sz="1600" dirty="0">
                <a:solidFill>
                  <a:srgbClr val="0F243E"/>
                </a:solidFill>
                <a:effectLst/>
                <a:latin typeface="Arial"/>
                <a:ea typeface="Times New Roman"/>
                <a:cs typeface="Arial"/>
              </a:rPr>
              <a:t>s</a:t>
            </a:r>
            <a:r>
              <a:rPr lang="en-US" sz="1600" spc="10" dirty="0">
                <a:solidFill>
                  <a:srgbClr val="0F243E"/>
                </a:solidFill>
                <a:effectLst/>
                <a:latin typeface="Arial"/>
                <a:ea typeface="Times New Roman"/>
                <a:cs typeface="Arial"/>
              </a:rPr>
              <a:t> </a:t>
            </a:r>
            <a:r>
              <a:rPr lang="en-US" sz="1600" spc="-45" dirty="0">
                <a:solidFill>
                  <a:srgbClr val="0F243E"/>
                </a:solidFill>
                <a:effectLst/>
                <a:latin typeface="Arial"/>
                <a:ea typeface="Times New Roman"/>
                <a:cs typeface="Arial"/>
              </a:rPr>
              <a:t>o</a:t>
            </a:r>
            <a:r>
              <a:rPr lang="en-US" sz="1600" dirty="0">
                <a:solidFill>
                  <a:srgbClr val="0F243E"/>
                </a:solidFill>
                <a:effectLst/>
                <a:latin typeface="Arial"/>
                <a:ea typeface="Times New Roman"/>
                <a:cs typeface="Arial"/>
              </a:rPr>
              <a:t>f</a:t>
            </a:r>
            <a:r>
              <a:rPr lang="en-US" sz="1600" spc="55" dirty="0">
                <a:solidFill>
                  <a:srgbClr val="0F243E"/>
                </a:solidFill>
                <a:effectLst/>
                <a:latin typeface="Arial"/>
                <a:ea typeface="Times New Roman"/>
                <a:cs typeface="Arial"/>
              </a:rPr>
              <a:t> </a:t>
            </a:r>
            <a:r>
              <a:rPr lang="en-US" sz="1600" spc="-35" dirty="0">
                <a:solidFill>
                  <a:srgbClr val="0F243E"/>
                </a:solidFill>
                <a:effectLst/>
                <a:latin typeface="Arial"/>
                <a:ea typeface="Times New Roman"/>
                <a:cs typeface="Arial"/>
              </a:rPr>
              <a:t>s</a:t>
            </a:r>
            <a:r>
              <a:rPr lang="en-US" sz="1600" spc="30" dirty="0">
                <a:solidFill>
                  <a:srgbClr val="0F243E"/>
                </a:solidFill>
                <a:effectLst/>
                <a:latin typeface="Arial"/>
                <a:ea typeface="Times New Roman"/>
                <a:cs typeface="Arial"/>
              </a:rPr>
              <a:t>e</a:t>
            </a:r>
            <a:r>
              <a:rPr lang="en-US" sz="1600" spc="-55" dirty="0">
                <a:solidFill>
                  <a:srgbClr val="0F243E"/>
                </a:solidFill>
                <a:effectLst/>
                <a:latin typeface="Arial"/>
                <a:ea typeface="Times New Roman"/>
                <a:cs typeface="Arial"/>
              </a:rPr>
              <a:t>w</a:t>
            </a:r>
            <a:r>
              <a:rPr lang="en-US" sz="1600" spc="-45" dirty="0">
                <a:solidFill>
                  <a:srgbClr val="0F243E"/>
                </a:solidFill>
                <a:effectLst/>
                <a:latin typeface="Arial"/>
                <a:ea typeface="Times New Roman"/>
                <a:cs typeface="Arial"/>
              </a:rPr>
              <a:t>a</a:t>
            </a:r>
            <a:r>
              <a:rPr lang="en-US" sz="1600" spc="30" dirty="0">
                <a:solidFill>
                  <a:srgbClr val="0F243E"/>
                </a:solidFill>
                <a:effectLst/>
                <a:latin typeface="Arial"/>
                <a:ea typeface="Times New Roman"/>
                <a:cs typeface="Arial"/>
              </a:rPr>
              <a:t>g</a:t>
            </a:r>
            <a:r>
              <a:rPr lang="en-US" sz="1600" dirty="0">
                <a:solidFill>
                  <a:srgbClr val="0F243E"/>
                </a:solidFill>
                <a:effectLst/>
                <a:latin typeface="Arial"/>
                <a:ea typeface="Times New Roman"/>
                <a:cs typeface="Arial"/>
              </a:rPr>
              <a:t>e</a:t>
            </a:r>
            <a:r>
              <a:rPr lang="en-US" sz="1600" spc="-5" dirty="0">
                <a:solidFill>
                  <a:srgbClr val="0F243E"/>
                </a:solidFill>
                <a:effectLst/>
                <a:latin typeface="Arial"/>
                <a:ea typeface="Times New Roman"/>
                <a:cs typeface="Arial"/>
              </a:rPr>
              <a:t> </a:t>
            </a:r>
            <a:r>
              <a:rPr lang="en-US" sz="1600" spc="35" dirty="0">
                <a:solidFill>
                  <a:srgbClr val="0F243E"/>
                </a:solidFill>
                <a:effectLst/>
                <a:latin typeface="Arial"/>
                <a:ea typeface="Times New Roman"/>
                <a:cs typeface="Arial"/>
              </a:rPr>
              <a:t>c</a:t>
            </a:r>
            <a:r>
              <a:rPr lang="en-US" sz="1600" spc="30" dirty="0">
                <a:solidFill>
                  <a:srgbClr val="0F243E"/>
                </a:solidFill>
                <a:effectLst/>
                <a:latin typeface="Arial"/>
                <a:ea typeface="Times New Roman"/>
                <a:cs typeface="Arial"/>
              </a:rPr>
              <a:t>o</a:t>
            </a:r>
            <a:r>
              <a:rPr lang="en-US" sz="1600" spc="-15" dirty="0">
                <a:solidFill>
                  <a:srgbClr val="0F243E"/>
                </a:solidFill>
                <a:effectLst/>
                <a:latin typeface="Arial"/>
                <a:ea typeface="Times New Roman"/>
                <a:cs typeface="Arial"/>
              </a:rPr>
              <a:t>l</a:t>
            </a:r>
            <a:r>
              <a:rPr lang="en-US" sz="1600" spc="-90" dirty="0">
                <a:solidFill>
                  <a:srgbClr val="0F243E"/>
                </a:solidFill>
                <a:effectLst/>
                <a:latin typeface="Arial"/>
                <a:ea typeface="Times New Roman"/>
                <a:cs typeface="Arial"/>
              </a:rPr>
              <a:t>l</a:t>
            </a:r>
            <a:r>
              <a:rPr lang="en-US" sz="1600" spc="30" dirty="0">
                <a:solidFill>
                  <a:srgbClr val="0F243E"/>
                </a:solidFill>
                <a:effectLst/>
                <a:latin typeface="Arial"/>
                <a:ea typeface="Times New Roman"/>
                <a:cs typeface="Arial"/>
              </a:rPr>
              <a:t>e</a:t>
            </a:r>
            <a:r>
              <a:rPr lang="en-US" sz="1600" spc="35" dirty="0">
                <a:solidFill>
                  <a:srgbClr val="0F243E"/>
                </a:solidFill>
                <a:effectLst/>
                <a:latin typeface="Arial"/>
                <a:ea typeface="Times New Roman"/>
                <a:cs typeface="Arial"/>
              </a:rPr>
              <a:t>c</a:t>
            </a:r>
            <a:r>
              <a:rPr lang="en-US" sz="1600" spc="-20" dirty="0">
                <a:solidFill>
                  <a:srgbClr val="0F243E"/>
                </a:solidFill>
                <a:effectLst/>
                <a:latin typeface="Arial"/>
                <a:ea typeface="Times New Roman"/>
                <a:cs typeface="Arial"/>
              </a:rPr>
              <a:t>t</a:t>
            </a:r>
            <a:r>
              <a:rPr lang="en-US" sz="1600" spc="-90" dirty="0">
                <a:solidFill>
                  <a:srgbClr val="0F243E"/>
                </a:solidFill>
                <a:effectLst/>
                <a:latin typeface="Arial"/>
                <a:ea typeface="Times New Roman"/>
                <a:cs typeface="Arial"/>
              </a:rPr>
              <a:t>i</a:t>
            </a:r>
            <a:r>
              <a:rPr lang="en-US" sz="1600" spc="30" dirty="0">
                <a:solidFill>
                  <a:srgbClr val="0F243E"/>
                </a:solidFill>
                <a:effectLst/>
                <a:latin typeface="Arial"/>
                <a:ea typeface="Times New Roman"/>
                <a:cs typeface="Arial"/>
              </a:rPr>
              <a:t>o</a:t>
            </a:r>
            <a:r>
              <a:rPr lang="en-US" sz="1600" dirty="0">
                <a:solidFill>
                  <a:srgbClr val="0F243E"/>
                </a:solidFill>
                <a:effectLst/>
                <a:latin typeface="Arial"/>
                <a:ea typeface="Times New Roman"/>
                <a:cs typeface="Arial"/>
              </a:rPr>
              <a:t>n </a:t>
            </a:r>
            <a:r>
              <a:rPr lang="en-US" sz="1600" spc="15" dirty="0">
                <a:solidFill>
                  <a:srgbClr val="0F243E"/>
                </a:solidFill>
                <a:effectLst/>
                <a:latin typeface="Arial"/>
                <a:ea typeface="Times New Roman"/>
                <a:cs typeface="Arial"/>
              </a:rPr>
              <a:t>m</a:t>
            </a:r>
            <a:r>
              <a:rPr lang="en-US" sz="1600" spc="-45" dirty="0">
                <a:solidFill>
                  <a:srgbClr val="0F243E"/>
                </a:solidFill>
                <a:effectLst/>
                <a:latin typeface="Arial"/>
                <a:ea typeface="Times New Roman"/>
                <a:cs typeface="Arial"/>
              </a:rPr>
              <a:t>ana</a:t>
            </a:r>
            <a:r>
              <a:rPr lang="en-US" sz="1600" spc="30" dirty="0">
                <a:solidFill>
                  <a:srgbClr val="0F243E"/>
                </a:solidFill>
                <a:effectLst/>
                <a:latin typeface="Arial"/>
                <a:ea typeface="Times New Roman"/>
                <a:cs typeface="Arial"/>
              </a:rPr>
              <a:t>ge</a:t>
            </a:r>
            <a:r>
              <a:rPr lang="en-US" sz="1600" spc="-60" dirty="0">
                <a:solidFill>
                  <a:srgbClr val="0F243E"/>
                </a:solidFill>
                <a:effectLst/>
                <a:latin typeface="Arial"/>
                <a:ea typeface="Times New Roman"/>
                <a:cs typeface="Arial"/>
              </a:rPr>
              <a:t>m</a:t>
            </a:r>
            <a:r>
              <a:rPr lang="en-US" sz="1600" spc="30" dirty="0">
                <a:solidFill>
                  <a:srgbClr val="0F243E"/>
                </a:solidFill>
                <a:effectLst/>
                <a:latin typeface="Arial"/>
                <a:ea typeface="Times New Roman"/>
                <a:cs typeface="Arial"/>
              </a:rPr>
              <a:t>e</a:t>
            </a:r>
            <a:r>
              <a:rPr lang="en-US" sz="1600" spc="-45" dirty="0">
                <a:solidFill>
                  <a:srgbClr val="0F243E"/>
                </a:solidFill>
                <a:effectLst/>
                <a:latin typeface="Arial"/>
                <a:ea typeface="Times New Roman"/>
                <a:cs typeface="Arial"/>
              </a:rPr>
              <a:t>n</a:t>
            </a:r>
            <a:r>
              <a:rPr lang="en-US" sz="1600" spc="-20" dirty="0">
                <a:solidFill>
                  <a:srgbClr val="0F243E"/>
                </a:solidFill>
                <a:effectLst/>
                <a:latin typeface="Arial"/>
                <a:ea typeface="Times New Roman"/>
                <a:cs typeface="Arial"/>
              </a:rPr>
              <a:t>t</a:t>
            </a:r>
            <a:r>
              <a:rPr lang="en-US" sz="1600" dirty="0">
                <a:solidFill>
                  <a:srgbClr val="0F243E"/>
                </a:solidFill>
                <a:effectLst/>
                <a:latin typeface="Arial"/>
                <a:ea typeface="Times New Roman"/>
                <a:cs typeface="Arial"/>
              </a:rPr>
              <a:t>,</a:t>
            </a:r>
            <a:r>
              <a:rPr lang="en-US" sz="1600" spc="60" dirty="0">
                <a:solidFill>
                  <a:srgbClr val="0F243E"/>
                </a:solidFill>
                <a:effectLst/>
                <a:latin typeface="Arial"/>
                <a:ea typeface="Times New Roman"/>
                <a:cs typeface="Arial"/>
              </a:rPr>
              <a:t> </a:t>
            </a:r>
            <a:r>
              <a:rPr lang="en-US" sz="1600" spc="35" dirty="0">
                <a:solidFill>
                  <a:srgbClr val="0F243E"/>
                </a:solidFill>
                <a:effectLst/>
                <a:latin typeface="Arial"/>
                <a:ea typeface="Times New Roman"/>
                <a:cs typeface="Arial"/>
              </a:rPr>
              <a:t>s</a:t>
            </a:r>
            <a:r>
              <a:rPr lang="en-US" sz="1600" spc="-20" dirty="0">
                <a:solidFill>
                  <a:srgbClr val="0F243E"/>
                </a:solidFill>
                <a:effectLst/>
                <a:latin typeface="Arial"/>
                <a:ea typeface="Times New Roman"/>
                <a:cs typeface="Arial"/>
              </a:rPr>
              <a:t>t</a:t>
            </a:r>
            <a:r>
              <a:rPr lang="en-US" sz="1600" spc="30" dirty="0">
                <a:solidFill>
                  <a:srgbClr val="0F243E"/>
                </a:solidFill>
                <a:effectLst/>
                <a:latin typeface="Arial"/>
                <a:ea typeface="Times New Roman"/>
                <a:cs typeface="Arial"/>
              </a:rPr>
              <a:t>o</a:t>
            </a:r>
            <a:r>
              <a:rPr lang="en-US" sz="1600" spc="-100" dirty="0">
                <a:solidFill>
                  <a:srgbClr val="0F243E"/>
                </a:solidFill>
                <a:effectLst/>
                <a:latin typeface="Arial"/>
                <a:ea typeface="Times New Roman"/>
                <a:cs typeface="Arial"/>
              </a:rPr>
              <a:t>r</a:t>
            </a:r>
            <a:r>
              <a:rPr lang="en-US" sz="1600" dirty="0">
                <a:solidFill>
                  <a:srgbClr val="0F243E"/>
                </a:solidFill>
                <a:effectLst/>
                <a:latin typeface="Arial"/>
                <a:ea typeface="Times New Roman"/>
                <a:cs typeface="Arial"/>
              </a:rPr>
              <a:t>m</a:t>
            </a:r>
            <a:r>
              <a:rPr lang="en-US" sz="1600" spc="40" dirty="0">
                <a:solidFill>
                  <a:srgbClr val="0F243E"/>
                </a:solidFill>
                <a:effectLst/>
                <a:latin typeface="Arial"/>
                <a:ea typeface="Times New Roman"/>
                <a:cs typeface="Arial"/>
              </a:rPr>
              <a:t> </a:t>
            </a:r>
            <a:r>
              <a:rPr lang="en-US" sz="1600" spc="-55" dirty="0">
                <a:solidFill>
                  <a:srgbClr val="0F243E"/>
                </a:solidFill>
                <a:effectLst/>
                <a:latin typeface="Arial"/>
                <a:ea typeface="Times New Roman"/>
                <a:cs typeface="Arial"/>
              </a:rPr>
              <a:t>w</a:t>
            </a:r>
            <a:r>
              <a:rPr lang="en-US" sz="1600" spc="-45" dirty="0">
                <a:solidFill>
                  <a:srgbClr val="0F243E"/>
                </a:solidFill>
                <a:effectLst/>
                <a:latin typeface="Arial"/>
                <a:ea typeface="Times New Roman"/>
                <a:cs typeface="Arial"/>
              </a:rPr>
              <a:t>a</a:t>
            </a:r>
            <a:r>
              <a:rPr lang="en-US" sz="1600" spc="-20" dirty="0">
                <a:solidFill>
                  <a:srgbClr val="0F243E"/>
                </a:solidFill>
                <a:effectLst/>
                <a:latin typeface="Arial"/>
                <a:ea typeface="Times New Roman"/>
                <a:cs typeface="Arial"/>
              </a:rPr>
              <a:t>t</a:t>
            </a:r>
            <a:r>
              <a:rPr lang="en-US" sz="1600" spc="30" dirty="0">
                <a:solidFill>
                  <a:srgbClr val="0F243E"/>
                </a:solidFill>
                <a:effectLst/>
                <a:latin typeface="Arial"/>
                <a:ea typeface="Times New Roman"/>
                <a:cs typeface="Arial"/>
              </a:rPr>
              <a:t>e</a:t>
            </a:r>
            <a:r>
              <a:rPr lang="en-US" sz="1600" dirty="0">
                <a:solidFill>
                  <a:srgbClr val="0F243E"/>
                </a:solidFill>
                <a:effectLst/>
                <a:latin typeface="Arial"/>
                <a:ea typeface="Times New Roman"/>
                <a:cs typeface="Arial"/>
              </a:rPr>
              <a:t>r</a:t>
            </a:r>
            <a:r>
              <a:rPr lang="en-US" sz="1600" spc="5" dirty="0">
                <a:solidFill>
                  <a:srgbClr val="0F243E"/>
                </a:solidFill>
                <a:effectLst/>
                <a:latin typeface="Arial"/>
                <a:ea typeface="Times New Roman"/>
                <a:cs typeface="Arial"/>
              </a:rPr>
              <a:t> </a:t>
            </a:r>
            <a:r>
              <a:rPr lang="en-US" sz="1600" spc="15" dirty="0">
                <a:solidFill>
                  <a:srgbClr val="0F243E"/>
                </a:solidFill>
                <a:effectLst/>
                <a:latin typeface="Arial"/>
                <a:ea typeface="Times New Roman"/>
                <a:cs typeface="Arial"/>
              </a:rPr>
              <a:t>m</a:t>
            </a:r>
            <a:r>
              <a:rPr lang="en-US" sz="1600" spc="-45" dirty="0">
                <a:solidFill>
                  <a:srgbClr val="0F243E"/>
                </a:solidFill>
                <a:effectLst/>
                <a:latin typeface="Arial"/>
                <a:ea typeface="Times New Roman"/>
                <a:cs typeface="Arial"/>
              </a:rPr>
              <a:t>ana</a:t>
            </a:r>
            <a:r>
              <a:rPr lang="en-US" sz="1600" spc="30" dirty="0">
                <a:solidFill>
                  <a:srgbClr val="0F243E"/>
                </a:solidFill>
                <a:effectLst/>
                <a:latin typeface="Arial"/>
                <a:ea typeface="Times New Roman"/>
                <a:cs typeface="Arial"/>
              </a:rPr>
              <a:t>ge</a:t>
            </a:r>
            <a:r>
              <a:rPr lang="en-US" sz="1600" spc="-60" dirty="0">
                <a:solidFill>
                  <a:srgbClr val="0F243E"/>
                </a:solidFill>
                <a:effectLst/>
                <a:latin typeface="Arial"/>
                <a:ea typeface="Times New Roman"/>
                <a:cs typeface="Arial"/>
              </a:rPr>
              <a:t>m</a:t>
            </a:r>
            <a:r>
              <a:rPr lang="en-US" sz="1600" spc="30" dirty="0">
                <a:solidFill>
                  <a:srgbClr val="0F243E"/>
                </a:solidFill>
                <a:effectLst/>
                <a:latin typeface="Arial"/>
                <a:ea typeface="Times New Roman"/>
                <a:cs typeface="Arial"/>
              </a:rPr>
              <a:t>e</a:t>
            </a:r>
            <a:r>
              <a:rPr lang="en-US" sz="1600" spc="-45" dirty="0">
                <a:solidFill>
                  <a:srgbClr val="0F243E"/>
                </a:solidFill>
                <a:effectLst/>
                <a:latin typeface="Arial"/>
                <a:ea typeface="Times New Roman"/>
                <a:cs typeface="Arial"/>
              </a:rPr>
              <a:t>n</a:t>
            </a:r>
            <a:r>
              <a:rPr lang="en-US" sz="1600" spc="-20" dirty="0">
                <a:solidFill>
                  <a:srgbClr val="0F243E"/>
                </a:solidFill>
                <a:effectLst/>
                <a:latin typeface="Arial"/>
                <a:ea typeface="Times New Roman"/>
                <a:cs typeface="Arial"/>
              </a:rPr>
              <a:t>t</a:t>
            </a:r>
            <a:r>
              <a:rPr lang="en-US" sz="1600" dirty="0">
                <a:solidFill>
                  <a:srgbClr val="0F243E"/>
                </a:solidFill>
                <a:effectLst/>
                <a:latin typeface="Arial"/>
                <a:ea typeface="Times New Roman"/>
                <a:cs typeface="Arial"/>
              </a:rPr>
              <a:t>,</a:t>
            </a:r>
            <a:r>
              <a:rPr lang="en-US" sz="1600" spc="60" dirty="0">
                <a:solidFill>
                  <a:srgbClr val="0F243E"/>
                </a:solidFill>
                <a:effectLst/>
                <a:latin typeface="Arial"/>
                <a:ea typeface="Times New Roman"/>
                <a:cs typeface="Arial"/>
              </a:rPr>
              <a:t> </a:t>
            </a:r>
            <a:r>
              <a:rPr lang="en-US" sz="1600" spc="-45" dirty="0">
                <a:solidFill>
                  <a:srgbClr val="0F243E"/>
                </a:solidFill>
                <a:effectLst/>
                <a:latin typeface="Arial"/>
                <a:ea typeface="Times New Roman"/>
                <a:cs typeface="Arial"/>
              </a:rPr>
              <a:t>an</a:t>
            </a:r>
            <a:r>
              <a:rPr lang="en-US" sz="1600" dirty="0">
                <a:solidFill>
                  <a:srgbClr val="0F243E"/>
                </a:solidFill>
                <a:effectLst/>
                <a:latin typeface="Arial"/>
                <a:ea typeface="Times New Roman"/>
                <a:cs typeface="Arial"/>
              </a:rPr>
              <a:t>d</a:t>
            </a:r>
            <a:r>
              <a:rPr lang="en-US" sz="1600" spc="45" dirty="0">
                <a:solidFill>
                  <a:srgbClr val="0F243E"/>
                </a:solidFill>
                <a:effectLst/>
                <a:latin typeface="Arial"/>
                <a:ea typeface="Times New Roman"/>
                <a:cs typeface="Arial"/>
              </a:rPr>
              <a:t> </a:t>
            </a:r>
            <a:r>
              <a:rPr lang="en-US" sz="1600" spc="-55" dirty="0">
                <a:solidFill>
                  <a:srgbClr val="0F243E"/>
                </a:solidFill>
                <a:effectLst/>
                <a:latin typeface="Arial"/>
                <a:ea typeface="Times New Roman"/>
                <a:cs typeface="Arial"/>
              </a:rPr>
              <a:t>w</a:t>
            </a:r>
            <a:r>
              <a:rPr lang="en-US" sz="1600" spc="-45" dirty="0">
                <a:solidFill>
                  <a:srgbClr val="0F243E"/>
                </a:solidFill>
                <a:effectLst/>
                <a:latin typeface="Arial"/>
                <a:ea typeface="Times New Roman"/>
                <a:cs typeface="Arial"/>
              </a:rPr>
              <a:t>a</a:t>
            </a:r>
            <a:r>
              <a:rPr lang="en-US" sz="1600" spc="35" dirty="0">
                <a:solidFill>
                  <a:srgbClr val="0F243E"/>
                </a:solidFill>
                <a:effectLst/>
                <a:latin typeface="Arial"/>
                <a:ea typeface="Times New Roman"/>
                <a:cs typeface="Arial"/>
              </a:rPr>
              <a:t>s</a:t>
            </a:r>
            <a:r>
              <a:rPr lang="en-US" sz="1600" spc="-20" dirty="0">
                <a:solidFill>
                  <a:srgbClr val="0F243E"/>
                </a:solidFill>
                <a:effectLst/>
                <a:latin typeface="Arial"/>
                <a:ea typeface="Times New Roman"/>
                <a:cs typeface="Arial"/>
              </a:rPr>
              <a:t>t</a:t>
            </a:r>
            <a:r>
              <a:rPr lang="en-US" sz="1600" spc="30" dirty="0">
                <a:solidFill>
                  <a:srgbClr val="0F243E"/>
                </a:solidFill>
                <a:effectLst/>
                <a:latin typeface="Arial"/>
                <a:ea typeface="Times New Roman"/>
                <a:cs typeface="Arial"/>
              </a:rPr>
              <a:t>e</a:t>
            </a:r>
            <a:r>
              <a:rPr lang="en-US" sz="1600" spc="-55" dirty="0">
                <a:solidFill>
                  <a:srgbClr val="0F243E"/>
                </a:solidFill>
                <a:effectLst/>
                <a:latin typeface="Arial"/>
                <a:ea typeface="Times New Roman"/>
                <a:cs typeface="Arial"/>
              </a:rPr>
              <a:t>w</a:t>
            </a:r>
            <a:r>
              <a:rPr lang="en-US" sz="1600" spc="-45" dirty="0">
                <a:solidFill>
                  <a:srgbClr val="0F243E"/>
                </a:solidFill>
                <a:effectLst/>
                <a:latin typeface="Arial"/>
                <a:ea typeface="Times New Roman"/>
                <a:cs typeface="Arial"/>
              </a:rPr>
              <a:t>a</a:t>
            </a:r>
            <a:r>
              <a:rPr lang="en-US" sz="1600" spc="-20" dirty="0">
                <a:solidFill>
                  <a:srgbClr val="0F243E"/>
                </a:solidFill>
                <a:effectLst/>
                <a:latin typeface="Arial"/>
                <a:ea typeface="Times New Roman"/>
                <a:cs typeface="Arial"/>
              </a:rPr>
              <a:t>t</a:t>
            </a:r>
            <a:r>
              <a:rPr lang="en-US" sz="1600" spc="30" dirty="0">
                <a:solidFill>
                  <a:srgbClr val="0F243E"/>
                </a:solidFill>
                <a:effectLst/>
                <a:latin typeface="Arial"/>
                <a:ea typeface="Times New Roman"/>
                <a:cs typeface="Arial"/>
              </a:rPr>
              <a:t>e</a:t>
            </a:r>
            <a:r>
              <a:rPr lang="en-US" sz="1600" dirty="0">
                <a:solidFill>
                  <a:srgbClr val="0F243E"/>
                </a:solidFill>
                <a:effectLst/>
                <a:latin typeface="Arial"/>
                <a:ea typeface="Times New Roman"/>
                <a:cs typeface="Arial"/>
              </a:rPr>
              <a:t>r</a:t>
            </a:r>
            <a:r>
              <a:rPr lang="en-US" sz="1600" spc="45" dirty="0">
                <a:solidFill>
                  <a:srgbClr val="0F243E"/>
                </a:solidFill>
                <a:effectLst/>
                <a:latin typeface="Arial"/>
                <a:ea typeface="Times New Roman"/>
                <a:cs typeface="Arial"/>
              </a:rPr>
              <a:t> </a:t>
            </a:r>
            <a:r>
              <a:rPr lang="en-US" sz="1600" spc="-20" dirty="0">
                <a:solidFill>
                  <a:srgbClr val="0F243E"/>
                </a:solidFill>
                <a:effectLst/>
                <a:latin typeface="Arial"/>
                <a:ea typeface="Times New Roman"/>
                <a:cs typeface="Arial"/>
              </a:rPr>
              <a:t>t</a:t>
            </a:r>
            <a:r>
              <a:rPr lang="en-US" sz="1600" spc="-25" dirty="0">
                <a:solidFill>
                  <a:srgbClr val="0F243E"/>
                </a:solidFill>
                <a:effectLst/>
                <a:latin typeface="Arial"/>
                <a:ea typeface="Times New Roman"/>
                <a:cs typeface="Arial"/>
              </a:rPr>
              <a:t>r</a:t>
            </a:r>
            <a:r>
              <a:rPr lang="en-US" sz="1600" spc="30" dirty="0">
                <a:solidFill>
                  <a:srgbClr val="0F243E"/>
                </a:solidFill>
                <a:effectLst/>
                <a:latin typeface="Arial"/>
                <a:ea typeface="Times New Roman"/>
                <a:cs typeface="Arial"/>
              </a:rPr>
              <a:t>e</a:t>
            </a:r>
            <a:r>
              <a:rPr lang="en-US" sz="1600" spc="-45" dirty="0">
                <a:solidFill>
                  <a:srgbClr val="0F243E"/>
                </a:solidFill>
                <a:effectLst/>
                <a:latin typeface="Arial"/>
                <a:ea typeface="Times New Roman"/>
                <a:cs typeface="Arial"/>
              </a:rPr>
              <a:t>a</a:t>
            </a:r>
            <a:r>
              <a:rPr lang="en-US" sz="1600" spc="-20" dirty="0">
                <a:solidFill>
                  <a:srgbClr val="0F243E"/>
                </a:solidFill>
                <a:effectLst/>
                <a:latin typeface="Arial"/>
                <a:ea typeface="Times New Roman"/>
                <a:cs typeface="Arial"/>
              </a:rPr>
              <a:t>t</a:t>
            </a:r>
            <a:r>
              <a:rPr lang="en-US" sz="1600" spc="15" dirty="0">
                <a:solidFill>
                  <a:srgbClr val="0F243E"/>
                </a:solidFill>
                <a:effectLst/>
                <a:latin typeface="Arial"/>
                <a:ea typeface="Times New Roman"/>
                <a:cs typeface="Arial"/>
              </a:rPr>
              <a:t>m</a:t>
            </a:r>
            <a:r>
              <a:rPr lang="en-US" sz="1600" spc="30" dirty="0">
                <a:solidFill>
                  <a:srgbClr val="0F243E"/>
                </a:solidFill>
                <a:effectLst/>
                <a:latin typeface="Arial"/>
                <a:ea typeface="Times New Roman"/>
                <a:cs typeface="Arial"/>
              </a:rPr>
              <a:t>e</a:t>
            </a:r>
            <a:r>
              <a:rPr lang="en-US" sz="1600" spc="-45" dirty="0">
                <a:solidFill>
                  <a:srgbClr val="0F243E"/>
                </a:solidFill>
                <a:effectLst/>
                <a:latin typeface="Arial"/>
                <a:ea typeface="Times New Roman"/>
                <a:cs typeface="Arial"/>
              </a:rPr>
              <a:t>n</a:t>
            </a:r>
            <a:r>
              <a:rPr lang="en-US" sz="1600" spc="-20" dirty="0">
                <a:solidFill>
                  <a:srgbClr val="0F243E"/>
                </a:solidFill>
                <a:effectLst/>
                <a:latin typeface="Arial"/>
                <a:ea typeface="Times New Roman"/>
                <a:cs typeface="Arial"/>
              </a:rPr>
              <a:t>t.</a:t>
            </a:r>
            <a:endParaRPr lang="en-US" sz="1100" dirty="0">
              <a:effectLst/>
              <a:latin typeface="Calibri"/>
              <a:ea typeface="Calibri"/>
              <a:cs typeface="Arial"/>
            </a:endParaRPr>
          </a:p>
        </p:txBody>
      </p:sp>
      <p:pic>
        <p:nvPicPr>
          <p:cNvPr id="4" name="صورة 3"/>
          <p:cNvPicPr/>
          <p:nvPr/>
        </p:nvPicPr>
        <p:blipFill>
          <a:blip r:embed="rId2">
            <a:extLst>
              <a:ext uri="{28A0092B-C50C-407E-A947-70E740481C1C}">
                <a14:useLocalDpi xmlns:a14="http://schemas.microsoft.com/office/drawing/2010/main" val="0"/>
              </a:ext>
            </a:extLst>
          </a:blip>
          <a:srcRect/>
          <a:stretch>
            <a:fillRect/>
          </a:stretch>
        </p:blipFill>
        <p:spPr bwMode="auto">
          <a:xfrm>
            <a:off x="355782" y="1815753"/>
            <a:ext cx="2371725" cy="1962150"/>
          </a:xfrm>
          <a:prstGeom prst="rect">
            <a:avLst/>
          </a:prstGeom>
          <a:noFill/>
          <a:ln w="6350" cmpd="sng">
            <a:solidFill>
              <a:srgbClr val="000000"/>
            </a:solidFill>
            <a:miter lim="800000"/>
            <a:headEnd/>
            <a:tailEnd/>
          </a:ln>
          <a:effectLst/>
        </p:spPr>
      </p:pic>
      <p:pic>
        <p:nvPicPr>
          <p:cNvPr id="3" name="صورة 2"/>
          <p:cNvPicPr/>
          <p:nvPr/>
        </p:nvPicPr>
        <p:blipFill>
          <a:blip r:embed="rId3">
            <a:extLst>
              <a:ext uri="{28A0092B-C50C-407E-A947-70E740481C1C}">
                <a14:useLocalDpi xmlns:a14="http://schemas.microsoft.com/office/drawing/2010/main" val="0"/>
              </a:ext>
            </a:extLst>
          </a:blip>
          <a:srcRect/>
          <a:stretch>
            <a:fillRect/>
          </a:stretch>
        </p:blipFill>
        <p:spPr bwMode="auto">
          <a:xfrm>
            <a:off x="327101" y="116632"/>
            <a:ext cx="4912061" cy="1584175"/>
          </a:xfrm>
          <a:prstGeom prst="rect">
            <a:avLst/>
          </a:prstGeom>
          <a:noFill/>
          <a:ln>
            <a:noFill/>
          </a:ln>
        </p:spPr>
      </p:pic>
      <p:pic>
        <p:nvPicPr>
          <p:cNvPr id="5" name="صورة 4"/>
          <p:cNvPicPr/>
          <p:nvPr/>
        </p:nvPicPr>
        <p:blipFill>
          <a:blip r:embed="rId4">
            <a:extLst>
              <a:ext uri="{28A0092B-C50C-407E-A947-70E740481C1C}">
                <a14:useLocalDpi xmlns:a14="http://schemas.microsoft.com/office/drawing/2010/main" val="0"/>
              </a:ext>
            </a:extLst>
          </a:blip>
          <a:srcRect r="4118" b="10378"/>
          <a:stretch>
            <a:fillRect/>
          </a:stretch>
        </p:blipFill>
        <p:spPr bwMode="auto">
          <a:xfrm>
            <a:off x="2843808" y="1815753"/>
            <a:ext cx="2390775" cy="1962150"/>
          </a:xfrm>
          <a:prstGeom prst="rect">
            <a:avLst/>
          </a:prstGeom>
          <a:noFill/>
          <a:ln>
            <a:noFill/>
          </a:ln>
        </p:spPr>
      </p:pic>
      <p:pic>
        <p:nvPicPr>
          <p:cNvPr id="6" name="صورة 5"/>
          <p:cNvPicPr/>
          <p:nvPr/>
        </p:nvPicPr>
        <p:blipFill>
          <a:blip r:embed="rId5">
            <a:extLst>
              <a:ext uri="{28A0092B-C50C-407E-A947-70E740481C1C}">
                <a14:useLocalDpi xmlns:a14="http://schemas.microsoft.com/office/drawing/2010/main" val="0"/>
              </a:ext>
            </a:extLst>
          </a:blip>
          <a:stretch>
            <a:fillRect/>
          </a:stretch>
        </p:blipFill>
        <p:spPr>
          <a:xfrm>
            <a:off x="327101" y="4293096"/>
            <a:ext cx="2390775" cy="1838325"/>
          </a:xfrm>
          <a:prstGeom prst="rect">
            <a:avLst/>
          </a:prstGeom>
        </p:spPr>
      </p:pic>
      <p:pic>
        <p:nvPicPr>
          <p:cNvPr id="7" name="صورة 6"/>
          <p:cNvPicPr/>
          <p:nvPr/>
        </p:nvPicPr>
        <p:blipFill>
          <a:blip r:embed="rId6">
            <a:extLst>
              <a:ext uri="{28A0092B-C50C-407E-A947-70E740481C1C}">
                <a14:useLocalDpi xmlns:a14="http://schemas.microsoft.com/office/drawing/2010/main" val="0"/>
              </a:ext>
            </a:extLst>
          </a:blip>
          <a:stretch>
            <a:fillRect/>
          </a:stretch>
        </p:blipFill>
        <p:spPr>
          <a:xfrm>
            <a:off x="2672089" y="4283571"/>
            <a:ext cx="3238500" cy="1847850"/>
          </a:xfrm>
          <a:prstGeom prst="rect">
            <a:avLst/>
          </a:prstGeom>
        </p:spPr>
      </p:pic>
    </p:spTree>
    <p:extLst>
      <p:ext uri="{BB962C8B-B14F-4D97-AF65-F5344CB8AC3E}">
        <p14:creationId xmlns:p14="http://schemas.microsoft.com/office/powerpoint/2010/main" val="15612894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rotWithShape="1">
          <a:blip r:embed="rId2" cstate="print">
            <a:extLst>
              <a:ext uri="{28A0092B-C50C-407E-A947-70E740481C1C}">
                <a14:useLocalDpi xmlns:a14="http://schemas.microsoft.com/office/drawing/2010/main" val="0"/>
              </a:ext>
            </a:extLst>
          </a:blip>
          <a:srcRect l="4167" t="11753" r="3205" b="14743"/>
          <a:stretch/>
        </p:blipFill>
        <p:spPr bwMode="auto">
          <a:xfrm>
            <a:off x="179512" y="188640"/>
            <a:ext cx="8964488" cy="640871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185915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rotWithShape="1">
          <a:blip r:embed="rId2" cstate="print">
            <a:extLst>
              <a:ext uri="{28A0092B-C50C-407E-A947-70E740481C1C}">
                <a14:useLocalDpi xmlns:a14="http://schemas.microsoft.com/office/drawing/2010/main" val="0"/>
              </a:ext>
            </a:extLst>
          </a:blip>
          <a:srcRect t="5984" b="12393"/>
          <a:stretch/>
        </p:blipFill>
        <p:spPr bwMode="auto">
          <a:xfrm>
            <a:off x="0" y="0"/>
            <a:ext cx="9144000" cy="695739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736004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rotWithShape="1">
          <a:blip r:embed="rId2" cstate="print">
            <a:extLst>
              <a:ext uri="{28A0092B-C50C-407E-A947-70E740481C1C}">
                <a14:useLocalDpi xmlns:a14="http://schemas.microsoft.com/office/drawing/2010/main" val="0"/>
              </a:ext>
            </a:extLst>
          </a:blip>
          <a:srcRect l="-1282" t="12393" b="7692"/>
          <a:stretch/>
        </p:blipFill>
        <p:spPr bwMode="auto">
          <a:xfrm>
            <a:off x="1259632" y="908720"/>
            <a:ext cx="7045821" cy="518457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270373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rotWithShape="1">
          <a:blip r:embed="rId2" cstate="print">
            <a:extLst>
              <a:ext uri="{28A0092B-C50C-407E-A947-70E740481C1C}">
                <a14:useLocalDpi xmlns:a14="http://schemas.microsoft.com/office/drawing/2010/main" val="0"/>
              </a:ext>
            </a:extLst>
          </a:blip>
          <a:srcRect l="1763" t="11325" r="2243" b="-1069"/>
          <a:stretch/>
        </p:blipFill>
        <p:spPr bwMode="auto">
          <a:xfrm>
            <a:off x="0" y="0"/>
            <a:ext cx="9143999" cy="68580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500113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rotWithShape="1">
          <a:blip r:embed="rId2" cstate="print">
            <a:extLst>
              <a:ext uri="{28A0092B-C50C-407E-A947-70E740481C1C}">
                <a14:useLocalDpi xmlns:a14="http://schemas.microsoft.com/office/drawing/2010/main" val="0"/>
              </a:ext>
            </a:extLst>
          </a:blip>
          <a:srcRect l="802" t="11539" b="2778"/>
          <a:stretch/>
        </p:blipFill>
        <p:spPr bwMode="auto">
          <a:xfrm>
            <a:off x="0" y="0"/>
            <a:ext cx="9144000" cy="6858000"/>
          </a:xfrm>
          <a:prstGeom prst="rect">
            <a:avLst/>
          </a:prstGeom>
          <a:ln>
            <a:solidFill>
              <a:schemeClr val="tx1">
                <a:lumMod val="50000"/>
                <a:lumOff val="50000"/>
              </a:schemeClr>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5878668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مدير تنفيذي">
  <a:themeElements>
    <a:clrScheme name="مدير تنفيذي">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مدير تنفيذي">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مدير تنفيذي">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239</TotalTime>
  <Words>1052</Words>
  <Application>Microsoft Office PowerPoint</Application>
  <PresentationFormat>عرض على الشاشة (3:4)‏</PresentationFormat>
  <Paragraphs>111</Paragraphs>
  <Slides>31</Slides>
  <Notes>0</Notes>
  <HiddenSlides>0</HiddenSlides>
  <MMClips>0</MMClips>
  <ScaleCrop>false</ScaleCrop>
  <HeadingPairs>
    <vt:vector size="4" baseType="variant">
      <vt:variant>
        <vt:lpstr>نسق</vt:lpstr>
      </vt:variant>
      <vt:variant>
        <vt:i4>1</vt:i4>
      </vt:variant>
      <vt:variant>
        <vt:lpstr>عناوين الشرائح</vt:lpstr>
      </vt:variant>
      <vt:variant>
        <vt:i4>31</vt:i4>
      </vt:variant>
    </vt:vector>
  </HeadingPairs>
  <TitlesOfParts>
    <vt:vector size="32" baseType="lpstr">
      <vt:lpstr>مدير تنفيذي</vt:lpstr>
      <vt:lpstr>infrastructure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hu</dc:creator>
  <cp:lastModifiedBy>hu</cp:lastModifiedBy>
  <cp:revision>16</cp:revision>
  <dcterms:created xsi:type="dcterms:W3CDTF">2014-10-02T14:56:16Z</dcterms:created>
  <dcterms:modified xsi:type="dcterms:W3CDTF">2014-10-11T12:35:15Z</dcterms:modified>
</cp:coreProperties>
</file>