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60" r:id="rId5"/>
    <p:sldId id="259"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2" d="100"/>
          <a:sy n="72" d="100"/>
        </p:scale>
        <p:origin x="-116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17/02/1437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17/02/1437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17/02/1437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17/02/1437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المحاضرة الثامنة عشر</a:t>
            </a:r>
            <a:endParaRPr lang="ar-IQ" dirty="0"/>
          </a:p>
        </p:txBody>
      </p:sp>
      <p:sp>
        <p:nvSpPr>
          <p:cNvPr id="3" name="عنوان فرعي 2"/>
          <p:cNvSpPr>
            <a:spLocks noGrp="1"/>
          </p:cNvSpPr>
          <p:nvPr>
            <p:ph type="subTitle" idx="1"/>
          </p:nvPr>
        </p:nvSpPr>
        <p:spPr/>
        <p:txBody>
          <a:bodyPr/>
          <a:lstStyle/>
          <a:p>
            <a:r>
              <a:rPr lang="ar-IQ" dirty="0" smtClean="0"/>
              <a:t>التزامات المشتري</a:t>
            </a:r>
            <a:endParaRPr lang="ar-IQ" dirty="0"/>
          </a:p>
        </p:txBody>
      </p:sp>
    </p:spTree>
    <p:extLst>
      <p:ext uri="{BB962C8B-B14F-4D97-AF65-F5344CB8AC3E}">
        <p14:creationId xmlns:p14="http://schemas.microsoft.com/office/powerpoint/2010/main" val="152319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الثمن</a:t>
            </a:r>
            <a:endParaRPr lang="ar-IQ" dirty="0"/>
          </a:p>
        </p:txBody>
      </p:sp>
      <p:sp>
        <p:nvSpPr>
          <p:cNvPr id="3" name="عنصر نائب للمحتوى 2"/>
          <p:cNvSpPr>
            <a:spLocks noGrp="1"/>
          </p:cNvSpPr>
          <p:nvPr>
            <p:ph idx="1"/>
          </p:nvPr>
        </p:nvSpPr>
        <p:spPr/>
        <p:txBody>
          <a:bodyPr/>
          <a:lstStyle/>
          <a:p>
            <a:r>
              <a:rPr lang="ar-IQ" dirty="0" smtClean="0"/>
              <a:t>التزام </a:t>
            </a:r>
            <a:r>
              <a:rPr lang="ar-IQ" dirty="0"/>
              <a:t>المشتري بدفع الثمن </a:t>
            </a:r>
            <a:r>
              <a:rPr lang="ar-IQ" dirty="0" smtClean="0"/>
              <a:t>: يعد </a:t>
            </a:r>
            <a:r>
              <a:rPr lang="ar-IQ" dirty="0"/>
              <a:t>التزام المشتري بدفع الثمن من أهم الالتزامات المترتبة في ذمته ، فالثمن يشكل احد العناصر الجوهرية في عقد البيع والذي بدونه لا يوجد البيع ، وقد نظم المشرع العراقي أحكام دفع الثمن في المواد 571-582 من القانون المدني، ودراسة هذه النصوص يستوجب بيان الآتي:</a:t>
            </a:r>
          </a:p>
        </p:txBody>
      </p:sp>
    </p:spTree>
    <p:extLst>
      <p:ext uri="{BB962C8B-B14F-4D97-AF65-F5344CB8AC3E}">
        <p14:creationId xmlns:p14="http://schemas.microsoft.com/office/powerpoint/2010/main" val="2544332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a:t>ما يدفعه المشتري للبائع .</a:t>
            </a:r>
          </a:p>
        </p:txBody>
      </p:sp>
      <p:sp>
        <p:nvSpPr>
          <p:cNvPr id="3" name="عنصر نائب للمحتوى 2"/>
          <p:cNvSpPr>
            <a:spLocks noGrp="1"/>
          </p:cNvSpPr>
          <p:nvPr>
            <p:ph idx="1"/>
          </p:nvPr>
        </p:nvSpPr>
        <p:spPr/>
        <p:txBody>
          <a:bodyPr>
            <a:normAutofit/>
          </a:bodyPr>
          <a:lstStyle/>
          <a:p>
            <a:r>
              <a:rPr lang="ar-IQ" dirty="0"/>
              <a:t>1- الثمن .</a:t>
            </a:r>
          </a:p>
          <a:p>
            <a:r>
              <a:rPr lang="ar-IQ" dirty="0"/>
              <a:t>يلتزم المشتري بدفع الثمن المتفق عليه وفق الشروط التي يقررها العقد وهو الذي يتحمل نفقات الوفاء (م/571/1) </a:t>
            </a:r>
            <a:r>
              <a:rPr lang="ar-IQ" dirty="0" smtClean="0"/>
              <a:t>.</a:t>
            </a:r>
            <a:endParaRPr lang="ar-IQ" dirty="0"/>
          </a:p>
        </p:txBody>
      </p:sp>
    </p:spTree>
    <p:extLst>
      <p:ext uri="{BB962C8B-B14F-4D97-AF65-F5344CB8AC3E}">
        <p14:creationId xmlns:p14="http://schemas.microsoft.com/office/powerpoint/2010/main" val="946463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a:t>ما يدفعه المشتري للبائع </a:t>
            </a:r>
          </a:p>
        </p:txBody>
      </p:sp>
      <p:sp>
        <p:nvSpPr>
          <p:cNvPr id="3" name="عنصر نائب للمحتوى 2"/>
          <p:cNvSpPr>
            <a:spLocks noGrp="1"/>
          </p:cNvSpPr>
          <p:nvPr>
            <p:ph idx="1"/>
          </p:nvPr>
        </p:nvSpPr>
        <p:spPr/>
        <p:txBody>
          <a:bodyPr>
            <a:normAutofit fontScale="70000" lnSpcReduction="20000"/>
          </a:bodyPr>
          <a:lstStyle/>
          <a:p>
            <a:r>
              <a:rPr lang="ar-IQ" dirty="0"/>
              <a:t>2- فوائد الثمن .</a:t>
            </a:r>
          </a:p>
          <a:p>
            <a:r>
              <a:rPr lang="ar-IQ" dirty="0"/>
              <a:t>الأصل ان المشتري لا يلتزم بدفع فوائد الثمن إلا في الحالات الاستثنائية التي نصت عليها الفقرة الثانية من المادة 572 من القانون المدني وهي:</a:t>
            </a:r>
          </a:p>
          <a:p>
            <a:r>
              <a:rPr lang="ar-IQ" dirty="0"/>
              <a:t>أ- اعذار البائع بدفع الثمن المستحق الاداء، وتجب الفوائد القانونية والتي هي 4% في المسائل المدنية، و5% في المسائل التجارية من وقت الاعذار استثناء من القاعدة التي تقضي بان الفوائد القانونية لا تسري الا من وقت المطالبة القضائية.</a:t>
            </a:r>
          </a:p>
          <a:p>
            <a:r>
              <a:rPr lang="ar-IQ" dirty="0"/>
              <a:t>ب- سلم البائع المبيع الى المشتري وكان قابلاً لأن ينتج ثمرات او ايرادات اخرى ، ولا يشترط لاستحقاق الفوائد ان ينتج المبيع هذه الثمرات والايرادات فعلاً بل يكفي لذلك ان يكون المبيع قابلاً بطبيعته لإنتاجها حتى ولو لم يحصل عليها المشتري ، ويعزى سبب هذا الحكم الى ان المشتري يجمع بيده ثمرة البدلين المبيع والثمن.</a:t>
            </a:r>
          </a:p>
          <a:p>
            <a:r>
              <a:rPr lang="ar-IQ" dirty="0"/>
              <a:t>ج- وجود اتفاق يقضي بدفع فوائد الثمن، كأن يشترط البائع على المشتري ان يدفع فوائد عن الثمن عند انعقاد البيع او من تاريخ لاحق على البيع ووافق المشتري على ذلك. والفوائد في هذه الحالة فوائد اتفاقية وللمتعاقدين تحديد سعرها بما لا يتجاوز الحد المسموح به قانوناً وهو 7% وان لم يحدد المتعاقدان سعر الفوائد وجب تطبيق السعر القانوني.</a:t>
            </a:r>
          </a:p>
          <a:p>
            <a:endParaRPr lang="ar-IQ" dirty="0"/>
          </a:p>
        </p:txBody>
      </p:sp>
    </p:spTree>
    <p:extLst>
      <p:ext uri="{BB962C8B-B14F-4D97-AF65-F5344CB8AC3E}">
        <p14:creationId xmlns:p14="http://schemas.microsoft.com/office/powerpoint/2010/main" val="3874527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a:t>ما يدفعه المشتري للبائع </a:t>
            </a:r>
          </a:p>
        </p:txBody>
      </p:sp>
      <p:sp>
        <p:nvSpPr>
          <p:cNvPr id="3" name="عنصر نائب للمحتوى 2"/>
          <p:cNvSpPr>
            <a:spLocks noGrp="1"/>
          </p:cNvSpPr>
          <p:nvPr>
            <p:ph idx="1"/>
          </p:nvPr>
        </p:nvSpPr>
        <p:spPr/>
        <p:txBody>
          <a:bodyPr/>
          <a:lstStyle/>
          <a:p>
            <a:r>
              <a:rPr lang="ar-IQ" dirty="0"/>
              <a:t>3- تكاليف المبيع .</a:t>
            </a:r>
          </a:p>
          <a:p>
            <a:r>
              <a:rPr lang="ar-IQ" dirty="0"/>
              <a:t>تنص المادة 572/2 من القانون المدني ((والزيادة الحاصلة في المبيع بعد العقد وقبل القبض كالثمرة والنتاج تكون حقاً للمشتري وعليه تكاليف المبيع ما لم يوجد اتفاق او عرف يقضي بغير ذلك)). تطبيقاً لقاعدة الغرم بالغنم ، يلتزم المشتري بان يدفع تكاليف المبيع من وقت تمام البيع كالضرائب ونفقات حفظ المبيع وصيانته واستغلاله وذلك في مقابل الزيادة الحاصلة في المبيع من ثمار ونتاج قبل القبض .</a:t>
            </a:r>
          </a:p>
          <a:p>
            <a:endParaRPr lang="ar-IQ" dirty="0"/>
          </a:p>
        </p:txBody>
      </p:sp>
    </p:spTree>
    <p:extLst>
      <p:ext uri="{BB962C8B-B14F-4D97-AF65-F5344CB8AC3E}">
        <p14:creationId xmlns:p14="http://schemas.microsoft.com/office/powerpoint/2010/main" val="2141208473"/>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355</Words>
  <Application>Microsoft Office PowerPoint</Application>
  <PresentationFormat>عرض على الشاشة (3:4)‏</PresentationFormat>
  <Paragraphs>16</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سمة Office</vt:lpstr>
      <vt:lpstr>المحاضرة الثامنة عشر</vt:lpstr>
      <vt:lpstr>الثمن</vt:lpstr>
      <vt:lpstr>ما يدفعه المشتري للبائع .</vt:lpstr>
      <vt:lpstr>ما يدفعه المشتري للبائع </vt:lpstr>
      <vt:lpstr>ما يدفعه المشتري للبائع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الثامنة عشر</dc:title>
  <dc:creator>dell-moh</dc:creator>
  <cp:lastModifiedBy>dell-moh</cp:lastModifiedBy>
  <cp:revision>1</cp:revision>
  <dcterms:created xsi:type="dcterms:W3CDTF">2015-11-06T10:58:48Z</dcterms:created>
  <dcterms:modified xsi:type="dcterms:W3CDTF">2015-11-29T09:40:26Z</dcterms:modified>
</cp:coreProperties>
</file>