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2" d="100"/>
          <a:sy n="72" d="100"/>
        </p:scale>
        <p:origin x="-116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26/02/1437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26/02/1437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26/02/1437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26/02/1437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26/02/1437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26/02/1437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26/02/1437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26/02/1437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26/02/1437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26/02/1437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26/02/1437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26/02/1437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المحاضرة السابعة عشر</a:t>
            </a:r>
            <a:endParaRPr lang="ar-IQ" dirty="0"/>
          </a:p>
        </p:txBody>
      </p:sp>
      <p:sp>
        <p:nvSpPr>
          <p:cNvPr id="3" name="عنوان فرعي 2"/>
          <p:cNvSpPr>
            <a:spLocks noGrp="1"/>
          </p:cNvSpPr>
          <p:nvPr>
            <p:ph type="subTitle" idx="1"/>
          </p:nvPr>
        </p:nvSpPr>
        <p:spPr/>
        <p:txBody>
          <a:bodyPr/>
          <a:lstStyle/>
          <a:p>
            <a:r>
              <a:rPr lang="ar-IQ" dirty="0"/>
              <a:t>النوع الثاني </a:t>
            </a:r>
            <a:r>
              <a:rPr lang="ar-IQ" dirty="0" smtClean="0"/>
              <a:t>:  </a:t>
            </a:r>
            <a:r>
              <a:rPr lang="ar-IQ" dirty="0" err="1" smtClean="0"/>
              <a:t>مسقطات</a:t>
            </a:r>
            <a:r>
              <a:rPr lang="ar-IQ" dirty="0" smtClean="0"/>
              <a:t> ضمان البائع للعيوب الخفية واحكام الضمان الاتفاقي</a:t>
            </a:r>
            <a:endParaRPr lang="ar-IQ" dirty="0"/>
          </a:p>
        </p:txBody>
      </p:sp>
    </p:spTree>
    <p:extLst>
      <p:ext uri="{BB962C8B-B14F-4D97-AF65-F5344CB8AC3E}">
        <p14:creationId xmlns:p14="http://schemas.microsoft.com/office/powerpoint/2010/main" val="414191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مسقطات</a:t>
            </a:r>
            <a:r>
              <a:rPr lang="ar-IQ" dirty="0" smtClean="0"/>
              <a:t> الضمان</a:t>
            </a:r>
            <a:endParaRPr lang="ar-IQ" dirty="0"/>
          </a:p>
        </p:txBody>
      </p:sp>
      <p:sp>
        <p:nvSpPr>
          <p:cNvPr id="3" name="عنصر نائب للمحتوى 2"/>
          <p:cNvSpPr>
            <a:spLocks noGrp="1"/>
          </p:cNvSpPr>
          <p:nvPr>
            <p:ph idx="1"/>
          </p:nvPr>
        </p:nvSpPr>
        <p:spPr/>
        <p:txBody>
          <a:bodyPr>
            <a:normAutofit fontScale="77500" lnSpcReduction="20000"/>
          </a:bodyPr>
          <a:lstStyle/>
          <a:p>
            <a:r>
              <a:rPr lang="ar-IQ" dirty="0"/>
              <a:t>1- عدم فحص المبيع او عدم اخطار البائع بالبيع : خلال المدة المعقولة الا اذا اكد له البائع خلو المبيع من العيب او اخفاه عنه فيجوز له الرجوع على البائع .</a:t>
            </a:r>
          </a:p>
          <a:p>
            <a:r>
              <a:rPr lang="ar-IQ" dirty="0"/>
              <a:t>2- تصرف المشتري بالمبيع بعد اطلاعه على العيب : لان تصرفه بالمبيع بعد الاطلاع على العيب يعتبر نزولاً عن حقه في الضمان وقبولاً للمبيع .</a:t>
            </a:r>
          </a:p>
          <a:p>
            <a:r>
              <a:rPr lang="ar-IQ" dirty="0"/>
              <a:t>3- تنازل المشتري عن حقه في الضمان : اذا اخبره </a:t>
            </a:r>
            <a:r>
              <a:rPr lang="ar-IQ" dirty="0" smtClean="0"/>
              <a:t>البائع </a:t>
            </a:r>
            <a:r>
              <a:rPr lang="ar-IQ" dirty="0"/>
              <a:t>بالعيب </a:t>
            </a:r>
            <a:r>
              <a:rPr lang="ar-IQ" dirty="0" err="1"/>
              <a:t>لانه</a:t>
            </a:r>
            <a:r>
              <a:rPr lang="ar-IQ" dirty="0"/>
              <a:t> يعتبر راضياً بالعيب ولكن يجوز الرجوع على البائع بعيب غيره م 567/1 </a:t>
            </a:r>
            <a:r>
              <a:rPr lang="ar-IQ" dirty="0" err="1"/>
              <a:t>ق.م.ع</a:t>
            </a:r>
            <a:r>
              <a:rPr lang="ar-IQ" dirty="0"/>
              <a:t> .</a:t>
            </a:r>
          </a:p>
          <a:p>
            <a:r>
              <a:rPr lang="ar-IQ" dirty="0"/>
              <a:t>4- اشتراط البائع براءته من كل عيب او من العيب الموجود.</a:t>
            </a:r>
          </a:p>
          <a:p>
            <a:r>
              <a:rPr lang="ar-IQ" dirty="0"/>
              <a:t>5- في المدة : يجب ان تقام الدعوى خلال 6 اشهر من تاريخ تسليم المبيع م 570 </a:t>
            </a:r>
            <a:r>
              <a:rPr lang="ar-IQ" dirty="0" err="1"/>
              <a:t>ق.م.ع</a:t>
            </a:r>
            <a:r>
              <a:rPr lang="ar-IQ" dirty="0"/>
              <a:t> وهذه المادة ليس من النظام العام لذلك يجوز الاتفاق على مدة اطول .</a:t>
            </a:r>
          </a:p>
        </p:txBody>
      </p:sp>
    </p:spTree>
    <p:extLst>
      <p:ext uri="{BB962C8B-B14F-4D97-AF65-F5344CB8AC3E}">
        <p14:creationId xmlns:p14="http://schemas.microsoft.com/office/powerpoint/2010/main" val="140573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احكام الضمان الاتفاقي</a:t>
            </a:r>
            <a:endParaRPr lang="ar-IQ" dirty="0"/>
          </a:p>
        </p:txBody>
      </p:sp>
      <p:sp>
        <p:nvSpPr>
          <p:cNvPr id="3" name="عنصر نائب للمحتوى 2"/>
          <p:cNvSpPr>
            <a:spLocks noGrp="1"/>
          </p:cNvSpPr>
          <p:nvPr>
            <p:ph idx="1"/>
          </p:nvPr>
        </p:nvSpPr>
        <p:spPr/>
        <p:txBody>
          <a:bodyPr>
            <a:normAutofit/>
          </a:bodyPr>
          <a:lstStyle/>
          <a:p>
            <a:r>
              <a:rPr lang="ar-IQ" dirty="0"/>
              <a:t>احكام الضمان في العيوب الخفية ليست من النظام العام لذلك يجوز الاتفاق على تخفيف الضمان او الاعفاء منه .</a:t>
            </a:r>
          </a:p>
          <a:p>
            <a:r>
              <a:rPr lang="ar-IQ" dirty="0"/>
              <a:t>1- تشديد الضمان : يجوز للمشتري ان يشترط على البائع بأن يضمن جميع العيوب ظاهر او خفي ويجوز تمديد فترة المطالبة بالضمان اكثر من 6 اشهر .</a:t>
            </a:r>
          </a:p>
          <a:p>
            <a:r>
              <a:rPr lang="ar-IQ" dirty="0"/>
              <a:t>2- تخفيف الضمان : وللبائع ان يشترط تخفيف الضمان بعدم ضمان اي عيب معين بالذات ويجوز الاتفاق على تقصير المدة الى ثلاثة اشهر للمطالبة بالضمان </a:t>
            </a:r>
            <a:r>
              <a:rPr lang="ar-IQ" dirty="0" smtClean="0"/>
              <a:t>.</a:t>
            </a:r>
            <a:endParaRPr lang="ar-IQ" dirty="0"/>
          </a:p>
        </p:txBody>
      </p:sp>
    </p:spTree>
    <p:extLst>
      <p:ext uri="{BB962C8B-B14F-4D97-AF65-F5344CB8AC3E}">
        <p14:creationId xmlns:p14="http://schemas.microsoft.com/office/powerpoint/2010/main" val="3756763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a:bodyPr>
          <a:lstStyle/>
          <a:p>
            <a:r>
              <a:rPr lang="ar-IQ" dirty="0"/>
              <a:t>3- الاعفاء من الضمان : يجوز للبائع المطالبة </a:t>
            </a:r>
            <a:r>
              <a:rPr lang="ar-IQ" dirty="0" err="1"/>
              <a:t>بالاعفاء</a:t>
            </a:r>
            <a:r>
              <a:rPr lang="ar-IQ" dirty="0"/>
              <a:t> من الضمان ما لم يتعمد في اخفاء العيوب غشاً منه مثل ان يخفي البائع الشقوق الموجودة في الحائط بنقوش او رسوم ثم يشترط عدم الضمان عن كل عيب ومثل الصاغة يطلون الذهب المكسور فهنا دعوى الضمان لا تسقط .</a:t>
            </a:r>
          </a:p>
          <a:p>
            <a:endParaRPr lang="ar-IQ" dirty="0"/>
          </a:p>
        </p:txBody>
      </p:sp>
    </p:spTree>
    <p:extLst>
      <p:ext uri="{BB962C8B-B14F-4D97-AF65-F5344CB8AC3E}">
        <p14:creationId xmlns:p14="http://schemas.microsoft.com/office/powerpoint/2010/main" val="31605535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fontScale="85000" lnSpcReduction="10000"/>
          </a:bodyPr>
          <a:lstStyle/>
          <a:p>
            <a:r>
              <a:rPr lang="ar-IQ" dirty="0"/>
              <a:t>س: ما هو الفرق بين دعوى الفسخ بسبب العيب الخفي ودعوى البطلان بسبب الغلط ؟</a:t>
            </a:r>
          </a:p>
          <a:p>
            <a:r>
              <a:rPr lang="ar-IQ" dirty="0" smtClean="0"/>
              <a:t>الغلط يكون </a:t>
            </a:r>
            <a:r>
              <a:rPr lang="ar-IQ" dirty="0"/>
              <a:t>في اصل الموضوع المعتبر في العقد او في عناصره المادية او احدى صفاته الاساسية . فالمشتري في حالة الغلط يشتري شيئاً مخالفاً للشيء الذي قصد شراءه اما العيب فهو يشتري شيئاً قصد شراءه حقيقة .</a:t>
            </a:r>
          </a:p>
          <a:p>
            <a:r>
              <a:rPr lang="ar-IQ" dirty="0"/>
              <a:t>مثل من يشتري لوحة فنان مشهور ثم يظهر انها لفنان غيره فهنا غلط ويكون له بطلان العقد اما اذا اللوحة لنفس الفنان ولكن هنالك عيب في الالوان فهنا عيب وليس غلط فيجوز له فسخ العقد او انقاص الثمن .</a:t>
            </a:r>
          </a:p>
          <a:p>
            <a:r>
              <a:rPr lang="ar-IQ" dirty="0"/>
              <a:t>ملاحظة : المشتري مسؤول عن اثبات العيب الخفي وغير مسؤول عن اثبات علم البائع او عدم علمه </a:t>
            </a:r>
          </a:p>
          <a:p>
            <a:endParaRPr lang="ar-IQ" dirty="0"/>
          </a:p>
        </p:txBody>
      </p:sp>
    </p:spTree>
    <p:extLst>
      <p:ext uri="{BB962C8B-B14F-4D97-AF65-F5344CB8AC3E}">
        <p14:creationId xmlns:p14="http://schemas.microsoft.com/office/powerpoint/2010/main" val="3528996898"/>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253</TotalTime>
  <Words>374</Words>
  <Application>Microsoft Office PowerPoint</Application>
  <PresentationFormat>عرض على الشاشة (3:4)‏</PresentationFormat>
  <Paragraphs>17</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سمة Office</vt:lpstr>
      <vt:lpstr>المحاضرة السابعة عشر</vt:lpstr>
      <vt:lpstr>مسقطات الضمان</vt:lpstr>
      <vt:lpstr>احكام الضمان الاتفاقي</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السابعة عشر</dc:title>
  <dc:creator>dell-moh</dc:creator>
  <cp:lastModifiedBy>dell-moh</cp:lastModifiedBy>
  <cp:revision>4</cp:revision>
  <dcterms:created xsi:type="dcterms:W3CDTF">2015-11-06T10:57:48Z</dcterms:created>
  <dcterms:modified xsi:type="dcterms:W3CDTF">2015-12-08T10:19:58Z</dcterms:modified>
</cp:coreProperties>
</file>