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2" d="100"/>
          <a:sy n="72" d="100"/>
        </p:scale>
        <p:origin x="-30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26/02/1437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26/02/1437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26/02/1437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26/02/1437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26/02/1437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26/02/1437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26/02/1437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26/02/1437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السادسة عشر</a:t>
            </a:r>
            <a:endParaRPr lang="ar-IQ" dirty="0"/>
          </a:p>
        </p:txBody>
      </p:sp>
      <p:sp>
        <p:nvSpPr>
          <p:cNvPr id="3" name="عنوان فرعي 2"/>
          <p:cNvSpPr>
            <a:spLocks noGrp="1"/>
          </p:cNvSpPr>
          <p:nvPr>
            <p:ph type="subTitle" idx="1"/>
          </p:nvPr>
        </p:nvSpPr>
        <p:spPr/>
        <p:txBody>
          <a:bodyPr/>
          <a:lstStyle/>
          <a:p>
            <a:r>
              <a:rPr lang="ar-IQ" dirty="0" smtClean="0"/>
              <a:t>ضمان العيوب </a:t>
            </a:r>
            <a:r>
              <a:rPr lang="ar-IQ" dirty="0" err="1" smtClean="0"/>
              <a:t>الخفيه</a:t>
            </a:r>
            <a:endParaRPr lang="ar-IQ" dirty="0"/>
          </a:p>
        </p:txBody>
      </p:sp>
    </p:spTree>
    <p:extLst>
      <p:ext uri="{BB962C8B-B14F-4D97-AF65-F5344CB8AC3E}">
        <p14:creationId xmlns:p14="http://schemas.microsoft.com/office/powerpoint/2010/main" val="940024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الحالات التي </a:t>
            </a:r>
            <a:r>
              <a:rPr lang="ar-IQ" dirty="0" err="1" smtClean="0"/>
              <a:t>لايجوز</a:t>
            </a:r>
            <a:r>
              <a:rPr lang="ar-IQ" dirty="0" smtClean="0"/>
              <a:t> للمشتري فسخ البيع </a:t>
            </a:r>
            <a:endParaRPr lang="ar-IQ" dirty="0"/>
          </a:p>
        </p:txBody>
      </p:sp>
      <p:sp>
        <p:nvSpPr>
          <p:cNvPr id="3" name="عنصر نائب للمحتوى 2"/>
          <p:cNvSpPr>
            <a:spLocks noGrp="1"/>
          </p:cNvSpPr>
          <p:nvPr>
            <p:ph idx="1"/>
          </p:nvPr>
        </p:nvSpPr>
        <p:spPr/>
        <p:txBody>
          <a:bodyPr>
            <a:normAutofit fontScale="92500" lnSpcReduction="10000"/>
          </a:bodyPr>
          <a:lstStyle/>
          <a:p>
            <a:r>
              <a:rPr lang="ar-IQ" dirty="0"/>
              <a:t>1- حدوث عيب جديد في المبيع بعد التسليم: وقد نصت المادة 562 ق م ع على :  1 – اذا </a:t>
            </a:r>
            <a:r>
              <a:rPr lang="ar-IQ" dirty="0" err="1"/>
              <a:t>ظھر</a:t>
            </a:r>
            <a:r>
              <a:rPr lang="ar-IQ" dirty="0"/>
              <a:t> </a:t>
            </a:r>
            <a:r>
              <a:rPr lang="ar-IQ" dirty="0" smtClean="0"/>
              <a:t>بالمبيع </a:t>
            </a:r>
            <a:r>
              <a:rPr lang="ar-IQ" dirty="0" err="1"/>
              <a:t>عیب</a:t>
            </a:r>
            <a:r>
              <a:rPr lang="ar-IQ" dirty="0"/>
              <a:t> قديم ثم حدث به </a:t>
            </a:r>
            <a:r>
              <a:rPr lang="ar-IQ" dirty="0" err="1"/>
              <a:t>عیب</a:t>
            </a:r>
            <a:r>
              <a:rPr lang="ar-IQ" dirty="0"/>
              <a:t> جديد عند المشتري، </a:t>
            </a:r>
            <a:r>
              <a:rPr lang="ar-IQ" dirty="0" err="1"/>
              <a:t>فلیس</a:t>
            </a:r>
            <a:r>
              <a:rPr lang="ar-IQ" dirty="0"/>
              <a:t> له ان </a:t>
            </a:r>
            <a:r>
              <a:rPr lang="ar-IQ" dirty="0" smtClean="0"/>
              <a:t>يرده </a:t>
            </a:r>
            <a:r>
              <a:rPr lang="ar-IQ" dirty="0" err="1" smtClean="0"/>
              <a:t>بالعیب</a:t>
            </a:r>
            <a:r>
              <a:rPr lang="ar-IQ" dirty="0" smtClean="0"/>
              <a:t> </a:t>
            </a:r>
            <a:r>
              <a:rPr lang="ar-IQ" dirty="0"/>
              <a:t>القديم </a:t>
            </a:r>
            <a:r>
              <a:rPr lang="ar-IQ" dirty="0" err="1"/>
              <a:t>والعیب</a:t>
            </a:r>
            <a:r>
              <a:rPr lang="ar-IQ" dirty="0"/>
              <a:t> الجديد موجود </a:t>
            </a:r>
            <a:r>
              <a:rPr lang="ar-IQ" dirty="0" err="1"/>
              <a:t>فیه</a:t>
            </a:r>
            <a:r>
              <a:rPr lang="ar-IQ" dirty="0"/>
              <a:t>، بل له ان يطالب البائع بنقصان الثمن، ما لم </a:t>
            </a:r>
            <a:r>
              <a:rPr lang="ar-IQ" dirty="0" smtClean="0"/>
              <a:t>يرض البائع </a:t>
            </a:r>
            <a:r>
              <a:rPr lang="ar-IQ" dirty="0"/>
              <a:t>ان يأخذه على </a:t>
            </a:r>
            <a:r>
              <a:rPr lang="ar-IQ" dirty="0" err="1"/>
              <a:t>عیبه</a:t>
            </a:r>
            <a:r>
              <a:rPr lang="ar-IQ" dirty="0"/>
              <a:t> ولم يوجد مانع للرد.</a:t>
            </a:r>
          </a:p>
          <a:p>
            <a:r>
              <a:rPr lang="ar-IQ" dirty="0"/>
              <a:t>2 – فإذا زال </a:t>
            </a:r>
            <a:r>
              <a:rPr lang="ar-IQ" dirty="0" err="1"/>
              <a:t>العیب</a:t>
            </a:r>
            <a:r>
              <a:rPr lang="ar-IQ" dirty="0"/>
              <a:t> الحادث، عاد للمشتري حق رد </a:t>
            </a:r>
            <a:r>
              <a:rPr lang="ar-IQ" dirty="0" err="1"/>
              <a:t>المبیع</a:t>
            </a:r>
            <a:r>
              <a:rPr lang="ar-IQ" dirty="0"/>
              <a:t> </a:t>
            </a:r>
            <a:r>
              <a:rPr lang="ar-IQ" dirty="0" err="1"/>
              <a:t>بالعیب</a:t>
            </a:r>
            <a:r>
              <a:rPr lang="ar-IQ" dirty="0"/>
              <a:t> القديم على البائع</a:t>
            </a:r>
            <a:r>
              <a:rPr lang="ar-IQ" dirty="0" smtClean="0"/>
              <a:t>.»</a:t>
            </a:r>
            <a:endParaRPr lang="ar-IQ" dirty="0"/>
          </a:p>
          <a:p>
            <a:r>
              <a:rPr lang="ar-IQ" dirty="0" smtClean="0"/>
              <a:t> كان يبيع  </a:t>
            </a:r>
            <a:r>
              <a:rPr lang="ar-IQ" dirty="0"/>
              <a:t>شخص حيوان </a:t>
            </a:r>
            <a:r>
              <a:rPr lang="ar-IQ" dirty="0" err="1"/>
              <a:t>لاخر</a:t>
            </a:r>
            <a:r>
              <a:rPr lang="ar-IQ" dirty="0"/>
              <a:t> فمرض بعد التسليم وهنا اكتشف فيه عيب قديم فهنا فقط يطالب بنقصان الثمن ولكن اذا زال المرض يجوز ارجاعه بالعيب القديم </a:t>
            </a:r>
            <a:r>
              <a:rPr lang="ar-IQ" dirty="0" smtClean="0"/>
              <a:t>.</a:t>
            </a:r>
            <a:endParaRPr lang="ar-IQ" dirty="0"/>
          </a:p>
        </p:txBody>
      </p:sp>
    </p:spTree>
    <p:extLst>
      <p:ext uri="{BB962C8B-B14F-4D97-AF65-F5344CB8AC3E}">
        <p14:creationId xmlns:p14="http://schemas.microsoft.com/office/powerpoint/2010/main" val="1544159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الحالة الثانية</a:t>
            </a:r>
            <a:endParaRPr lang="ar-IQ" dirty="0"/>
          </a:p>
        </p:txBody>
      </p:sp>
      <p:sp>
        <p:nvSpPr>
          <p:cNvPr id="3" name="عنصر نائب للمحتوى 2"/>
          <p:cNvSpPr>
            <a:spLocks noGrp="1"/>
          </p:cNvSpPr>
          <p:nvPr>
            <p:ph idx="1"/>
          </p:nvPr>
        </p:nvSpPr>
        <p:spPr/>
        <p:txBody>
          <a:bodyPr>
            <a:normAutofit fontScale="85000" lnSpcReduction="20000"/>
          </a:bodyPr>
          <a:lstStyle/>
          <a:p>
            <a:r>
              <a:rPr lang="ar-IQ" dirty="0" smtClean="0"/>
              <a:t>زيادة شيء من مال المشتري على المبيع: يقتصر حق المشتري بالمطالبة بنقصان الثمن اذا كان الزيادة </a:t>
            </a:r>
            <a:r>
              <a:rPr lang="ar-IQ" dirty="0" err="1" smtClean="0"/>
              <a:t>متصله</a:t>
            </a:r>
            <a:r>
              <a:rPr lang="ar-IQ" dirty="0" smtClean="0"/>
              <a:t> غير متولدة كصبغ البناء او الثوب , او كانت الزيادة منفصلة ولكنها متولدة كالثمر ونتاج الحيوان. </a:t>
            </a:r>
          </a:p>
          <a:p>
            <a:r>
              <a:rPr lang="ar-IQ" dirty="0" smtClean="0"/>
              <a:t>اذ </a:t>
            </a:r>
            <a:r>
              <a:rPr lang="ar-IQ" dirty="0"/>
              <a:t>نصت المادة 563 ق م ع , على :1 – زيادة شيء من مال المشتري على </a:t>
            </a:r>
            <a:r>
              <a:rPr lang="ar-IQ" dirty="0" err="1"/>
              <a:t>المبیع</a:t>
            </a:r>
            <a:r>
              <a:rPr lang="ar-IQ" dirty="0"/>
              <a:t> تمنع الرد، كصبغ الثوب </a:t>
            </a:r>
            <a:r>
              <a:rPr lang="ar-IQ" dirty="0" err="1"/>
              <a:t>المبیع</a:t>
            </a:r>
            <a:r>
              <a:rPr lang="ar-IQ" dirty="0"/>
              <a:t> او البناء في</a:t>
            </a:r>
          </a:p>
          <a:p>
            <a:r>
              <a:rPr lang="ar-IQ" dirty="0"/>
              <a:t>الارض </a:t>
            </a:r>
            <a:r>
              <a:rPr lang="ar-IQ" dirty="0" err="1"/>
              <a:t>المبیعة</a:t>
            </a:r>
            <a:r>
              <a:rPr lang="ar-IQ" dirty="0"/>
              <a:t> او </a:t>
            </a:r>
            <a:r>
              <a:rPr lang="ar-IQ" dirty="0" err="1"/>
              <a:t>ظھور</a:t>
            </a:r>
            <a:r>
              <a:rPr lang="ar-IQ" dirty="0"/>
              <a:t> الثمر في الشجر </a:t>
            </a:r>
            <a:r>
              <a:rPr lang="ar-IQ" dirty="0" err="1"/>
              <a:t>المبیع</a:t>
            </a:r>
            <a:r>
              <a:rPr lang="ar-IQ" dirty="0" smtClean="0"/>
              <a:t>. 2 </a:t>
            </a:r>
            <a:r>
              <a:rPr lang="ar-IQ" dirty="0"/>
              <a:t>– فإذا حدث في </a:t>
            </a:r>
            <a:r>
              <a:rPr lang="ar-IQ" dirty="0" err="1"/>
              <a:t>المبیع</a:t>
            </a:r>
            <a:r>
              <a:rPr lang="ar-IQ" dirty="0"/>
              <a:t> زيادة مانعة من الرد، ثم اطلع المشتري على </a:t>
            </a:r>
            <a:r>
              <a:rPr lang="ar-IQ" dirty="0" err="1"/>
              <a:t>عیب</a:t>
            </a:r>
            <a:r>
              <a:rPr lang="ar-IQ" dirty="0"/>
              <a:t> قديم </a:t>
            </a:r>
            <a:r>
              <a:rPr lang="ar-IQ" dirty="0" err="1"/>
              <a:t>فیه</a:t>
            </a:r>
            <a:r>
              <a:rPr lang="ar-IQ" dirty="0"/>
              <a:t>، </a:t>
            </a:r>
            <a:r>
              <a:rPr lang="ar-IQ" dirty="0" smtClean="0"/>
              <a:t>فانه يرجع </a:t>
            </a:r>
            <a:r>
              <a:rPr lang="ar-IQ" dirty="0"/>
              <a:t>على البائع بنقصان الثمن، ويمتنع الرد ولو قبله البائع </a:t>
            </a:r>
            <a:r>
              <a:rPr lang="ar-IQ" dirty="0" err="1"/>
              <a:t>بالعیب</a:t>
            </a:r>
            <a:r>
              <a:rPr lang="ar-IQ" dirty="0"/>
              <a:t> الحادث</a:t>
            </a:r>
            <a:r>
              <a:rPr lang="ar-IQ" dirty="0" smtClean="0"/>
              <a:t>.</a:t>
            </a:r>
          </a:p>
          <a:p>
            <a:r>
              <a:rPr lang="ar-IQ" dirty="0" smtClean="0"/>
              <a:t>اما اذا كانت الزيادة متصلة ومتولدة من اصل الشيء كالسمنة, او كانت منفصلة غير متولدة </a:t>
            </a:r>
            <a:r>
              <a:rPr lang="ar-IQ" dirty="0" err="1" smtClean="0"/>
              <a:t>كالاجرة</a:t>
            </a:r>
            <a:r>
              <a:rPr lang="ar-IQ" dirty="0" smtClean="0"/>
              <a:t> , فانهما </a:t>
            </a:r>
            <a:r>
              <a:rPr lang="ar-IQ" dirty="0" err="1" smtClean="0"/>
              <a:t>لايمنعان</a:t>
            </a:r>
            <a:r>
              <a:rPr lang="ar-IQ" dirty="0" smtClean="0"/>
              <a:t> الرد.</a:t>
            </a:r>
            <a:endParaRPr lang="ar-IQ" dirty="0"/>
          </a:p>
        </p:txBody>
      </p:sp>
    </p:spTree>
    <p:extLst>
      <p:ext uri="{BB962C8B-B14F-4D97-AF65-F5344CB8AC3E}">
        <p14:creationId xmlns:p14="http://schemas.microsoft.com/office/powerpoint/2010/main" val="19721144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الحالة الثالثة</a:t>
            </a:r>
            <a:endParaRPr lang="ar-IQ" dirty="0"/>
          </a:p>
        </p:txBody>
      </p:sp>
      <p:sp>
        <p:nvSpPr>
          <p:cNvPr id="3" name="عنصر نائب للمحتوى 2"/>
          <p:cNvSpPr>
            <a:spLocks noGrp="1"/>
          </p:cNvSpPr>
          <p:nvPr>
            <p:ph idx="1"/>
          </p:nvPr>
        </p:nvSpPr>
        <p:spPr/>
        <p:txBody>
          <a:bodyPr/>
          <a:lstStyle/>
          <a:p>
            <a:r>
              <a:rPr lang="ar-IQ" dirty="0"/>
              <a:t> هلاك المبيع في يد المشتري م 564 </a:t>
            </a:r>
            <a:r>
              <a:rPr lang="ar-IQ" dirty="0" err="1"/>
              <a:t>ق.م.ع</a:t>
            </a:r>
            <a:r>
              <a:rPr lang="ar-IQ" dirty="0"/>
              <a:t> اذا هلك المبيع بقوة قاهرة او بسبب عيب جديد او بفعل المشتري فيجوز ان يرجع على البائع </a:t>
            </a:r>
            <a:r>
              <a:rPr lang="ar-IQ" dirty="0" smtClean="0"/>
              <a:t>بنقصان </a:t>
            </a:r>
            <a:r>
              <a:rPr lang="ar-IQ" dirty="0"/>
              <a:t>الثمن </a:t>
            </a:r>
            <a:r>
              <a:rPr lang="ar-IQ" dirty="0" smtClean="0"/>
              <a:t>.</a:t>
            </a:r>
          </a:p>
          <a:p>
            <a:r>
              <a:rPr lang="ar-IQ" dirty="0" smtClean="0"/>
              <a:t>مالحكم اذا كان الهلاك بفعل البائع او بسبب العيب القديم؟</a:t>
            </a:r>
          </a:p>
          <a:p>
            <a:r>
              <a:rPr lang="ar-IQ" dirty="0" smtClean="0"/>
              <a:t>ان للمشتري الرجوع على البائع بالثمن كاملا مع المصاريف كما لو كان المبيع قد استحق كليا بيد المشتري</a:t>
            </a:r>
            <a:endParaRPr lang="ar-IQ" dirty="0"/>
          </a:p>
        </p:txBody>
      </p:sp>
    </p:spTree>
    <p:extLst>
      <p:ext uri="{BB962C8B-B14F-4D97-AF65-F5344CB8AC3E}">
        <p14:creationId xmlns:p14="http://schemas.microsoft.com/office/powerpoint/2010/main" val="1316741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الحالة الرابعة</a:t>
            </a:r>
            <a:endParaRPr lang="ar-IQ" dirty="0"/>
          </a:p>
        </p:txBody>
      </p:sp>
      <p:sp>
        <p:nvSpPr>
          <p:cNvPr id="3" name="عنصر نائب للمحتوى 2"/>
          <p:cNvSpPr>
            <a:spLocks noGrp="1"/>
          </p:cNvSpPr>
          <p:nvPr>
            <p:ph idx="1"/>
          </p:nvPr>
        </p:nvSpPr>
        <p:spPr/>
        <p:txBody>
          <a:bodyPr/>
          <a:lstStyle/>
          <a:p>
            <a:r>
              <a:rPr lang="ar-IQ" dirty="0"/>
              <a:t> تصرف المشتري بالمبيع قبل اطلاعه على العيب م 566 </a:t>
            </a:r>
            <a:r>
              <a:rPr lang="ar-IQ" dirty="0" err="1"/>
              <a:t>ق.م.ع</a:t>
            </a:r>
            <a:r>
              <a:rPr lang="ar-IQ" dirty="0"/>
              <a:t> اذا اطلع المشتري على عيب قديم في المبيع ثم تصرف فيه تصرف الملاك سقط </a:t>
            </a:r>
            <a:r>
              <a:rPr lang="ar-IQ" dirty="0" smtClean="0"/>
              <a:t>خياره»  كان </a:t>
            </a:r>
            <a:r>
              <a:rPr lang="ar-IQ" dirty="0"/>
              <a:t>يشتري أ من ب ثم يبيعه </a:t>
            </a:r>
            <a:r>
              <a:rPr lang="ar-IQ" dirty="0" err="1"/>
              <a:t>لاخر</a:t>
            </a:r>
            <a:r>
              <a:rPr lang="ar-IQ" dirty="0"/>
              <a:t> وظهر العيب عند ج فله فقط نقصان الثمن .</a:t>
            </a:r>
          </a:p>
        </p:txBody>
      </p:sp>
    </p:spTree>
    <p:extLst>
      <p:ext uri="{BB962C8B-B14F-4D97-AF65-F5344CB8AC3E}">
        <p14:creationId xmlns:p14="http://schemas.microsoft.com/office/powerpoint/2010/main" val="889045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تقدير نقصان الثمن</a:t>
            </a:r>
            <a:endParaRPr lang="ar-IQ" dirty="0"/>
          </a:p>
        </p:txBody>
      </p:sp>
      <p:sp>
        <p:nvSpPr>
          <p:cNvPr id="3" name="عنصر نائب للمحتوى 2"/>
          <p:cNvSpPr>
            <a:spLocks noGrp="1"/>
          </p:cNvSpPr>
          <p:nvPr>
            <p:ph idx="1"/>
          </p:nvPr>
        </p:nvSpPr>
        <p:spPr/>
        <p:txBody>
          <a:bodyPr>
            <a:normAutofit fontScale="92500" lnSpcReduction="10000"/>
          </a:bodyPr>
          <a:lstStyle/>
          <a:p>
            <a:r>
              <a:rPr lang="ar-IQ" dirty="0" smtClean="0"/>
              <a:t>استنادا </a:t>
            </a:r>
            <a:r>
              <a:rPr lang="ar-IQ" dirty="0"/>
              <a:t>الى المادة 565 ق م ع:يقدر بنقصان الثمن بمعرفة ارباب الخبرة بان يقوم </a:t>
            </a:r>
            <a:r>
              <a:rPr lang="ar-IQ" dirty="0" err="1"/>
              <a:t>المبیع</a:t>
            </a:r>
            <a:r>
              <a:rPr lang="ar-IQ" dirty="0"/>
              <a:t> سالماً ثم يقوم </a:t>
            </a:r>
            <a:r>
              <a:rPr lang="ar-IQ" dirty="0" err="1"/>
              <a:t>معیباً</a:t>
            </a:r>
            <a:r>
              <a:rPr lang="ar-IQ" dirty="0"/>
              <a:t> وما كان </a:t>
            </a:r>
            <a:r>
              <a:rPr lang="ar-IQ" dirty="0" err="1" smtClean="0"/>
              <a:t>بین</a:t>
            </a:r>
            <a:r>
              <a:rPr lang="ar-IQ" dirty="0" smtClean="0"/>
              <a:t> </a:t>
            </a:r>
            <a:r>
              <a:rPr lang="ar-IQ" dirty="0" err="1" smtClean="0"/>
              <a:t>القیمتین</a:t>
            </a:r>
            <a:r>
              <a:rPr lang="ar-IQ" dirty="0" smtClean="0"/>
              <a:t> </a:t>
            </a:r>
            <a:r>
              <a:rPr lang="ar-IQ" dirty="0"/>
              <a:t>من التفاوت ينسب الى الثمن المسمى وبمقتضى تلك النسبة يرجع المشتري </a:t>
            </a:r>
            <a:r>
              <a:rPr lang="ar-IQ" dirty="0" smtClean="0"/>
              <a:t>على البائع </a:t>
            </a:r>
            <a:r>
              <a:rPr lang="ar-IQ" dirty="0"/>
              <a:t>بالنقصان</a:t>
            </a:r>
            <a:r>
              <a:rPr lang="ar-IQ" dirty="0" smtClean="0"/>
              <a:t>.</a:t>
            </a:r>
          </a:p>
          <a:p>
            <a:r>
              <a:rPr lang="ar-IQ" dirty="0" smtClean="0"/>
              <a:t>كان يشتري شخص قماشا بعشرة الاف دينار للمتر. وبعد ان فصله اطلع على عيب قديم وادراد ان يرجع على البائع بضمان العيب. وتم </a:t>
            </a:r>
            <a:r>
              <a:rPr lang="ar-IQ" dirty="0" err="1" smtClean="0"/>
              <a:t>تقويمة</a:t>
            </a:r>
            <a:r>
              <a:rPr lang="ar-IQ" dirty="0" smtClean="0"/>
              <a:t> سالما من قبل اهل الخبرة ب 12 الف دينار, وتم تقويمه معيبا ب 9 الاف دينار كان التفاوت بين القيمتين 3 الاف دينار وهو الربع , وبالتالي فالمشتري له الحق بالرجوع على البائع بربع الثمن المسمى وهو الفان وخمسمائة دينار.</a:t>
            </a:r>
            <a:endParaRPr lang="ar-IQ" dirty="0"/>
          </a:p>
          <a:p>
            <a:endParaRPr lang="ar-IQ" dirty="0"/>
          </a:p>
        </p:txBody>
      </p:sp>
    </p:spTree>
    <p:extLst>
      <p:ext uri="{BB962C8B-B14F-4D97-AF65-F5344CB8AC3E}">
        <p14:creationId xmlns:p14="http://schemas.microsoft.com/office/powerpoint/2010/main" val="2628810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ضمان العيوب الخفية</a:t>
            </a:r>
            <a:endParaRPr lang="ar-IQ" dirty="0"/>
          </a:p>
        </p:txBody>
      </p:sp>
      <p:sp>
        <p:nvSpPr>
          <p:cNvPr id="3" name="عنصر نائب للمحتوى 2"/>
          <p:cNvSpPr>
            <a:spLocks noGrp="1"/>
          </p:cNvSpPr>
          <p:nvPr>
            <p:ph idx="1"/>
          </p:nvPr>
        </p:nvSpPr>
        <p:spPr/>
        <p:txBody>
          <a:bodyPr/>
          <a:lstStyle/>
          <a:p>
            <a:r>
              <a:rPr lang="ar-IQ" dirty="0" smtClean="0"/>
              <a:t>المشرع العراقي نظم موضوع العيوب الخفية من المواد 558 الى 570.</a:t>
            </a:r>
          </a:p>
          <a:p>
            <a:r>
              <a:rPr lang="ar-IQ" dirty="0" smtClean="0"/>
              <a:t>هناك نوعان من الضمان: الضمان القانوني والضمان الاتفاقي </a:t>
            </a:r>
            <a:endParaRPr lang="ar-IQ" dirty="0"/>
          </a:p>
        </p:txBody>
      </p:sp>
    </p:spTree>
    <p:extLst>
      <p:ext uri="{BB962C8B-B14F-4D97-AF65-F5344CB8AC3E}">
        <p14:creationId xmlns:p14="http://schemas.microsoft.com/office/powerpoint/2010/main" val="2936112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النوع الاول : احكام الضمان القانوني </a:t>
            </a:r>
          </a:p>
        </p:txBody>
      </p:sp>
      <p:sp>
        <p:nvSpPr>
          <p:cNvPr id="3" name="عنصر نائب للمحتوى 2"/>
          <p:cNvSpPr>
            <a:spLocks noGrp="1"/>
          </p:cNvSpPr>
          <p:nvPr>
            <p:ph idx="1"/>
          </p:nvPr>
        </p:nvSpPr>
        <p:spPr/>
        <p:txBody>
          <a:bodyPr>
            <a:normAutofit fontScale="70000" lnSpcReduction="20000"/>
          </a:bodyPr>
          <a:lstStyle/>
          <a:p>
            <a:r>
              <a:rPr lang="ar-IQ" dirty="0"/>
              <a:t>1- ان يكون العيب خفياً : بحيث لا يكون المشتري عالماً بوجوده وقت البيع فاذا كان يعلم بالعيب واشتراه فيعتبر عيباً غير مؤثر في قيمة المبيع او المنفعة ويجوز اثبات العيب بالنسبة للمشتري بجميع طرق الاثبات . والعيب الخفي يكون في حق المشتري فقط اما البائع يضمن العيب الخفي سواء كان عالماً بوجوده ام لا .</a:t>
            </a:r>
          </a:p>
          <a:p>
            <a:r>
              <a:rPr lang="ar-IQ" dirty="0"/>
              <a:t>والعيب الخفي هو العيب الذي يتعذر كشفه عند فحصه من قبل الرجل المعتاد ولا مانع للرجل المعتاد ان يستعين بخبير لكشف العيوب </a:t>
            </a:r>
            <a:r>
              <a:rPr lang="ar-IQ" dirty="0" smtClean="0"/>
              <a:t>.</a:t>
            </a:r>
          </a:p>
          <a:p>
            <a:r>
              <a:rPr lang="ar-IQ" dirty="0" smtClean="0"/>
              <a:t>واشتراط خفاء العيب هو في حق المشتري . اما البائع فانه يضمن العيب الخفي سواء اكان عالما بوجوده ام لم يكن.</a:t>
            </a:r>
          </a:p>
          <a:p>
            <a:r>
              <a:rPr lang="ar-IQ" dirty="0" smtClean="0"/>
              <a:t>اذا كان الاصل هو عد التزام البائع بضمان العيب اذا كان </a:t>
            </a:r>
            <a:r>
              <a:rPr lang="ar-IQ" dirty="0" err="1" smtClean="0"/>
              <a:t>بامكان</a:t>
            </a:r>
            <a:r>
              <a:rPr lang="ar-IQ" dirty="0" smtClean="0"/>
              <a:t> المشتري كشفه بفحص المبيع بما ينبغي من العناية, الا ان المشرع استثنى حالتان  حسب المادة 559: </a:t>
            </a:r>
            <a:endParaRPr lang="ar-IQ" dirty="0"/>
          </a:p>
          <a:p>
            <a:r>
              <a:rPr lang="ar-IQ" dirty="0" smtClean="0"/>
              <a:t>اولا: لا </a:t>
            </a:r>
            <a:r>
              <a:rPr lang="ar-IQ" dirty="0"/>
              <a:t>يضمن البائع </a:t>
            </a:r>
            <a:r>
              <a:rPr lang="ar-IQ" dirty="0" err="1"/>
              <a:t>عیباً</a:t>
            </a:r>
            <a:r>
              <a:rPr lang="ar-IQ" dirty="0"/>
              <a:t> قديماً كان للمشتري يعرفه </a:t>
            </a:r>
            <a:endParaRPr lang="ar-IQ" dirty="0" smtClean="0"/>
          </a:p>
          <a:p>
            <a:r>
              <a:rPr lang="ar-IQ" dirty="0" smtClean="0"/>
              <a:t>ثانيا: او </a:t>
            </a:r>
            <a:r>
              <a:rPr lang="ar-IQ" dirty="0"/>
              <a:t>كان </a:t>
            </a:r>
            <a:r>
              <a:rPr lang="ar-IQ" dirty="0" err="1"/>
              <a:t>يستطیع</a:t>
            </a:r>
            <a:r>
              <a:rPr lang="ar-IQ" dirty="0"/>
              <a:t> ان </a:t>
            </a:r>
            <a:r>
              <a:rPr lang="ar-IQ" dirty="0" err="1"/>
              <a:t>يتبینه</a:t>
            </a:r>
            <a:r>
              <a:rPr lang="ar-IQ" dirty="0"/>
              <a:t> لو انه فحص </a:t>
            </a:r>
            <a:r>
              <a:rPr lang="ar-IQ" dirty="0" err="1" smtClean="0"/>
              <a:t>المبیع</a:t>
            </a:r>
            <a:r>
              <a:rPr lang="ar-IQ" dirty="0" smtClean="0"/>
              <a:t> بما </a:t>
            </a:r>
            <a:r>
              <a:rPr lang="ar-IQ" dirty="0"/>
              <a:t>ينبغي من العناية، الا اذا اثبت ان البائع قد اكد له خلو </a:t>
            </a:r>
            <a:r>
              <a:rPr lang="ar-IQ" dirty="0" err="1"/>
              <a:t>المبیع</a:t>
            </a:r>
            <a:r>
              <a:rPr lang="ar-IQ" dirty="0"/>
              <a:t> من </a:t>
            </a:r>
            <a:r>
              <a:rPr lang="ar-IQ" dirty="0" err="1"/>
              <a:t>ھذا</a:t>
            </a:r>
            <a:r>
              <a:rPr lang="ar-IQ" dirty="0"/>
              <a:t> </a:t>
            </a:r>
            <a:r>
              <a:rPr lang="ar-IQ" dirty="0" err="1"/>
              <a:t>المبیع</a:t>
            </a:r>
            <a:r>
              <a:rPr lang="ar-IQ" dirty="0"/>
              <a:t> او </a:t>
            </a:r>
            <a:r>
              <a:rPr lang="ar-IQ" dirty="0" smtClean="0"/>
              <a:t>اخفى </a:t>
            </a:r>
            <a:r>
              <a:rPr lang="ar-IQ" dirty="0" err="1" smtClean="0"/>
              <a:t>العیب</a:t>
            </a:r>
            <a:r>
              <a:rPr lang="ar-IQ" dirty="0" smtClean="0"/>
              <a:t> </a:t>
            </a:r>
            <a:r>
              <a:rPr lang="ar-IQ" dirty="0"/>
              <a:t>غشاً منه.</a:t>
            </a:r>
          </a:p>
        </p:txBody>
      </p:sp>
    </p:spTree>
    <p:extLst>
      <p:ext uri="{BB962C8B-B14F-4D97-AF65-F5344CB8AC3E}">
        <p14:creationId xmlns:p14="http://schemas.microsoft.com/office/powerpoint/2010/main" val="2161732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الشرط الثاني </a:t>
            </a:r>
            <a:endParaRPr lang="ar-IQ" dirty="0"/>
          </a:p>
        </p:txBody>
      </p:sp>
      <p:sp>
        <p:nvSpPr>
          <p:cNvPr id="3" name="عنصر نائب للمحتوى 2"/>
          <p:cNvSpPr>
            <a:spLocks noGrp="1"/>
          </p:cNvSpPr>
          <p:nvPr>
            <p:ph idx="1"/>
          </p:nvPr>
        </p:nvSpPr>
        <p:spPr/>
        <p:txBody>
          <a:bodyPr>
            <a:normAutofit fontScale="92500" lnSpcReduction="20000"/>
          </a:bodyPr>
          <a:lstStyle/>
          <a:p>
            <a:r>
              <a:rPr lang="ar-IQ" dirty="0"/>
              <a:t> ان يكون العيب مؤثراً : والعيب المؤثر هو </a:t>
            </a:r>
            <a:r>
              <a:rPr lang="ar-IQ" dirty="0" err="1" smtClean="0"/>
              <a:t>ماينقص</a:t>
            </a:r>
            <a:r>
              <a:rPr lang="ar-IQ" dirty="0" smtClean="0"/>
              <a:t> </a:t>
            </a:r>
            <a:r>
              <a:rPr lang="ar-IQ" dirty="0"/>
              <a:t>ثمن المبيع عند التجار وارباب الخبرة او ما يفوت به غرض صحيح اذا كان الغالب في امثال المبيع </a:t>
            </a:r>
            <a:r>
              <a:rPr lang="ar-IQ" dirty="0" smtClean="0"/>
              <a:t>عدمه. المادة </a:t>
            </a:r>
            <a:r>
              <a:rPr lang="ar-IQ" dirty="0"/>
              <a:t>( م 558/2 ق م ع</a:t>
            </a:r>
            <a:r>
              <a:rPr lang="ar-IQ" dirty="0" smtClean="0"/>
              <a:t>)</a:t>
            </a:r>
          </a:p>
          <a:p>
            <a:r>
              <a:rPr lang="ar-IQ" dirty="0" smtClean="0"/>
              <a:t>فالمعيار المقرر للتمييز بين العيب المؤثر والعيب غير المؤثر هو معيار مادي بمقتضاه يعتبر العيب مؤثرا اذا كان من شأنه ان ينقص قيمة المبيع او ان يفوت غرضا صحيحا.</a:t>
            </a:r>
          </a:p>
          <a:p>
            <a:r>
              <a:rPr lang="ar-IQ" dirty="0" smtClean="0"/>
              <a:t>البائع </a:t>
            </a:r>
            <a:r>
              <a:rPr lang="ar-IQ" dirty="0" err="1" smtClean="0"/>
              <a:t>لايلتزم</a:t>
            </a:r>
            <a:r>
              <a:rPr lang="ar-IQ" dirty="0" smtClean="0"/>
              <a:t> بالضمان :</a:t>
            </a:r>
          </a:p>
          <a:p>
            <a:r>
              <a:rPr lang="ar-IQ" dirty="0" smtClean="0"/>
              <a:t> 1-اذا لم يؤدي العيب الموجود في المبيع الى نقصان القيمة في السوق او الى فوات الغرض من شرائه .</a:t>
            </a:r>
          </a:p>
          <a:p>
            <a:r>
              <a:rPr lang="ar-IQ" dirty="0" smtClean="0"/>
              <a:t>2-كما ان البائع لا يلتزم بالضمان اذا كان العيب مما جرى العرف على التسامح فيه.</a:t>
            </a:r>
          </a:p>
          <a:p>
            <a:endParaRPr lang="ar-IQ" dirty="0"/>
          </a:p>
        </p:txBody>
      </p:sp>
    </p:spTree>
    <p:extLst>
      <p:ext uri="{BB962C8B-B14F-4D97-AF65-F5344CB8AC3E}">
        <p14:creationId xmlns:p14="http://schemas.microsoft.com/office/powerpoint/2010/main" val="2392922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الشرط الثالث </a:t>
            </a:r>
            <a:endParaRPr lang="ar-IQ" dirty="0"/>
          </a:p>
        </p:txBody>
      </p:sp>
      <p:sp>
        <p:nvSpPr>
          <p:cNvPr id="3" name="عنصر نائب للمحتوى 2"/>
          <p:cNvSpPr>
            <a:spLocks noGrp="1"/>
          </p:cNvSpPr>
          <p:nvPr>
            <p:ph idx="1"/>
          </p:nvPr>
        </p:nvSpPr>
        <p:spPr/>
        <p:txBody>
          <a:bodyPr>
            <a:normAutofit fontScale="92500" lnSpcReduction="10000"/>
          </a:bodyPr>
          <a:lstStyle/>
          <a:p>
            <a:r>
              <a:rPr lang="ar-IQ" dirty="0"/>
              <a:t>ان يكون العيب قديماً : والعيب القديم الذي يكون وقت التعاقد او طرأ بعده ولكن قبل التسليم ويجوز ان يكون العيب قديماً ولكنه ظهر بعد التسليم مثل الخشب الموجودة فيه ارضة وظهرت بعد التسليم </a:t>
            </a:r>
            <a:r>
              <a:rPr lang="ar-IQ" dirty="0" smtClean="0"/>
              <a:t>.</a:t>
            </a:r>
          </a:p>
          <a:p>
            <a:r>
              <a:rPr lang="ar-IQ" dirty="0" smtClean="0"/>
              <a:t>ويكون العيب قديما استنادا الى المادة 558/2 ق م ع:</a:t>
            </a:r>
            <a:endParaRPr lang="ar-IQ" dirty="0"/>
          </a:p>
          <a:p>
            <a:r>
              <a:rPr lang="ar-IQ" dirty="0"/>
              <a:t>١- اذا </a:t>
            </a:r>
            <a:r>
              <a:rPr lang="ar-IQ" dirty="0" smtClean="0"/>
              <a:t>كان </a:t>
            </a:r>
            <a:r>
              <a:rPr lang="ar-IQ" dirty="0"/>
              <a:t>موجوداً في البيع قبل إبرام العقد </a:t>
            </a:r>
            <a:r>
              <a:rPr lang="ar-IQ" dirty="0" smtClean="0"/>
              <a:t>او اثناء العقد.</a:t>
            </a:r>
            <a:endParaRPr lang="ar-IQ" dirty="0"/>
          </a:p>
          <a:p>
            <a:r>
              <a:rPr lang="ar-IQ" dirty="0"/>
              <a:t>٢- اذا حدث العيب بعد إبرام العقد وقبل تسليم المبيع.</a:t>
            </a:r>
          </a:p>
          <a:p>
            <a:r>
              <a:rPr lang="ar-IQ" dirty="0"/>
              <a:t>٣- اذا حدث العيب بعد تسليم المبيع </a:t>
            </a:r>
            <a:r>
              <a:rPr lang="ar-IQ" dirty="0" smtClean="0"/>
              <a:t>وكان </a:t>
            </a:r>
            <a:r>
              <a:rPr lang="ar-IQ" dirty="0"/>
              <a:t>سببه قائماً في المبيع قبل التسليم. </a:t>
            </a:r>
          </a:p>
        </p:txBody>
      </p:sp>
    </p:spTree>
    <p:extLst>
      <p:ext uri="{BB962C8B-B14F-4D97-AF65-F5344CB8AC3E}">
        <p14:creationId xmlns:p14="http://schemas.microsoft.com/office/powerpoint/2010/main" val="2794848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الشرط الرابع</a:t>
            </a:r>
            <a:endParaRPr lang="ar-IQ" dirty="0"/>
          </a:p>
        </p:txBody>
      </p:sp>
      <p:sp>
        <p:nvSpPr>
          <p:cNvPr id="3" name="عنصر نائب للمحتوى 2"/>
          <p:cNvSpPr>
            <a:spLocks noGrp="1"/>
          </p:cNvSpPr>
          <p:nvPr>
            <p:ph idx="1"/>
          </p:nvPr>
        </p:nvSpPr>
        <p:spPr/>
        <p:txBody>
          <a:bodyPr/>
          <a:lstStyle/>
          <a:p>
            <a:r>
              <a:rPr lang="ar-IQ" dirty="0"/>
              <a:t> ان يكون البيع من البيوع التي ينشأ فيها ضمان البائع للعيوب الخفية </a:t>
            </a:r>
            <a:r>
              <a:rPr lang="ar-IQ" dirty="0" smtClean="0"/>
              <a:t>. اذ نصت المادة </a:t>
            </a:r>
            <a:r>
              <a:rPr lang="ar-IQ" dirty="0"/>
              <a:t>596 </a:t>
            </a:r>
            <a:r>
              <a:rPr lang="ar-IQ" dirty="0" err="1"/>
              <a:t>ق.م.ع</a:t>
            </a:r>
            <a:r>
              <a:rPr lang="ar-IQ" dirty="0"/>
              <a:t> لا تسمع دعوى ضمان العيب فيما </a:t>
            </a:r>
            <a:r>
              <a:rPr lang="ar-IQ" dirty="0" smtClean="0"/>
              <a:t> يتعلق البيع </a:t>
            </a:r>
            <a:r>
              <a:rPr lang="ar-IQ" dirty="0"/>
              <a:t>بمعرفة المحكمة او الجهات الحكومية الاخرى بطريقة المزايدة العلنية لان مثل هذه البيوع </a:t>
            </a:r>
            <a:r>
              <a:rPr lang="ar-IQ" dirty="0" err="1"/>
              <a:t>تاخذ</a:t>
            </a:r>
            <a:r>
              <a:rPr lang="ar-IQ" dirty="0"/>
              <a:t> فترة طويلة يمكن خلالها فحص المبيع .</a:t>
            </a:r>
          </a:p>
        </p:txBody>
      </p:sp>
    </p:spTree>
    <p:extLst>
      <p:ext uri="{BB962C8B-B14F-4D97-AF65-F5344CB8AC3E}">
        <p14:creationId xmlns:p14="http://schemas.microsoft.com/office/powerpoint/2010/main" val="3252556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احكام الضمان العيوب الخفية</a:t>
            </a:r>
            <a:endParaRPr lang="ar-IQ" dirty="0"/>
          </a:p>
        </p:txBody>
      </p:sp>
      <p:sp>
        <p:nvSpPr>
          <p:cNvPr id="3" name="عنصر نائب للمحتوى 2"/>
          <p:cNvSpPr>
            <a:spLocks noGrp="1"/>
          </p:cNvSpPr>
          <p:nvPr>
            <p:ph idx="1"/>
          </p:nvPr>
        </p:nvSpPr>
        <p:spPr/>
        <p:txBody>
          <a:bodyPr/>
          <a:lstStyle/>
          <a:p>
            <a:r>
              <a:rPr lang="ar-IQ" dirty="0" smtClean="0"/>
              <a:t>حتى يمكن للمشتري الرجوع على البائع بضمان العيوب الخفية فعلية ان يقوم :</a:t>
            </a:r>
          </a:p>
          <a:p>
            <a:r>
              <a:rPr lang="ar-IQ" dirty="0" smtClean="0"/>
              <a:t>1- فحص المبيع واخطار البائع بالعيب</a:t>
            </a:r>
          </a:p>
          <a:p>
            <a:r>
              <a:rPr lang="ar-IQ" dirty="0" smtClean="0"/>
              <a:t>2-القيام بدعوى الضمان</a:t>
            </a:r>
            <a:endParaRPr lang="ar-IQ" dirty="0"/>
          </a:p>
        </p:txBody>
      </p:sp>
    </p:spTree>
    <p:extLst>
      <p:ext uri="{BB962C8B-B14F-4D97-AF65-F5344CB8AC3E}">
        <p14:creationId xmlns:p14="http://schemas.microsoft.com/office/powerpoint/2010/main" val="179941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a:t>اولاً : فحص المبيع واخطار البائع بالعيب </a:t>
            </a:r>
          </a:p>
        </p:txBody>
      </p:sp>
      <p:sp>
        <p:nvSpPr>
          <p:cNvPr id="3" name="عنصر نائب للمحتوى 2"/>
          <p:cNvSpPr>
            <a:spLocks noGrp="1"/>
          </p:cNvSpPr>
          <p:nvPr>
            <p:ph idx="1"/>
          </p:nvPr>
        </p:nvSpPr>
        <p:spPr/>
        <p:txBody>
          <a:bodyPr>
            <a:normAutofit fontScale="92500" lnSpcReduction="20000"/>
          </a:bodyPr>
          <a:lstStyle/>
          <a:p>
            <a:pPr marL="0" indent="0">
              <a:buNone/>
            </a:pPr>
            <a:r>
              <a:rPr lang="ar-IQ" dirty="0" smtClean="0"/>
              <a:t>استنادا الى المادة </a:t>
            </a:r>
            <a:r>
              <a:rPr lang="ar-IQ" dirty="0"/>
              <a:t>560 </a:t>
            </a:r>
            <a:r>
              <a:rPr lang="ar-IQ" dirty="0" err="1"/>
              <a:t>ق.م.ع</a:t>
            </a:r>
            <a:r>
              <a:rPr lang="ar-IQ" dirty="0"/>
              <a:t> </a:t>
            </a:r>
            <a:r>
              <a:rPr lang="ar-IQ" dirty="0" smtClean="0"/>
              <a:t>: على المشتري  </a:t>
            </a:r>
            <a:r>
              <a:rPr lang="ar-IQ" dirty="0"/>
              <a:t>ان يفحص المبيع خلال مدة معتادة وعلى المشتري ان يخبر البائع بالعيب بمجرد كشفه ودون تأخير والاخطار ويجوز </a:t>
            </a:r>
            <a:r>
              <a:rPr lang="ar-IQ" dirty="0" err="1"/>
              <a:t>بانذار</a:t>
            </a:r>
            <a:r>
              <a:rPr lang="ar-IQ" dirty="0"/>
              <a:t> رسمي او رسالة بالبريد المسجل او العادي او المشافهة ويجب اثبات الاخطار يقع على عاتق المشتري </a:t>
            </a:r>
            <a:r>
              <a:rPr lang="ar-IQ" dirty="0" smtClean="0"/>
              <a:t>.</a:t>
            </a:r>
          </a:p>
          <a:p>
            <a:pPr marL="0" indent="0">
              <a:buNone/>
            </a:pPr>
            <a:r>
              <a:rPr lang="ar-IQ" dirty="0" smtClean="0"/>
              <a:t>ان عبء الاثبات يقع على عاتق المشتري </a:t>
            </a:r>
          </a:p>
          <a:p>
            <a:pPr marL="0" indent="0">
              <a:buNone/>
            </a:pPr>
            <a:r>
              <a:rPr lang="ar-IQ" dirty="0" smtClean="0"/>
              <a:t>ويسقط حق المشتري اذا اهمل هو في فحص المبيع او في اخطار البائع بالعيب الذي كشفه خلال المدة المعقولة الا اذا كان البائع يعلم بوجود العيب وتعمد اخفاءه عن المشتري غشا. وفي الحالة الاخيرة يستطيع المشتري الرجوع على البائع حتى ولو لم يكن قد فحص المبيع او فحصه ولكنه اهمل في اخطار المبيع.</a:t>
            </a:r>
            <a:endParaRPr lang="ar-IQ" dirty="0"/>
          </a:p>
        </p:txBody>
      </p:sp>
    </p:spTree>
    <p:extLst>
      <p:ext uri="{BB962C8B-B14F-4D97-AF65-F5344CB8AC3E}">
        <p14:creationId xmlns:p14="http://schemas.microsoft.com/office/powerpoint/2010/main" val="178037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دعوى الضمان</a:t>
            </a:r>
            <a:endParaRPr lang="ar-IQ" dirty="0"/>
          </a:p>
        </p:txBody>
      </p:sp>
      <p:sp>
        <p:nvSpPr>
          <p:cNvPr id="3" name="عنصر نائب للمحتوى 2"/>
          <p:cNvSpPr>
            <a:spLocks noGrp="1"/>
          </p:cNvSpPr>
          <p:nvPr>
            <p:ph idx="1"/>
          </p:nvPr>
        </p:nvSpPr>
        <p:spPr/>
        <p:txBody>
          <a:bodyPr/>
          <a:lstStyle/>
          <a:p>
            <a:r>
              <a:rPr lang="ar-IQ" dirty="0"/>
              <a:t> </a:t>
            </a:r>
            <a:r>
              <a:rPr lang="ar-IQ" dirty="0" smtClean="0"/>
              <a:t>استنادا الى المادة 558 </a:t>
            </a:r>
            <a:r>
              <a:rPr lang="ar-IQ" dirty="0" err="1"/>
              <a:t>ق.م.ع</a:t>
            </a:r>
            <a:r>
              <a:rPr lang="ar-IQ" dirty="0"/>
              <a:t> اذا وجد عيب قديم يجوز للمشتري ان يرد المبيع ويفسخ العقد او يقبله بثمنه ويجوز له المطالبة بالتنفيذ العيني – اصلاح المبيع او استبداله بغيره – على نفقة البائع فاذا تعذر يجوز له ان يفسخ العقد او ينقص الثمن .</a:t>
            </a:r>
          </a:p>
          <a:p>
            <a:r>
              <a:rPr lang="ar-IQ" dirty="0"/>
              <a:t>اما اذا كانت الاشياء متعددة وبيعت بصفقة واحدة يجوز رد القسم المتضرر واذا تعذر تفريق </a:t>
            </a:r>
            <a:r>
              <a:rPr lang="ar-IQ" dirty="0" err="1"/>
              <a:t>الصفقه</a:t>
            </a:r>
            <a:r>
              <a:rPr lang="ar-IQ" dirty="0"/>
              <a:t> يكون المشتري مخيراً بين فسخ البيع او قبوله بكل الثمن المسمى .</a:t>
            </a:r>
          </a:p>
        </p:txBody>
      </p:sp>
    </p:spTree>
    <p:extLst>
      <p:ext uri="{BB962C8B-B14F-4D97-AF65-F5344CB8AC3E}">
        <p14:creationId xmlns:p14="http://schemas.microsoft.com/office/powerpoint/2010/main" val="724189825"/>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1135</Words>
  <Application>Microsoft Office PowerPoint</Application>
  <PresentationFormat>عرض على الشاشة (3:4)‏</PresentationFormat>
  <Paragraphs>55</Paragraphs>
  <Slides>14</Slides>
  <Notes>0</Notes>
  <HiddenSlides>0</HiddenSlides>
  <MMClips>0</MMClips>
  <ScaleCrop>false</ScaleCrop>
  <HeadingPairs>
    <vt:vector size="4" baseType="variant">
      <vt:variant>
        <vt:lpstr>نسق</vt:lpstr>
      </vt:variant>
      <vt:variant>
        <vt:i4>1</vt:i4>
      </vt:variant>
      <vt:variant>
        <vt:lpstr>عناوين الشرائح</vt:lpstr>
      </vt:variant>
      <vt:variant>
        <vt:i4>14</vt:i4>
      </vt:variant>
    </vt:vector>
  </HeadingPairs>
  <TitlesOfParts>
    <vt:vector size="15" baseType="lpstr">
      <vt:lpstr>سمة Office</vt:lpstr>
      <vt:lpstr>المحاضرة السادسة عشر</vt:lpstr>
      <vt:lpstr>ضمان العيوب الخفية</vt:lpstr>
      <vt:lpstr>النوع الاول : احكام الضمان القانوني </vt:lpstr>
      <vt:lpstr>الشرط الثاني </vt:lpstr>
      <vt:lpstr>الشرط الثالث </vt:lpstr>
      <vt:lpstr>الشرط الرابع</vt:lpstr>
      <vt:lpstr>احكام الضمان العيوب الخفية</vt:lpstr>
      <vt:lpstr>اولاً : فحص المبيع واخطار البائع بالعيب </vt:lpstr>
      <vt:lpstr>دعوى الضمان</vt:lpstr>
      <vt:lpstr>الحالات التي لايجوز للمشتري فسخ البيع </vt:lpstr>
      <vt:lpstr>الحالة الثانية</vt:lpstr>
      <vt:lpstr>الحالة الثالثة</vt:lpstr>
      <vt:lpstr>الحالة الرابعة</vt:lpstr>
      <vt:lpstr>تقدير نقصان الثمن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السادسة عشر</dc:title>
  <dc:creator>dell-moh</dc:creator>
  <cp:lastModifiedBy>dell-moh</cp:lastModifiedBy>
  <cp:revision>10</cp:revision>
  <dcterms:created xsi:type="dcterms:W3CDTF">2015-11-06T07:29:13Z</dcterms:created>
  <dcterms:modified xsi:type="dcterms:W3CDTF">2015-12-08T09:01:30Z</dcterms:modified>
</cp:coreProperties>
</file>