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70"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ar-SA" smtClean="0"/>
              <a:t>انقر لتحرير نمط العنوان الرئيسي</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a:xfrm>
            <a:off x="1174044" y="5357592"/>
            <a:ext cx="5034845" cy="365125"/>
          </a:xfrm>
        </p:spPr>
        <p:txBody>
          <a:bodyPr/>
          <a:lstStyle/>
          <a:p>
            <a:endParaRPr lang="ar-SA">
              <a:solidFill>
                <a:srgbClr val="465E9C"/>
              </a:solidFill>
            </a:endParaRPr>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1792967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680105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186418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937330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78656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p:txBody>
          <a:bodyPr/>
          <a:lstStyle/>
          <a:p>
            <a:endParaRPr lang="ar-SA">
              <a:solidFill>
                <a:srgbClr val="465E9C"/>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
        <p:nvSpPr>
          <p:cNvPr id="9" name="Content Placeholder 8"/>
          <p:cNvSpPr>
            <a:spLocks noGrp="1"/>
          </p:cNvSpPr>
          <p:nvPr>
            <p:ph sz="quarter" idx="13"/>
          </p:nvPr>
        </p:nvSpPr>
        <p:spPr>
          <a:xfrm>
            <a:off x="1298448" y="2121407"/>
            <a:ext cx="3200400" cy="360273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1566913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8" name="Footer Placeholder 7"/>
          <p:cNvSpPr>
            <a:spLocks noGrp="1"/>
          </p:cNvSpPr>
          <p:nvPr>
            <p:ph type="ftr" sz="quarter" idx="11"/>
          </p:nvPr>
        </p:nvSpPr>
        <p:spPr/>
        <p:txBody>
          <a:bodyPr/>
          <a:lstStyle/>
          <a:p>
            <a:endParaRPr lang="ar-SA">
              <a:solidFill>
                <a:srgbClr val="465E9C"/>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
        <p:nvSpPr>
          <p:cNvPr id="11" name="Content Placeholder 10"/>
          <p:cNvSpPr>
            <a:spLocks noGrp="1"/>
          </p:cNvSpPr>
          <p:nvPr>
            <p:ph sz="quarter" idx="13"/>
          </p:nvPr>
        </p:nvSpPr>
        <p:spPr>
          <a:xfrm>
            <a:off x="1298448" y="2944368"/>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2201923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4" name="Footer Placeholder 3"/>
          <p:cNvSpPr>
            <a:spLocks noGrp="1"/>
          </p:cNvSpPr>
          <p:nvPr>
            <p:ph type="ftr" sz="quarter" idx="11"/>
          </p:nvPr>
        </p:nvSpPr>
        <p:spPr/>
        <p:txBody>
          <a:bodyPr/>
          <a:lstStyle/>
          <a:p>
            <a:endParaRPr lang="ar-SA">
              <a:solidFill>
                <a:srgbClr val="465E9C"/>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352087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3" name="Footer Placeholder 2"/>
          <p:cNvSpPr>
            <a:spLocks noGrp="1"/>
          </p:cNvSpPr>
          <p:nvPr>
            <p:ph type="ftr" sz="quarter" idx="11"/>
          </p:nvPr>
        </p:nvSpPr>
        <p:spPr/>
        <p:txBody>
          <a:bodyPr/>
          <a:lstStyle/>
          <a:p>
            <a:endParaRPr lang="ar-SA">
              <a:solidFill>
                <a:srgbClr val="465E9C"/>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814086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1698" y="5885672"/>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a:xfrm rot="-60000">
            <a:off x="914554" y="5829261"/>
            <a:ext cx="3522607" cy="365125"/>
          </a:xfrm>
        </p:spPr>
        <p:txBody>
          <a:bodyPr/>
          <a:lstStyle/>
          <a:p>
            <a:endParaRPr lang="ar-SA">
              <a:solidFill>
                <a:srgbClr val="465E9C"/>
              </a:solidFill>
            </a:endParaRPr>
          </a:p>
        </p:txBody>
      </p:sp>
      <p:sp>
        <p:nvSpPr>
          <p:cNvPr id="7" name="Slide Number Placeholder 6"/>
          <p:cNvSpPr>
            <a:spLocks noGrp="1"/>
          </p:cNvSpPr>
          <p:nvPr>
            <p:ph type="sldNum" sz="quarter" idx="12"/>
          </p:nvPr>
        </p:nvSpPr>
        <p:spPr>
          <a:xfrm rot="60000">
            <a:off x="7557313" y="5896961"/>
            <a:ext cx="554023" cy="365125"/>
          </a:xfrm>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936686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5936" y="5888737"/>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a:xfrm rot="-60000">
            <a:off x="914569" y="5831037"/>
            <a:ext cx="3319043" cy="365125"/>
          </a:xfrm>
        </p:spPr>
        <p:txBody>
          <a:bodyPr/>
          <a:lstStyle/>
          <a:p>
            <a:endParaRPr lang="ar-SA">
              <a:solidFill>
                <a:srgbClr val="465E9C"/>
              </a:solidFill>
            </a:endParaRPr>
          </a:p>
        </p:txBody>
      </p:sp>
      <p:sp>
        <p:nvSpPr>
          <p:cNvPr id="7" name="Slide Number Placeholder 6"/>
          <p:cNvSpPr>
            <a:spLocks noGrp="1"/>
          </p:cNvSpPr>
          <p:nvPr>
            <p:ph type="sldNum" sz="quarter" idx="12"/>
          </p:nvPr>
        </p:nvSpPr>
        <p:spPr>
          <a:xfrm rot="60000">
            <a:off x="7562089" y="5900026"/>
            <a:ext cx="554023" cy="365125"/>
          </a:xfrm>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413033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731520" y="576072"/>
            <a:ext cx="7696200" cy="5715000"/>
          </a:xfrm>
          <a:prstGeom prst="rect">
            <a:avLst/>
          </a:prstGeom>
          <a:blipFill dpi="0" rotWithShape="1">
            <a:blip r:embed="rId14"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descr="C:\Users\Administrator\Desktop\Pushpin Dev\Assets\pushpinLeft.png"/>
          <p:cNvPicPr>
            <a:picLocks noChangeAspect="1" noChangeArrowheads="1"/>
          </p:cNvPicPr>
          <p:nvPr/>
        </p:nvPicPr>
        <p:blipFill>
          <a:blip r:embed="rId15"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5"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ar-SA">
              <a:solidFill>
                <a:srgbClr val="465E9C"/>
              </a:solidFill>
            </a:endParaRPr>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4044184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r" defTabSz="914400" rtl="1"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r" defTabSz="914400" rtl="1"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rot="20052511">
            <a:off x="1103023" y="2239347"/>
            <a:ext cx="7177061" cy="156966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9600" b="1" spc="50" dirty="0" smtClean="0">
                <a:ln w="11430"/>
                <a:gradFill>
                  <a:gsLst>
                    <a:gs pos="25000">
                      <a:srgbClr val="AA2B1E">
                        <a:satMod val="155000"/>
                      </a:srgbClr>
                    </a:gs>
                    <a:gs pos="100000">
                      <a:srgbClr val="AA2B1E">
                        <a:shade val="45000"/>
                        <a:satMod val="165000"/>
                      </a:srgbClr>
                    </a:gs>
                  </a:gsLst>
                  <a:lin ang="5400000"/>
                </a:gradFill>
                <a:effectLst>
                  <a:outerShdw blurRad="50800" dist="38100" dir="13500000" algn="br" rotWithShape="0">
                    <a:prstClr val="black">
                      <a:alpha val="40000"/>
                    </a:prstClr>
                  </a:outerShdw>
                </a:effectLst>
              </a:rPr>
              <a:t>السياحة والسائح </a:t>
            </a:r>
            <a:endParaRPr lang="ar-SA" sz="9600" b="1" spc="50" dirty="0">
              <a:ln w="11430"/>
              <a:gradFill>
                <a:gsLst>
                  <a:gs pos="25000">
                    <a:srgbClr val="AA2B1E">
                      <a:satMod val="155000"/>
                    </a:srgbClr>
                  </a:gs>
                  <a:gs pos="100000">
                    <a:srgbClr val="AA2B1E">
                      <a:shade val="45000"/>
                      <a:satMod val="165000"/>
                    </a:srgbClr>
                  </a:gs>
                </a:gsLst>
                <a:lin ang="5400000"/>
              </a:gradFill>
              <a:effectLst>
                <a:outerShdw blurRad="50800" dist="38100" dir="13500000" algn="br" rotWithShape="0">
                  <a:prstClr val="black">
                    <a:alpha val="40000"/>
                  </a:prstClr>
                </a:outerShdw>
              </a:effectLst>
            </a:endParaRPr>
          </a:p>
        </p:txBody>
      </p:sp>
    </p:spTree>
    <p:extLst>
      <p:ext uri="{BB962C8B-B14F-4D97-AF65-F5344CB8AC3E}">
        <p14:creationId xmlns:p14="http://schemas.microsoft.com/office/powerpoint/2010/main" val="908359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908720"/>
            <a:ext cx="7560840" cy="5328591"/>
          </a:xfrm>
        </p:spPr>
        <p:txBody>
          <a:bodyPr/>
          <a:lstStyle/>
          <a:p>
            <a:pPr marL="0" indent="0" algn="just">
              <a:buNone/>
            </a:pPr>
            <a:r>
              <a:rPr lang="ar-SA" sz="3200" b="1" dirty="0" smtClean="0">
                <a:solidFill>
                  <a:srgbClr val="00B050"/>
                </a:solidFill>
                <a:cs typeface="PT Bold Heading" pitchFamily="2" charset="-78"/>
              </a:rPr>
              <a:t>عرف العالمان السويسريان هانز والتر، كراب كورت </a:t>
            </a:r>
            <a:r>
              <a:rPr lang="en-US" sz="3200" b="1" dirty="0" err="1" smtClean="0">
                <a:solidFill>
                  <a:srgbClr val="00B050"/>
                </a:solidFill>
                <a:cs typeface="PT Bold Heading" pitchFamily="2" charset="-78"/>
              </a:rPr>
              <a:t>Krapf</a:t>
            </a:r>
            <a:r>
              <a:rPr lang="ar-SA" sz="3200" b="1" dirty="0" smtClean="0">
                <a:solidFill>
                  <a:srgbClr val="00B050"/>
                </a:solidFill>
                <a:cs typeface="PT Bold Heading" pitchFamily="2" charset="-78"/>
              </a:rPr>
              <a:t> </a:t>
            </a:r>
            <a:r>
              <a:rPr lang="en-US" sz="3200" b="1" dirty="0" smtClean="0">
                <a:solidFill>
                  <a:srgbClr val="00B050"/>
                </a:solidFill>
                <a:cs typeface="PT Bold Heading" pitchFamily="2" charset="-78"/>
              </a:rPr>
              <a:t>Walter </a:t>
            </a:r>
            <a:r>
              <a:rPr lang="en-US" sz="3200" b="1" dirty="0" err="1" smtClean="0">
                <a:solidFill>
                  <a:srgbClr val="00B050"/>
                </a:solidFill>
                <a:cs typeface="PT Bold Heading" pitchFamily="2" charset="-78"/>
              </a:rPr>
              <a:t>Hunziker</a:t>
            </a:r>
            <a:r>
              <a:rPr lang="en-US" sz="3200" b="1" dirty="0" smtClean="0">
                <a:solidFill>
                  <a:srgbClr val="00B050"/>
                </a:solidFill>
                <a:cs typeface="PT Bold Heading" pitchFamily="2" charset="-78"/>
              </a:rPr>
              <a:t>  and Kurt </a:t>
            </a:r>
            <a:r>
              <a:rPr lang="ar-SA" sz="3200" b="1" dirty="0" smtClean="0">
                <a:solidFill>
                  <a:srgbClr val="00B050"/>
                </a:solidFill>
                <a:cs typeface="PT Bold Heading" pitchFamily="2" charset="-78"/>
              </a:rPr>
              <a:t> السياحة على انها :</a:t>
            </a:r>
          </a:p>
          <a:p>
            <a:pPr marL="0" indent="0">
              <a:buNone/>
            </a:pPr>
            <a:endParaRPr lang="ar-SA" dirty="0" smtClean="0"/>
          </a:p>
          <a:p>
            <a:pPr marL="0" indent="0" algn="just">
              <a:buNone/>
            </a:pPr>
            <a:r>
              <a:rPr lang="ar-SA" sz="3200" dirty="0" smtClean="0">
                <a:cs typeface="PT Bold Heading" pitchFamily="2" charset="-78"/>
              </a:rPr>
              <a:t>مجموعة الظواهر والعلاقات التي تنشأ نتيجة لسفر واقامة غير المقيمين في أي منطقة بشرط عدم الاقامة الدائمة وعدم اقترانها باي نشاط يؤدي الى دخل.</a:t>
            </a:r>
            <a:endParaRPr lang="ar-SA" sz="3200" dirty="0">
              <a:cs typeface="PT Bold Heading" pitchFamily="2" charset="-78"/>
            </a:endParaRPr>
          </a:p>
        </p:txBody>
      </p:sp>
    </p:spTree>
    <p:extLst>
      <p:ext uri="{BB962C8B-B14F-4D97-AF65-F5344CB8AC3E}">
        <p14:creationId xmlns:p14="http://schemas.microsoft.com/office/powerpoint/2010/main" val="11806671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1052736"/>
            <a:ext cx="7560840" cy="5184575"/>
          </a:xfrm>
        </p:spPr>
        <p:txBody>
          <a:bodyPr/>
          <a:lstStyle/>
          <a:p>
            <a:pPr marL="0" indent="0">
              <a:buNone/>
            </a:pPr>
            <a:r>
              <a:rPr lang="ar-SA" sz="3200" dirty="0" smtClean="0">
                <a:solidFill>
                  <a:srgbClr val="00B050"/>
                </a:solidFill>
                <a:cs typeface="PT Bold Heading" pitchFamily="2" charset="-78"/>
              </a:rPr>
              <a:t>في عام 1976 م عرفت هيئة السياحة البريطانية السياحة بانها :</a:t>
            </a:r>
          </a:p>
          <a:p>
            <a:pPr marL="0" indent="0">
              <a:buNone/>
            </a:pPr>
            <a:endParaRPr lang="ar-SA" sz="3200" dirty="0" smtClean="0">
              <a:solidFill>
                <a:srgbClr val="00B050"/>
              </a:solidFill>
              <a:cs typeface="PT Bold Heading" pitchFamily="2" charset="-78"/>
            </a:endParaRPr>
          </a:p>
          <a:p>
            <a:pPr marL="0" indent="0" algn="just">
              <a:buNone/>
            </a:pPr>
            <a:r>
              <a:rPr lang="ar-SA" sz="4000" dirty="0" smtClean="0">
                <a:cs typeface="PT Bold Heading" pitchFamily="2" charset="-78"/>
              </a:rPr>
              <a:t>التحرك المؤقت ولفترة قصيرة للناس الى أي منطقة غير المنطقة التي يعيشون ويعملون فيها والانشطة المختلفة أثناء اقامتهم في تلك المنطقة.</a:t>
            </a:r>
            <a:endParaRPr lang="ar-SA" sz="4000" dirty="0">
              <a:cs typeface="PT Bold Heading" pitchFamily="2" charset="-78"/>
            </a:endParaRPr>
          </a:p>
        </p:txBody>
      </p:sp>
    </p:spTree>
    <p:extLst>
      <p:ext uri="{BB962C8B-B14F-4D97-AF65-F5344CB8AC3E}">
        <p14:creationId xmlns:p14="http://schemas.microsoft.com/office/powerpoint/2010/main" val="31803728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836712"/>
            <a:ext cx="7632848" cy="5400599"/>
          </a:xfrm>
        </p:spPr>
        <p:txBody>
          <a:bodyPr>
            <a:normAutofit/>
          </a:bodyPr>
          <a:lstStyle/>
          <a:p>
            <a:pPr marL="0" indent="0" algn="just">
              <a:buNone/>
            </a:pPr>
            <a:r>
              <a:rPr lang="ar-SA" sz="3200" dirty="0" smtClean="0">
                <a:solidFill>
                  <a:srgbClr val="00B050"/>
                </a:solidFill>
                <a:cs typeface="PT Bold Heading" pitchFamily="2" charset="-78"/>
              </a:rPr>
              <a:t>في عام 1981م عرف الاتحاد الدولي لخبراء السياحة العلميين </a:t>
            </a:r>
          </a:p>
          <a:p>
            <a:pPr marL="0" indent="0" algn="just">
              <a:buNone/>
            </a:pPr>
            <a:r>
              <a:rPr lang="en-US" sz="3200" dirty="0" err="1" smtClean="0">
                <a:solidFill>
                  <a:srgbClr val="00B050"/>
                </a:solidFill>
                <a:cs typeface="PT Bold Heading" pitchFamily="2" charset="-78"/>
              </a:rPr>
              <a:t>Alest</a:t>
            </a:r>
            <a:r>
              <a:rPr lang="en-US" sz="3200" dirty="0" smtClean="0">
                <a:solidFill>
                  <a:srgbClr val="00B050"/>
                </a:solidFill>
                <a:cs typeface="PT Bold Heading" pitchFamily="2" charset="-78"/>
              </a:rPr>
              <a:t> international Association of Scientific </a:t>
            </a:r>
          </a:p>
          <a:p>
            <a:pPr marL="0" indent="0" algn="just">
              <a:buNone/>
            </a:pPr>
            <a:r>
              <a:rPr lang="en-US" sz="3200" dirty="0" smtClean="0">
                <a:solidFill>
                  <a:srgbClr val="00B050"/>
                </a:solidFill>
                <a:cs typeface="PT Bold Heading" pitchFamily="2" charset="-78"/>
              </a:rPr>
              <a:t>Experts in Tourism</a:t>
            </a:r>
          </a:p>
          <a:p>
            <a:pPr marL="0" indent="0" algn="just">
              <a:buNone/>
            </a:pPr>
            <a:r>
              <a:rPr lang="ar-SA" sz="3200" dirty="0" smtClean="0">
                <a:cs typeface="PT Bold Heading" pitchFamily="2" charset="-78"/>
              </a:rPr>
              <a:t>السياحة على انها كل الانشطة التي يتم اختيارها وعملها خارج الموطن الاصلي (محل الاقامة) .</a:t>
            </a:r>
            <a:endParaRPr lang="ar-SA" sz="3200" dirty="0">
              <a:cs typeface="PT Bold Heading" pitchFamily="2" charset="-78"/>
            </a:endParaRPr>
          </a:p>
        </p:txBody>
      </p:sp>
    </p:spTree>
    <p:extLst>
      <p:ext uri="{BB962C8B-B14F-4D97-AF65-F5344CB8AC3E}">
        <p14:creationId xmlns:p14="http://schemas.microsoft.com/office/powerpoint/2010/main" val="3075309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LL\Desktop\744fec5cc7299c24825c1ca64885af7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620688"/>
            <a:ext cx="7560840" cy="56166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5447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1124744"/>
            <a:ext cx="7416824" cy="4598325"/>
          </a:xfrm>
        </p:spPr>
        <p:txBody>
          <a:bodyPr>
            <a:noAutofit/>
          </a:bodyPr>
          <a:lstStyle/>
          <a:p>
            <a:pPr marL="0" indent="0" algn="just">
              <a:buNone/>
            </a:pPr>
            <a:r>
              <a:rPr lang="ar-SA" sz="3600" dirty="0" smtClean="0"/>
              <a:t>لقد جرت عدة محاولات من قبل الكثير من الباحثين والمختصين في ايجاد </a:t>
            </a:r>
            <a:r>
              <a:rPr lang="ar-SA" sz="3600" dirty="0" smtClean="0">
                <a:solidFill>
                  <a:srgbClr val="FF0000"/>
                </a:solidFill>
              </a:rPr>
              <a:t>تعريف موحد وشامل للسياحة</a:t>
            </a:r>
            <a:r>
              <a:rPr lang="ar-SA" sz="3600" dirty="0" smtClean="0"/>
              <a:t> ولكن لن يصل احد الى تعريف شامل وموحد للسياحة وكل باحث ركز على جانب معين او ظاهرة معينة .</a:t>
            </a:r>
            <a:r>
              <a:rPr lang="ar-SA" sz="3600" dirty="0" smtClean="0">
                <a:solidFill>
                  <a:srgbClr val="FF0000"/>
                </a:solidFill>
              </a:rPr>
              <a:t>فمنهم من ركز على عليها كظاهرة اجتماعية او اقتصادية او طبيعية او ثقافية </a:t>
            </a:r>
            <a:r>
              <a:rPr lang="ar-SA" sz="3600" dirty="0" smtClean="0"/>
              <a:t>ومنهم من اعتبرها اساس </a:t>
            </a:r>
            <a:r>
              <a:rPr lang="ar-SA" sz="3600" dirty="0" smtClean="0">
                <a:solidFill>
                  <a:srgbClr val="FF0000"/>
                </a:solidFill>
              </a:rPr>
              <a:t>لتنمية العلاقات الدولية والانسانية وعنصرا هاما في تواصل المجتمعات </a:t>
            </a:r>
            <a:r>
              <a:rPr lang="ar-SA" sz="3600" dirty="0" smtClean="0"/>
              <a:t>وتضامن الأسرة.</a:t>
            </a:r>
            <a:endParaRPr lang="ar-SA" sz="3600" dirty="0"/>
          </a:p>
        </p:txBody>
      </p:sp>
    </p:spTree>
    <p:extLst>
      <p:ext uri="{BB962C8B-B14F-4D97-AF65-F5344CB8AC3E}">
        <p14:creationId xmlns:p14="http://schemas.microsoft.com/office/powerpoint/2010/main" val="26156549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5023" y="620688"/>
            <a:ext cx="6965245" cy="883226"/>
          </a:xfrm>
        </p:spPr>
        <p:txBody>
          <a:bodyPr/>
          <a:lstStyle/>
          <a:p>
            <a:r>
              <a:rPr lang="ar-SA"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ومن أهم تلك التعاريف</a:t>
            </a:r>
            <a:endParaRPr lang="ar-SA"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عنصر نائب للمحتوى 2"/>
          <p:cNvSpPr>
            <a:spLocks noGrp="1"/>
          </p:cNvSpPr>
          <p:nvPr>
            <p:ph idx="1"/>
          </p:nvPr>
        </p:nvSpPr>
        <p:spPr>
          <a:xfrm>
            <a:off x="755576" y="1988840"/>
            <a:ext cx="7560840" cy="4248471"/>
          </a:xfrm>
        </p:spPr>
        <p:txBody>
          <a:bodyPr>
            <a:normAutofit/>
          </a:bodyPr>
          <a:lstStyle/>
          <a:p>
            <a:pPr marL="0" indent="0" algn="just">
              <a:buNone/>
            </a:pPr>
            <a:r>
              <a:rPr lang="ar-SA" sz="3200" b="1" dirty="0" smtClean="0">
                <a:solidFill>
                  <a:srgbClr val="00B050"/>
                </a:solidFill>
                <a:cs typeface="PT Bold Heading" pitchFamily="2" charset="-78"/>
              </a:rPr>
              <a:t>عرف العالم الالماني </a:t>
            </a:r>
            <a:r>
              <a:rPr lang="en-US" sz="3200" b="1" dirty="0" err="1" smtClean="0">
                <a:solidFill>
                  <a:srgbClr val="00B050"/>
                </a:solidFill>
                <a:cs typeface="PT Bold Heading" pitchFamily="2" charset="-78"/>
              </a:rPr>
              <a:t>E.Gayer</a:t>
            </a:r>
            <a:r>
              <a:rPr lang="en-US" sz="3200" b="1" dirty="0" smtClean="0">
                <a:solidFill>
                  <a:srgbClr val="00B050"/>
                </a:solidFill>
                <a:cs typeface="PT Bold Heading" pitchFamily="2" charset="-78"/>
              </a:rPr>
              <a:t> Fuller</a:t>
            </a:r>
            <a:r>
              <a:rPr lang="ar-SA" sz="3200" b="1" dirty="0" smtClean="0">
                <a:solidFill>
                  <a:srgbClr val="00B050"/>
                </a:solidFill>
                <a:cs typeface="PT Bold Heading" pitchFamily="2" charset="-78"/>
              </a:rPr>
              <a:t> </a:t>
            </a:r>
            <a:r>
              <a:rPr lang="ar-SA" sz="3200" b="1" dirty="0" err="1" smtClean="0">
                <a:solidFill>
                  <a:srgbClr val="00B050"/>
                </a:solidFill>
                <a:cs typeface="PT Bold Heading" pitchFamily="2" charset="-78"/>
              </a:rPr>
              <a:t>جايرفولر</a:t>
            </a:r>
            <a:r>
              <a:rPr lang="ar-SA" sz="3200" b="1" dirty="0" smtClean="0">
                <a:solidFill>
                  <a:srgbClr val="00B050"/>
                </a:solidFill>
                <a:cs typeface="PT Bold Heading" pitchFamily="2" charset="-78"/>
              </a:rPr>
              <a:t> عام 1905م السياحة على </a:t>
            </a:r>
          </a:p>
          <a:p>
            <a:pPr marL="0" indent="0" algn="just">
              <a:buNone/>
            </a:pPr>
            <a:r>
              <a:rPr lang="ar-SA" sz="3200" b="1" dirty="0" smtClean="0">
                <a:cs typeface="PT Bold Heading" pitchFamily="2" charset="-78"/>
              </a:rPr>
              <a:t>أنها (( ظاهرة من ظواهر العصر التي تنبثق من الحاجة المتزايدة للحصول على الراحة والاستجمام وتغيير الجو والاحساس بجمال الطبيعة وتذوقها والشعور بالبهجة والمتعة في الاقامة في مناطق ذات طبيعة خاصة ، </a:t>
            </a:r>
            <a:r>
              <a:rPr lang="ar-SA" sz="3200" b="1" dirty="0" smtClean="0">
                <a:solidFill>
                  <a:srgbClr val="FF0000"/>
                </a:solidFill>
                <a:cs typeface="PT Bold Heading" pitchFamily="2" charset="-78"/>
              </a:rPr>
              <a:t>وهي ثمرة تقدم وسائل النقل.</a:t>
            </a:r>
            <a:endParaRPr lang="ar-SA" sz="3200" b="1" dirty="0">
              <a:solidFill>
                <a:srgbClr val="FF0000"/>
              </a:solidFill>
              <a:cs typeface="PT Bold Heading" pitchFamily="2" charset="-78"/>
            </a:endParaRPr>
          </a:p>
        </p:txBody>
      </p:sp>
    </p:spTree>
    <p:extLst>
      <p:ext uri="{BB962C8B-B14F-4D97-AF65-F5344CB8AC3E}">
        <p14:creationId xmlns:p14="http://schemas.microsoft.com/office/powerpoint/2010/main" val="7789319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620688"/>
            <a:ext cx="7632848" cy="5688631"/>
          </a:xfrm>
        </p:spPr>
        <p:txBody>
          <a:bodyPr>
            <a:normAutofit fontScale="92500"/>
          </a:bodyPr>
          <a:lstStyle/>
          <a:p>
            <a:r>
              <a:rPr lang="ar-SA" sz="3200" b="1" dirty="0">
                <a:solidFill>
                  <a:srgbClr val="FF0000"/>
                </a:solidFill>
                <a:latin typeface="Arial"/>
              </a:rPr>
              <a:t>ويُعد النقل بكل أنواعه من أهم أسباب تقدم السياحة وتطورها </a:t>
            </a:r>
            <a:r>
              <a:rPr lang="ar-SA" b="1" dirty="0">
                <a:solidFill>
                  <a:srgbClr val="000000"/>
                </a:solidFill>
                <a:latin typeface="Arial"/>
              </a:rPr>
              <a:t>. ولكي تخدم طرق ووسائل النقل والمواصلات الأغراض السياحية بالشكل الأمثل يجب أن تتوافر فيها الشروط التالية </a:t>
            </a:r>
            <a:r>
              <a:rPr lang="ar-SA" b="1" dirty="0" smtClean="0">
                <a:solidFill>
                  <a:srgbClr val="000000"/>
                </a:solidFill>
                <a:latin typeface="Arial"/>
              </a:rPr>
              <a:t>:</a:t>
            </a:r>
          </a:p>
          <a:p>
            <a:endParaRPr lang="ar-SA" b="1" dirty="0">
              <a:solidFill>
                <a:srgbClr val="000000"/>
              </a:solidFill>
              <a:latin typeface="Arial"/>
            </a:endParaRPr>
          </a:p>
          <a:p>
            <a:pPr marL="457200" indent="-457200" algn="just">
              <a:buFont typeface="+mj-lt"/>
              <a:buAutoNum type="arabicPeriod"/>
            </a:pPr>
            <a:r>
              <a:rPr lang="ar-SA" sz="2800" b="1" dirty="0" smtClean="0">
                <a:solidFill>
                  <a:srgbClr val="FF0000"/>
                </a:solidFill>
                <a:latin typeface="Arial"/>
              </a:rPr>
              <a:t>الراحة </a:t>
            </a:r>
            <a:r>
              <a:rPr lang="ar-SA" sz="2800" b="1" dirty="0">
                <a:solidFill>
                  <a:srgbClr val="000000"/>
                </a:solidFill>
                <a:latin typeface="Arial"/>
              </a:rPr>
              <a:t>: إن أهم ما يقصده السائح هو راحة الجسم وراحة البال، فوسائل النقل يجب أن توفر المقاعد المريحة مع التهوية الصحية ودرجات الحرارة المناسبة ، وتوفير الخدمات من مرافق صحية وحمامات وتقديم وجبات أو مرطبات وتوفر الاستراحات على الطرق مع إمكانية التمتع بالمناظر الطبيعية الخلابة خلال الرحلة .</a:t>
            </a:r>
          </a:p>
          <a:p>
            <a:pPr marL="457200" indent="-457200" algn="just">
              <a:buFont typeface="+mj-lt"/>
              <a:buAutoNum type="arabicPeriod"/>
            </a:pPr>
            <a:r>
              <a:rPr lang="ar-SA" sz="2800" b="1" dirty="0" smtClean="0">
                <a:solidFill>
                  <a:srgbClr val="FF0000"/>
                </a:solidFill>
                <a:latin typeface="Arial"/>
              </a:rPr>
              <a:t>الأمان </a:t>
            </a:r>
            <a:r>
              <a:rPr lang="ar-SA" sz="2800" b="1" dirty="0">
                <a:solidFill>
                  <a:srgbClr val="FF0000"/>
                </a:solidFill>
                <a:latin typeface="Arial"/>
              </a:rPr>
              <a:t>: </a:t>
            </a:r>
            <a:r>
              <a:rPr lang="ar-SA" sz="2800" b="1" dirty="0">
                <a:solidFill>
                  <a:srgbClr val="000000"/>
                </a:solidFill>
                <a:latin typeface="Arial"/>
              </a:rPr>
              <a:t>من الامور التي تشجع استعمال وسائل النقل للأغراض السياحية والترويحية هي أن يتم تطبيق مستوى جيد من مستلزمات الأمان للأشخاص وتأمين الأمتعة من الضياع والتلف .</a:t>
            </a:r>
          </a:p>
          <a:p>
            <a:pPr marL="0" indent="0">
              <a:buNone/>
            </a:pPr>
            <a:endParaRPr lang="ar-SA" b="1" dirty="0">
              <a:solidFill>
                <a:srgbClr val="000000"/>
              </a:solidFill>
              <a:latin typeface="Arial"/>
            </a:endParaRPr>
          </a:p>
          <a:p>
            <a:endParaRPr lang="ar-SA" dirty="0"/>
          </a:p>
        </p:txBody>
      </p:sp>
    </p:spTree>
    <p:extLst>
      <p:ext uri="{BB962C8B-B14F-4D97-AF65-F5344CB8AC3E}">
        <p14:creationId xmlns:p14="http://schemas.microsoft.com/office/powerpoint/2010/main" val="2062465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99592" y="908720"/>
            <a:ext cx="7285424" cy="4814349"/>
          </a:xfrm>
        </p:spPr>
        <p:txBody>
          <a:bodyPr>
            <a:normAutofit/>
          </a:bodyPr>
          <a:lstStyle/>
          <a:p>
            <a:pPr marL="457200" lvl="0" indent="-457200" algn="just">
              <a:buClr>
                <a:srgbClr val="AA2B1E"/>
              </a:buClr>
              <a:buFont typeface="+mj-lt"/>
              <a:buAutoNum type="arabicPeriod" startAt="3"/>
            </a:pPr>
            <a:r>
              <a:rPr lang="ar-SA" sz="2800" b="1" dirty="0">
                <a:solidFill>
                  <a:srgbClr val="FF0000"/>
                </a:solidFill>
                <a:latin typeface="Arial"/>
              </a:rPr>
              <a:t>السرعة : </a:t>
            </a:r>
            <a:r>
              <a:rPr lang="ar-SA" sz="2800" b="1" dirty="0">
                <a:solidFill>
                  <a:srgbClr val="000000"/>
                </a:solidFill>
                <a:latin typeface="Arial"/>
              </a:rPr>
              <a:t>اختيار السرعة المناسبة التي يطمئن إليها المسافر وتوقيت الرحلات السياحية بموجب ذلك ، بحيث يتم مراعاة الحالات النفسية للسائحين </a:t>
            </a:r>
            <a:r>
              <a:rPr lang="ar-SA" sz="2800" b="1" dirty="0" smtClean="0">
                <a:solidFill>
                  <a:srgbClr val="000000"/>
                </a:solidFill>
                <a:latin typeface="Arial"/>
              </a:rPr>
              <a:t>.</a:t>
            </a:r>
          </a:p>
          <a:p>
            <a:pPr marL="457200" lvl="0" indent="-457200" algn="just">
              <a:buClr>
                <a:srgbClr val="AA2B1E"/>
              </a:buClr>
              <a:buFont typeface="+mj-lt"/>
              <a:buAutoNum type="arabicPeriod" startAt="3"/>
            </a:pPr>
            <a:endParaRPr lang="ar-SA" sz="2800" b="1" dirty="0">
              <a:solidFill>
                <a:srgbClr val="000000"/>
              </a:solidFill>
              <a:latin typeface="Arial"/>
            </a:endParaRPr>
          </a:p>
          <a:p>
            <a:pPr marL="457200" lvl="0" indent="-457200" algn="just">
              <a:buClr>
                <a:srgbClr val="AA2B1E"/>
              </a:buClr>
              <a:buFont typeface="+mj-lt"/>
              <a:buAutoNum type="arabicPeriod" startAt="3"/>
            </a:pPr>
            <a:endParaRPr lang="ar-SA" sz="2800" b="1" dirty="0" smtClean="0">
              <a:solidFill>
                <a:srgbClr val="000000"/>
              </a:solidFill>
              <a:latin typeface="Arial"/>
            </a:endParaRPr>
          </a:p>
          <a:p>
            <a:pPr marL="457200" lvl="0" indent="-457200" algn="just">
              <a:buClr>
                <a:srgbClr val="AA2B1E"/>
              </a:buClr>
              <a:buFont typeface="+mj-lt"/>
              <a:buAutoNum type="arabicPeriod" startAt="3"/>
            </a:pPr>
            <a:r>
              <a:rPr lang="ar-SA" sz="2800" b="1" dirty="0" smtClean="0">
                <a:solidFill>
                  <a:srgbClr val="FF0000"/>
                </a:solidFill>
                <a:latin typeface="Arial"/>
              </a:rPr>
              <a:t>السعة </a:t>
            </a:r>
            <a:r>
              <a:rPr lang="ar-SA" sz="2800" b="1" dirty="0">
                <a:solidFill>
                  <a:srgbClr val="FF0000"/>
                </a:solidFill>
                <a:latin typeface="Arial"/>
              </a:rPr>
              <a:t>: </a:t>
            </a:r>
            <a:r>
              <a:rPr lang="ar-SA" sz="2800" b="1" dirty="0">
                <a:solidFill>
                  <a:srgbClr val="000000"/>
                </a:solidFill>
                <a:latin typeface="Arial"/>
              </a:rPr>
              <a:t>العمل على تهيئة طاقات النقل للأشخاص والأمتعة بما </a:t>
            </a:r>
            <a:r>
              <a:rPr lang="ar-SA" sz="2800" b="1" dirty="0" err="1">
                <a:solidFill>
                  <a:srgbClr val="000000"/>
                </a:solidFill>
                <a:latin typeface="Arial"/>
              </a:rPr>
              <a:t>يتلائم</a:t>
            </a:r>
            <a:r>
              <a:rPr lang="ar-SA" sz="2800" b="1" dirty="0">
                <a:solidFill>
                  <a:srgbClr val="000000"/>
                </a:solidFill>
                <a:latin typeface="Arial"/>
              </a:rPr>
              <a:t> ومقدار الطلب ،على أن يمتاز جهاز النقل بالمرونة بما يتناسب وساعات النهار خلال اليوم الواحد ، وكذلك بالنسبة لمقدار الطلب خلال فصول السنة والمواسم والأعياد والاجازات والزيارات الدينية</a:t>
            </a:r>
            <a:endParaRPr lang="ar-SA" sz="3200" dirty="0"/>
          </a:p>
        </p:txBody>
      </p:sp>
    </p:spTree>
    <p:extLst>
      <p:ext uri="{BB962C8B-B14F-4D97-AF65-F5344CB8AC3E}">
        <p14:creationId xmlns:p14="http://schemas.microsoft.com/office/powerpoint/2010/main" val="1777991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1052736"/>
            <a:ext cx="7560840" cy="5184575"/>
          </a:xfrm>
        </p:spPr>
        <p:txBody>
          <a:bodyPr>
            <a:normAutofit/>
          </a:bodyPr>
          <a:lstStyle/>
          <a:p>
            <a:pPr marL="457200" indent="-457200" algn="just">
              <a:buFont typeface="+mj-lt"/>
              <a:buAutoNum type="arabicPeriod" startAt="5"/>
            </a:pPr>
            <a:r>
              <a:rPr lang="ar-SA" b="1" dirty="0" smtClean="0">
                <a:solidFill>
                  <a:srgbClr val="FF0000"/>
                </a:solidFill>
              </a:rPr>
              <a:t>الانتظام </a:t>
            </a:r>
            <a:r>
              <a:rPr lang="ar-SA" b="1" dirty="0">
                <a:solidFill>
                  <a:srgbClr val="FF0000"/>
                </a:solidFill>
              </a:rPr>
              <a:t>: </a:t>
            </a:r>
            <a:r>
              <a:rPr lang="ar-SA" b="1" dirty="0"/>
              <a:t>إن الالتزام بمواعيد السفر يبعث الثقة للمسافرين ويساعد السياح من استغلال أوقاتهم بشكل أفضل ويوفر الاستغلال الأفضل للوقت بما يؤدي إلى تخطيط أمثل للسياحة </a:t>
            </a:r>
            <a:r>
              <a:rPr lang="ar-SA" b="1" dirty="0" smtClean="0"/>
              <a:t>.</a:t>
            </a:r>
          </a:p>
          <a:p>
            <a:pPr marL="457200" indent="-457200" algn="just">
              <a:buFont typeface="+mj-lt"/>
              <a:buAutoNum type="arabicPeriod" startAt="5"/>
            </a:pPr>
            <a:endParaRPr lang="ar-SA" b="1" dirty="0"/>
          </a:p>
          <a:p>
            <a:pPr marL="457200" indent="-457200" algn="just">
              <a:buFont typeface="+mj-lt"/>
              <a:buAutoNum type="arabicPeriod" startAt="5"/>
            </a:pPr>
            <a:r>
              <a:rPr lang="ar-SA" b="1" dirty="0" smtClean="0">
                <a:solidFill>
                  <a:srgbClr val="FF0000"/>
                </a:solidFill>
              </a:rPr>
              <a:t>الاختيار</a:t>
            </a:r>
            <a:r>
              <a:rPr lang="ar-SA" b="1" dirty="0">
                <a:solidFill>
                  <a:srgbClr val="FF0000"/>
                </a:solidFill>
              </a:rPr>
              <a:t>: </a:t>
            </a:r>
            <a:r>
              <a:rPr lang="ar-SA" b="1" dirty="0"/>
              <a:t>إن توفير أوقات مختلفة ومتعددة ومتكررة يومياً في الحافلات والمركبات العامة لانطلاقها بين مدينتين أو بلدين يعطي السائح مجال الاختيار في الوقت الذي يناسبه لسفره ويقلل من فترات الانتظار </a:t>
            </a:r>
            <a:r>
              <a:rPr lang="ar-SA" b="1" dirty="0" smtClean="0"/>
              <a:t>.</a:t>
            </a:r>
          </a:p>
          <a:p>
            <a:pPr marL="457200" indent="-457200" algn="just">
              <a:buFont typeface="+mj-lt"/>
              <a:buAutoNum type="arabicPeriod" startAt="5"/>
            </a:pPr>
            <a:endParaRPr lang="ar-SA" b="1" dirty="0"/>
          </a:p>
          <a:p>
            <a:pPr marL="457200" indent="-457200" algn="just">
              <a:buFont typeface="+mj-lt"/>
              <a:buAutoNum type="arabicPeriod" startAt="5"/>
            </a:pPr>
            <a:r>
              <a:rPr lang="ar-SA" b="1" dirty="0" smtClean="0">
                <a:solidFill>
                  <a:srgbClr val="FF0000"/>
                </a:solidFill>
              </a:rPr>
              <a:t>الشمول </a:t>
            </a:r>
            <a:r>
              <a:rPr lang="ar-SA" b="1" dirty="0">
                <a:solidFill>
                  <a:srgbClr val="FF0000"/>
                </a:solidFill>
              </a:rPr>
              <a:t>: </a:t>
            </a:r>
            <a:r>
              <a:rPr lang="ar-SA" b="1" dirty="0"/>
              <a:t>قد تتضمن الرحلة السياحية استخدام أكثر من وسيلة من وسائل النقل ، وقد تتكامل الوسائل مع بعضها لخدمة السائح كتكامل النقل بالسيارات والعبارات أو النقل المائي ، أو السيارات مع القطارات ، أو السيارات مع الطائرات </a:t>
            </a:r>
            <a:r>
              <a:rPr lang="ar-SA" b="1" dirty="0" smtClean="0"/>
              <a:t>.</a:t>
            </a:r>
            <a:endParaRPr lang="ar-SA" b="1" dirty="0"/>
          </a:p>
        </p:txBody>
      </p:sp>
    </p:spTree>
    <p:extLst>
      <p:ext uri="{BB962C8B-B14F-4D97-AF65-F5344CB8AC3E}">
        <p14:creationId xmlns:p14="http://schemas.microsoft.com/office/powerpoint/2010/main" val="6167088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764704"/>
            <a:ext cx="7488832" cy="5256584"/>
          </a:xfrm>
        </p:spPr>
        <p:txBody>
          <a:bodyPr/>
          <a:lstStyle/>
          <a:p>
            <a:pPr marL="457200" lvl="0" indent="-457200" algn="just">
              <a:buClr>
                <a:srgbClr val="AA2B1E"/>
              </a:buClr>
              <a:buFont typeface="+mj-lt"/>
              <a:buAutoNum type="arabicPeriod" startAt="8"/>
            </a:pPr>
            <a:r>
              <a:rPr lang="ar-SA" sz="2800" b="1" dirty="0">
                <a:solidFill>
                  <a:srgbClr val="FF0000"/>
                </a:solidFill>
              </a:rPr>
              <a:t>التكلفة المناسبة : </a:t>
            </a:r>
            <a:r>
              <a:rPr lang="ar-SA" sz="2800" b="1" dirty="0">
                <a:solidFill>
                  <a:prstClr val="black"/>
                </a:solidFill>
              </a:rPr>
              <a:t>تشكل تكلفة النقل نسبة غير قليلة من مجموع تكاليف السفرة السياحية ، وأي محاولة لتقليل تكلفة النقل ستمكن عدداً أكبر من السياح للاستمتاع بالرحلة السياحية ، ويمكن للدولة دعم وسائل النقل المختلفة وتقديمها خدمات بتكاليف أقل وبصورة خاصة للسياح .</a:t>
            </a:r>
          </a:p>
          <a:p>
            <a:pPr marL="457200" lvl="0" indent="-457200" algn="just">
              <a:buClr>
                <a:srgbClr val="AA2B1E"/>
              </a:buClr>
              <a:buFont typeface="+mj-lt"/>
              <a:buAutoNum type="arabicPeriod" startAt="8"/>
            </a:pPr>
            <a:r>
              <a:rPr lang="ar-SA" sz="2800" b="1" dirty="0">
                <a:solidFill>
                  <a:prstClr val="black"/>
                </a:solidFill>
              </a:rPr>
              <a:t> </a:t>
            </a:r>
            <a:r>
              <a:rPr lang="ar-SA" sz="2800" b="1" dirty="0">
                <a:solidFill>
                  <a:srgbClr val="FF0000"/>
                </a:solidFill>
              </a:rPr>
              <a:t>المسؤولية : </a:t>
            </a:r>
            <a:r>
              <a:rPr lang="ar-SA" sz="2800" b="1" dirty="0">
                <a:solidFill>
                  <a:prstClr val="black"/>
                </a:solidFill>
              </a:rPr>
              <a:t>ينبغي أن يتحمل جهاز ووسائل نقل المسافرين والسياح والأمتعة مسؤولية هذا النقل بأمان وضمان وتعويض عن الأضرار في حالة الحوادث والكوارث والنكبات وفقدان الأمتعة .</a:t>
            </a:r>
          </a:p>
          <a:p>
            <a:pPr marL="457200" lvl="0" indent="-457200" algn="just">
              <a:buClr>
                <a:srgbClr val="AA2B1E"/>
              </a:buClr>
              <a:buFont typeface="+mj-lt"/>
              <a:buAutoNum type="arabicPeriod" startAt="8"/>
            </a:pPr>
            <a:r>
              <a:rPr lang="ar-SA" sz="2800" b="1" dirty="0">
                <a:solidFill>
                  <a:prstClr val="black"/>
                </a:solidFill>
              </a:rPr>
              <a:t>الأثر المتبادل بين النقل والسياحة</a:t>
            </a:r>
          </a:p>
          <a:p>
            <a:pPr marL="0" indent="0">
              <a:buNone/>
            </a:pPr>
            <a:endParaRPr lang="ar-SA" dirty="0"/>
          </a:p>
        </p:txBody>
      </p:sp>
    </p:spTree>
    <p:extLst>
      <p:ext uri="{BB962C8B-B14F-4D97-AF65-F5344CB8AC3E}">
        <p14:creationId xmlns:p14="http://schemas.microsoft.com/office/powerpoint/2010/main" val="1988746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1196752"/>
            <a:ext cx="7632848" cy="5040559"/>
          </a:xfrm>
        </p:spPr>
        <p:txBody>
          <a:bodyPr/>
          <a:lstStyle/>
          <a:p>
            <a:pPr marL="0" indent="0" algn="just">
              <a:buNone/>
            </a:pPr>
            <a:r>
              <a:rPr lang="ar-SA" sz="2800" dirty="0" smtClean="0">
                <a:solidFill>
                  <a:srgbClr val="00B050"/>
                </a:solidFill>
                <a:cs typeface="PT Bold Heading" pitchFamily="2" charset="-78"/>
              </a:rPr>
              <a:t>عالم الاقتصاد النمساوي </a:t>
            </a:r>
            <a:r>
              <a:rPr lang="en-US" sz="2800" dirty="0" smtClean="0">
                <a:solidFill>
                  <a:srgbClr val="00B050"/>
                </a:solidFill>
                <a:cs typeface="PT Bold Heading" pitchFamily="2" charset="-78"/>
              </a:rPr>
              <a:t>Herman Von </a:t>
            </a:r>
            <a:r>
              <a:rPr lang="en-US" sz="2800" dirty="0" err="1" smtClean="0">
                <a:solidFill>
                  <a:srgbClr val="00B050"/>
                </a:solidFill>
                <a:cs typeface="PT Bold Heading" pitchFamily="2" charset="-78"/>
              </a:rPr>
              <a:t>Schullard</a:t>
            </a:r>
            <a:r>
              <a:rPr lang="ar-SA" sz="2800" dirty="0" smtClean="0">
                <a:solidFill>
                  <a:srgbClr val="00B050"/>
                </a:solidFill>
                <a:cs typeface="PT Bold Heading" pitchFamily="2" charset="-78"/>
              </a:rPr>
              <a:t> هيرمان فون عام 1910م فقد عرف السياحة على أنها :</a:t>
            </a:r>
          </a:p>
          <a:p>
            <a:pPr marL="0" indent="0">
              <a:buNone/>
            </a:pPr>
            <a:endParaRPr lang="ar-SA" dirty="0" smtClean="0"/>
          </a:p>
          <a:p>
            <a:pPr marL="0" indent="0" algn="just">
              <a:buNone/>
            </a:pPr>
            <a:r>
              <a:rPr lang="ar-SA" sz="3200" dirty="0" smtClean="0">
                <a:cs typeface="PT Bold Heading" pitchFamily="2" charset="-78"/>
              </a:rPr>
              <a:t>الاصطلاح الذي يطلق على كل العمليات المتداخلة وخصوصاً </a:t>
            </a:r>
            <a:r>
              <a:rPr lang="ar-SA" sz="3200" dirty="0" smtClean="0">
                <a:solidFill>
                  <a:srgbClr val="FF0000"/>
                </a:solidFill>
                <a:cs typeface="PT Bold Heading" pitchFamily="2" charset="-78"/>
              </a:rPr>
              <a:t>العمليات الاقتصادية</a:t>
            </a:r>
            <a:r>
              <a:rPr lang="ar-SA" sz="3200" dirty="0" smtClean="0">
                <a:cs typeface="PT Bold Heading" pitchFamily="2" charset="-78"/>
              </a:rPr>
              <a:t> التي تنتج عن دخول واقامة وتحرك الاجانب داخل وخارج حدود مدينة او منطقة او دولة معينة .</a:t>
            </a:r>
            <a:endParaRPr lang="ar-SA" sz="3200" dirty="0">
              <a:cs typeface="PT Bold Heading" pitchFamily="2" charset="-78"/>
            </a:endParaRPr>
          </a:p>
        </p:txBody>
      </p:sp>
    </p:spTree>
    <p:extLst>
      <p:ext uri="{BB962C8B-B14F-4D97-AF65-F5344CB8AC3E}">
        <p14:creationId xmlns:p14="http://schemas.microsoft.com/office/powerpoint/2010/main" val="3890505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1844824"/>
            <a:ext cx="7488832" cy="4392487"/>
          </a:xfrm>
        </p:spPr>
        <p:txBody>
          <a:bodyPr>
            <a:normAutofit/>
          </a:bodyPr>
          <a:lstStyle/>
          <a:p>
            <a:pPr marL="0" indent="0" algn="just">
              <a:buNone/>
            </a:pPr>
            <a:r>
              <a:rPr lang="ar-SA" sz="3200" dirty="0" smtClean="0">
                <a:solidFill>
                  <a:srgbClr val="00B050"/>
                </a:solidFill>
                <a:cs typeface="PT Bold Heading" pitchFamily="2" charset="-78"/>
              </a:rPr>
              <a:t>العالم السويسري </a:t>
            </a:r>
            <a:r>
              <a:rPr lang="en-US" sz="3200" dirty="0" smtClean="0">
                <a:solidFill>
                  <a:srgbClr val="00B050"/>
                </a:solidFill>
                <a:cs typeface="PT Bold Heading" pitchFamily="2" charset="-78"/>
              </a:rPr>
              <a:t>  </a:t>
            </a:r>
            <a:r>
              <a:rPr lang="en-US" sz="3200" dirty="0" err="1" smtClean="0">
                <a:solidFill>
                  <a:srgbClr val="00B050"/>
                </a:solidFill>
                <a:cs typeface="PT Bold Heading" pitchFamily="2" charset="-78"/>
              </a:rPr>
              <a:t>R.lucksman</a:t>
            </a:r>
            <a:r>
              <a:rPr lang="en-US" sz="3200" dirty="0" smtClean="0">
                <a:solidFill>
                  <a:srgbClr val="00B050"/>
                </a:solidFill>
                <a:cs typeface="PT Bold Heading" pitchFamily="2" charset="-78"/>
              </a:rPr>
              <a:t> </a:t>
            </a:r>
            <a:r>
              <a:rPr lang="ar-SA" sz="3200" dirty="0" smtClean="0">
                <a:solidFill>
                  <a:srgbClr val="00B050"/>
                </a:solidFill>
                <a:cs typeface="PT Bold Heading" pitchFamily="2" charset="-78"/>
              </a:rPr>
              <a:t>عام 1935م عرف السياحة على أنها :</a:t>
            </a:r>
          </a:p>
          <a:p>
            <a:pPr marL="0" indent="0" algn="just">
              <a:buNone/>
            </a:pPr>
            <a:endParaRPr lang="ar-SA" sz="3200" dirty="0" smtClean="0">
              <a:cs typeface="PT Bold Heading" pitchFamily="2" charset="-78"/>
            </a:endParaRPr>
          </a:p>
          <a:p>
            <a:pPr marL="0" indent="0" algn="just">
              <a:buNone/>
            </a:pPr>
            <a:r>
              <a:rPr lang="ar-SA" sz="3200" dirty="0" smtClean="0">
                <a:cs typeface="PT Bold Heading" pitchFamily="2" charset="-78"/>
              </a:rPr>
              <a:t>مجموعة من العلاقات المتبادلة التي تنشأ بين الشخص الذي يتواجد بصفة مؤقتة في مكان ما وبين الاشخاص الذين يقيمون في هذا المكان.</a:t>
            </a:r>
            <a:endParaRPr lang="ar-SA" sz="3200" dirty="0">
              <a:cs typeface="PT Bold Heading" pitchFamily="2" charset="-78"/>
            </a:endParaRPr>
          </a:p>
        </p:txBody>
      </p:sp>
    </p:spTree>
    <p:extLst>
      <p:ext uri="{BB962C8B-B14F-4D97-AF65-F5344CB8AC3E}">
        <p14:creationId xmlns:p14="http://schemas.microsoft.com/office/powerpoint/2010/main" val="31695514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دبوس تثبيت">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دبوس تثبيت">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بوس تثبيت">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645</Words>
  <Application>Microsoft Office PowerPoint</Application>
  <PresentationFormat>عرض على الشاشة (3:4)‏</PresentationFormat>
  <Paragraphs>37</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دبوس تثبيت</vt:lpstr>
      <vt:lpstr>عرض تقديمي في PowerPoint</vt:lpstr>
      <vt:lpstr>عرض تقديمي في PowerPoint</vt:lpstr>
      <vt:lpstr>ومن أهم تلك التعاريف</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2015-11-18T13:35:24Z</dcterms:created>
  <dcterms:modified xsi:type="dcterms:W3CDTF">2015-11-18T13:39:58Z</dcterms:modified>
</cp:coreProperties>
</file>