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489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480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24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2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2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58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98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21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00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5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8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75656" y="1628800"/>
            <a:ext cx="6624736" cy="1323439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80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طريقة حجز التذاكر</a:t>
            </a:r>
            <a:endParaRPr lang="ar-SA" sz="8000" b="1" dirty="0">
              <a:ln w="11430"/>
              <a:gradFill>
                <a:gsLst>
                  <a:gs pos="0">
                    <a:srgbClr val="AA2B1E">
                      <a:tint val="70000"/>
                      <a:satMod val="245000"/>
                    </a:srgbClr>
                  </a:gs>
                  <a:gs pos="75000">
                    <a:srgbClr val="AA2B1E">
                      <a:tint val="90000"/>
                      <a:shade val="60000"/>
                      <a:satMod val="240000"/>
                    </a:srgbClr>
                  </a:gs>
                  <a:gs pos="100000">
                    <a:srgbClr val="AA2B1E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8176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27584" y="764704"/>
            <a:ext cx="7560840" cy="55092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3200" dirty="0" smtClean="0">
                <a:solidFill>
                  <a:prstClr val="black"/>
                </a:solidFill>
                <a:cs typeface="PT Bold Heading" pitchFamily="2" charset="-78"/>
              </a:rPr>
              <a:t>غالبا </a:t>
            </a:r>
            <a:r>
              <a:rPr lang="ar-SA" sz="3200" dirty="0" err="1" smtClean="0">
                <a:solidFill>
                  <a:prstClr val="black"/>
                </a:solidFill>
                <a:cs typeface="PT Bold Heading" pitchFamily="2" charset="-78"/>
              </a:rPr>
              <a:t>مايكون</a:t>
            </a:r>
            <a:r>
              <a:rPr lang="ar-SA" sz="3200" dirty="0" smtClean="0">
                <a:solidFill>
                  <a:prstClr val="black"/>
                </a:solidFill>
                <a:cs typeface="PT Bold Heading" pitchFamily="2" charset="-78"/>
              </a:rPr>
              <a:t> هنالك اتفاقات بين الشركات السياحية والفنادق لكل موسم سياحي  على حجز غرف الفندق لحساب الشركة السياحية خاص تعتمد على حجم الغرفة المحجوزة طوال الموسم .</a:t>
            </a:r>
          </a:p>
          <a:p>
            <a:pPr algn="just"/>
            <a:r>
              <a:rPr lang="ar-SA" sz="3200" dirty="0" smtClean="0">
                <a:solidFill>
                  <a:prstClr val="black"/>
                </a:solidFill>
                <a:cs typeface="PT Bold Heading" pitchFamily="2" charset="-78"/>
              </a:rPr>
              <a:t>اما سلسلة الفنادق تحرص على بيع غرفها من خلال نظام حجز اليكتروني </a:t>
            </a:r>
            <a:r>
              <a:rPr lang="en-US" sz="3200" dirty="0" err="1" smtClean="0">
                <a:solidFill>
                  <a:prstClr val="black"/>
                </a:solidFill>
                <a:cs typeface="PT Bold Heading" pitchFamily="2" charset="-78"/>
              </a:rPr>
              <a:t>crs</a:t>
            </a:r>
            <a:r>
              <a:rPr lang="en-US" sz="3200" dirty="0" smtClean="0">
                <a:solidFill>
                  <a:prstClr val="black"/>
                </a:solidFill>
                <a:cs typeface="PT Bold Heading" pitchFamily="2" charset="-78"/>
              </a:rPr>
              <a:t> </a:t>
            </a:r>
            <a:r>
              <a:rPr lang="ar-SA" sz="3200" dirty="0" smtClean="0">
                <a:solidFill>
                  <a:prstClr val="black"/>
                </a:solidFill>
                <a:cs typeface="PT Bold Heading" pitchFamily="2" charset="-78"/>
              </a:rPr>
              <a:t> والذي يتم ربطه بالصفحة الرسمية للفنادق والشركات السياحية  مع توفير ارقام تلفونات مجانية .</a:t>
            </a:r>
          </a:p>
          <a:p>
            <a:pPr algn="just"/>
            <a:r>
              <a:rPr lang="ar-SA" sz="3200" dirty="0" smtClean="0">
                <a:solidFill>
                  <a:prstClr val="black"/>
                </a:solidFill>
                <a:cs typeface="PT Bold Heading" pitchFamily="2" charset="-78"/>
              </a:rPr>
              <a:t>كما سعت الكثير من الشركات السياحية بربط حجوزات الطيران بحجوزات الفنادق في آن واحد .</a:t>
            </a:r>
          </a:p>
          <a:p>
            <a:pPr algn="just"/>
            <a:endParaRPr lang="ar-SA" sz="3200" dirty="0">
              <a:solidFill>
                <a:prstClr val="black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758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744fec5cc7299c24825c1ca64885af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22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632848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132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490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7704856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142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7632848" cy="55446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756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1268760"/>
            <a:ext cx="7560840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363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673532"/>
            <a:ext cx="7416824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FF0000"/>
                </a:solidFill>
                <a:cs typeface="PT Bold Heading" pitchFamily="2" charset="-78"/>
              </a:rPr>
              <a:t>اهمية التدريب في مجال عمل الشركات السياحية</a:t>
            </a:r>
          </a:p>
          <a:p>
            <a:pPr algn="ctr"/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 </a:t>
            </a:r>
          </a:p>
          <a:p>
            <a:pPr algn="just"/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ان نجاح العمل السياحي بشكل عام يتوقف على مدى خبرة القائمين عليه ومدى اتقانهم للعمل الذي يقومون به والمامهم بتفاصيله فالعنصر البشري المدرب عليه عامل رئيسي في نجاح الشركة السياحية </a:t>
            </a:r>
            <a:r>
              <a:rPr lang="ar-SA" sz="2800" dirty="0">
                <a:solidFill>
                  <a:prstClr val="black"/>
                </a:solidFill>
                <a:cs typeface="PT Bold Heading" pitchFamily="2" charset="-78"/>
              </a:rPr>
              <a:t>و</a:t>
            </a: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تحقيق ربحية مناسبة علاوة على المحافظة على سمعة الشركة في الاسواق السياحية.</a:t>
            </a:r>
          </a:p>
          <a:p>
            <a:pPr algn="just"/>
            <a:r>
              <a:rPr lang="ar-SA" sz="2800" dirty="0">
                <a:solidFill>
                  <a:prstClr val="black"/>
                </a:solidFill>
                <a:cs typeface="PT Bold Heading" pitchFamily="2" charset="-78"/>
              </a:rPr>
              <a:t> </a:t>
            </a:r>
            <a:r>
              <a:rPr lang="ar-SA" sz="2800" dirty="0" smtClean="0">
                <a:solidFill>
                  <a:srgbClr val="FF0000"/>
                </a:solidFill>
                <a:cs typeface="PT Bold Heading" pitchFamily="2" charset="-78"/>
              </a:rPr>
              <a:t>تفضل معظم الشركات السياحية تعيين موظفين بها من ذوي الخبرة المسبقة تاركة مسؤولية تدريب الجدد على الشركات التي تسبقها.</a:t>
            </a:r>
            <a:endParaRPr lang="ar-SA" sz="2800" dirty="0">
              <a:solidFill>
                <a:srgbClr val="FF0000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099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27584" y="1196752"/>
            <a:ext cx="7488832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4000" dirty="0" smtClean="0">
                <a:solidFill>
                  <a:srgbClr val="FF0000"/>
                </a:solidFill>
              </a:rPr>
              <a:t>تعمل الشركات السياحية  </a:t>
            </a:r>
            <a:r>
              <a:rPr lang="ar-SA" sz="4000" dirty="0" smtClean="0">
                <a:solidFill>
                  <a:prstClr val="black"/>
                </a:solidFill>
              </a:rPr>
              <a:t>الى الاستفادة من الموظفين الجدد في اجراء المقابلات التسويقية مع العملاء او الاعمال البسيطة بحجز التذاكر للطيران الداخلي اما وظيفة الشركات السياحية الكبرى فتلجأ الى تدريب العاملين بها </a:t>
            </a:r>
            <a:r>
              <a:rPr lang="ar-SA" sz="4000" dirty="0" err="1" smtClean="0">
                <a:solidFill>
                  <a:prstClr val="black"/>
                </a:solidFill>
              </a:rPr>
              <a:t>ليصبحو</a:t>
            </a:r>
            <a:r>
              <a:rPr lang="ar-SA" sz="4000" dirty="0" smtClean="0">
                <a:solidFill>
                  <a:prstClr val="black"/>
                </a:solidFill>
              </a:rPr>
              <a:t> متخصصين </a:t>
            </a:r>
            <a:r>
              <a:rPr lang="ar-SA" sz="4000" dirty="0" smtClean="0">
                <a:solidFill>
                  <a:srgbClr val="FF0000"/>
                </a:solidFill>
              </a:rPr>
              <a:t>في مجالات البيع والتسويق البرامج السياحية  وقطع التذاكر حيث تستعين بالقدامى من الموظفين </a:t>
            </a:r>
            <a:r>
              <a:rPr lang="ar-SA" sz="4000" dirty="0" smtClean="0">
                <a:solidFill>
                  <a:prstClr val="black"/>
                </a:solidFill>
              </a:rPr>
              <a:t>. </a:t>
            </a:r>
            <a:endParaRPr lang="ar-SA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37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27584" y="1484784"/>
            <a:ext cx="7488832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solidFill>
                  <a:srgbClr val="FF0000"/>
                </a:solidFill>
                <a:cs typeface="PT Bold Heading" pitchFamily="2" charset="-78"/>
              </a:rPr>
              <a:t>العلاقة بين الشركات السياحية والفنادق </a:t>
            </a:r>
          </a:p>
          <a:p>
            <a:pPr algn="ctr"/>
            <a:endParaRPr lang="ar-SA" sz="3200" dirty="0" smtClean="0">
              <a:solidFill>
                <a:srgbClr val="FF0000"/>
              </a:solidFill>
              <a:cs typeface="PT Bold Heading" pitchFamily="2" charset="-78"/>
            </a:endParaRPr>
          </a:p>
          <a:p>
            <a:r>
              <a:rPr lang="ar-SA" sz="3200" dirty="0" smtClean="0">
                <a:solidFill>
                  <a:prstClr val="black"/>
                </a:solidFill>
                <a:cs typeface="PT Bold Heading" pitchFamily="2" charset="-78"/>
              </a:rPr>
              <a:t>العلاقة وثيقة جدا بين شركات السياحة والفنادق حيث تعتبر الفنادق من الاركان الاساسية للعملية السياحية بشكل عام ،فلا سياحة بدون فنادق واماكن ايواء السائحين والعكس.</a:t>
            </a:r>
            <a:endParaRPr lang="ar-SA" sz="3200" dirty="0">
              <a:solidFill>
                <a:prstClr val="black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392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</Words>
  <Application>Microsoft Office PowerPoint</Application>
  <PresentationFormat>عرض على الشاشة (3:4)‏</PresentationFormat>
  <Paragraphs>12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دبوس تثبيت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2015-11-18T13:54:12Z</dcterms:created>
  <dcterms:modified xsi:type="dcterms:W3CDTF">2015-11-18T13:55:41Z</dcterms:modified>
</cp:coreProperties>
</file>