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4"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920622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010206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12979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118730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224990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1549615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225523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008919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009183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26422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683203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324610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402898"/>
            <a:ext cx="7632848" cy="4524315"/>
          </a:xfrm>
          <a:prstGeom prst="rect">
            <a:avLst/>
          </a:prstGeom>
        </p:spPr>
        <p:txBody>
          <a:bodyPr wrap="square">
            <a:spAutoFit/>
          </a:bodyPr>
          <a:lstStyle/>
          <a:p>
            <a:pPr algn="just"/>
            <a:r>
              <a:rPr lang="ar-SA" sz="3600" b="1" dirty="0" smtClean="0">
                <a:solidFill>
                  <a:srgbClr val="002060"/>
                </a:solidFill>
              </a:rPr>
              <a:t>3</a:t>
            </a:r>
            <a:r>
              <a:rPr lang="ar-SA" sz="3600" b="1" dirty="0" smtClean="0">
                <a:solidFill>
                  <a:srgbClr val="FF0000"/>
                </a:solidFill>
              </a:rPr>
              <a:t>. اعداد </a:t>
            </a:r>
            <a:r>
              <a:rPr lang="ar-SA" sz="3600" b="1" dirty="0">
                <a:solidFill>
                  <a:srgbClr val="FF0000"/>
                </a:solidFill>
              </a:rPr>
              <a:t>البرامج السياحية والتسويق لها </a:t>
            </a:r>
            <a:r>
              <a:rPr lang="ar-SA" sz="3600" b="1" dirty="0" smtClean="0">
                <a:solidFill>
                  <a:srgbClr val="FF0000"/>
                </a:solidFill>
              </a:rPr>
              <a:t>.</a:t>
            </a:r>
          </a:p>
          <a:p>
            <a:pPr algn="just"/>
            <a:endParaRPr lang="ar-SA" sz="3600" b="1" dirty="0" smtClean="0">
              <a:solidFill>
                <a:srgbClr val="002060"/>
              </a:solidFill>
            </a:endParaRPr>
          </a:p>
          <a:p>
            <a:pPr algn="just"/>
            <a:r>
              <a:rPr lang="ar-SA" sz="3600" b="1" dirty="0" smtClean="0">
                <a:solidFill>
                  <a:srgbClr val="002060"/>
                </a:solidFill>
              </a:rPr>
              <a:t>هو العمل الرئيسي للشركات السياحية وذلك لأنها المادة الاساسية التي يقوم عليها عمل الشركات والصورة النهائية للمنتج السياحي الذي سوف يسوق الى المستهلكين السياحيين.</a:t>
            </a:r>
          </a:p>
          <a:p>
            <a:pPr algn="just"/>
            <a:endParaRPr lang="ar-SA" sz="3600" b="1" dirty="0" smtClean="0">
              <a:solidFill>
                <a:srgbClr val="002060"/>
              </a:solidFill>
            </a:endParaRPr>
          </a:p>
          <a:p>
            <a:pPr algn="just"/>
            <a:endParaRPr lang="ar-SA" sz="3600" b="1" dirty="0">
              <a:solidFill>
                <a:srgbClr val="002060"/>
              </a:solidFill>
            </a:endParaRPr>
          </a:p>
        </p:txBody>
      </p:sp>
    </p:spTree>
    <p:extLst>
      <p:ext uri="{BB962C8B-B14F-4D97-AF65-F5344CB8AC3E}">
        <p14:creationId xmlns:p14="http://schemas.microsoft.com/office/powerpoint/2010/main" val="2991157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7632848" cy="5909310"/>
          </a:xfrm>
          <a:prstGeom prst="rect">
            <a:avLst/>
          </a:prstGeom>
          <a:noFill/>
        </p:spPr>
        <p:txBody>
          <a:bodyPr wrap="square" rtlCol="1">
            <a:spAutoFit/>
          </a:bodyPr>
          <a:lstStyle/>
          <a:p>
            <a:r>
              <a:rPr lang="ar-SA" sz="2400" b="1" dirty="0" smtClean="0">
                <a:solidFill>
                  <a:prstClr val="black"/>
                </a:solidFill>
                <a:cs typeface="PT Bold Heading" pitchFamily="2" charset="-78"/>
              </a:rPr>
              <a:t>هنالك عدة اعتبارات يجب مراعاتها في اعداد البرامج السياحية وهي كالاتي :</a:t>
            </a:r>
          </a:p>
          <a:p>
            <a:endParaRPr lang="ar-SA" dirty="0" smtClean="0">
              <a:solidFill>
                <a:prstClr val="black"/>
              </a:solidFill>
            </a:endParaRPr>
          </a:p>
          <a:p>
            <a:pPr marL="342900" indent="-342900" algn="just">
              <a:buFont typeface="+mj-lt"/>
              <a:buAutoNum type="arabicPeriod"/>
            </a:pPr>
            <a:r>
              <a:rPr lang="ar-SA" sz="2400" dirty="0" smtClean="0">
                <a:solidFill>
                  <a:srgbClr val="FF0000"/>
                </a:solidFill>
                <a:cs typeface="PT Bold Heading" pitchFamily="2" charset="-78"/>
              </a:rPr>
              <a:t>الدارسة الدقيقة للأسواق المحلية والاجنبية والبرامج المماثلة لها </a:t>
            </a:r>
          </a:p>
          <a:p>
            <a:pPr marL="342900" indent="-342900" algn="just">
              <a:buFont typeface="+mj-lt"/>
              <a:buAutoNum type="arabicPeriod"/>
            </a:pPr>
            <a:r>
              <a:rPr lang="ar-SA" sz="2400" dirty="0" smtClean="0">
                <a:solidFill>
                  <a:srgbClr val="FF0000"/>
                </a:solidFill>
                <a:cs typeface="PT Bold Heading" pitchFamily="2" charset="-78"/>
              </a:rPr>
              <a:t>دراسة الاسعار والمنافسة الحالية والمستقبلية .</a:t>
            </a:r>
          </a:p>
          <a:p>
            <a:pPr marL="342900" indent="-342900" algn="just">
              <a:buFont typeface="+mj-lt"/>
              <a:buAutoNum type="arabicPeriod"/>
            </a:pPr>
            <a:r>
              <a:rPr lang="ar-SA" sz="2400" dirty="0" smtClean="0">
                <a:solidFill>
                  <a:srgbClr val="FF0000"/>
                </a:solidFill>
                <a:cs typeface="PT Bold Heading" pitchFamily="2" charset="-78"/>
              </a:rPr>
              <a:t>دراسة الشرائح المختلفة للمستهلكين السياحيين واتجاهاتهم ورغباتهم والانماط السياحية المحببة اليهم والتي يزداد الطلب عليها.</a:t>
            </a:r>
          </a:p>
          <a:p>
            <a:pPr marL="342900" indent="-342900" algn="just">
              <a:buFont typeface="+mj-lt"/>
              <a:buAutoNum type="arabicPeriod"/>
            </a:pPr>
            <a:r>
              <a:rPr lang="ar-SA" sz="2400" dirty="0" smtClean="0">
                <a:solidFill>
                  <a:srgbClr val="FF0000"/>
                </a:solidFill>
                <a:cs typeface="PT Bold Heading" pitchFamily="2" charset="-78"/>
              </a:rPr>
              <a:t>مراعاة التنوع في البرنامج السياحي ودمج اكثر من نمط سياحي في البرنامج الواحد بغية مخاطبة اكبر عدد من شرائح المستهلكين السياحيين لتلبية رغباتهم وبالتالي يسهل تسويق تلك البرامج . </a:t>
            </a:r>
          </a:p>
          <a:p>
            <a:pPr algn="just"/>
            <a:r>
              <a:rPr lang="ar-SA" sz="2400" dirty="0" smtClean="0">
                <a:solidFill>
                  <a:prstClr val="black"/>
                </a:solidFill>
                <a:cs typeface="PT Bold Heading" pitchFamily="2" charset="-78"/>
              </a:rPr>
              <a:t>من متطلبات تخطيط البرنامج السياحي هي (الخبرة الفنية والادارية والعملية ) بكافة النواحي التي </a:t>
            </a:r>
            <a:r>
              <a:rPr lang="ar-SA" sz="2400" dirty="0">
                <a:solidFill>
                  <a:prstClr val="black"/>
                </a:solidFill>
                <a:cs typeface="PT Bold Heading" pitchFamily="2" charset="-78"/>
              </a:rPr>
              <a:t>ذكرت سابقا</a:t>
            </a:r>
          </a:p>
          <a:p>
            <a:pPr algn="just"/>
            <a:endParaRPr lang="ar-SA" sz="2400" dirty="0" smtClean="0">
              <a:solidFill>
                <a:srgbClr val="FF0000"/>
              </a:solidFill>
              <a:cs typeface="PT Bold Heading" pitchFamily="2" charset="-78"/>
            </a:endParaRPr>
          </a:p>
          <a:p>
            <a:pPr marL="342900" indent="-342900" algn="just">
              <a:buFont typeface="+mj-lt"/>
              <a:buAutoNum type="arabicPeriod"/>
            </a:pPr>
            <a:endParaRPr lang="ar-SA" sz="2400" dirty="0">
              <a:solidFill>
                <a:srgbClr val="FF0000"/>
              </a:solidFill>
              <a:cs typeface="PT Bold Heading" pitchFamily="2" charset="-78"/>
            </a:endParaRPr>
          </a:p>
        </p:txBody>
      </p:sp>
    </p:spTree>
    <p:extLst>
      <p:ext uri="{BB962C8B-B14F-4D97-AF65-F5344CB8AC3E}">
        <p14:creationId xmlns:p14="http://schemas.microsoft.com/office/powerpoint/2010/main" val="634414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764704"/>
            <a:ext cx="7488832" cy="4031873"/>
          </a:xfrm>
          <a:prstGeom prst="rect">
            <a:avLst/>
          </a:prstGeom>
          <a:noFill/>
        </p:spPr>
        <p:txBody>
          <a:bodyPr wrap="square" rtlCol="1">
            <a:spAutoFit/>
          </a:bodyPr>
          <a:lstStyle/>
          <a:p>
            <a:r>
              <a:rPr lang="ar-SA" sz="3200" dirty="0" smtClean="0">
                <a:solidFill>
                  <a:srgbClr val="FF0000"/>
                </a:solidFill>
                <a:cs typeface="PT Bold Heading" pitchFamily="2" charset="-78"/>
              </a:rPr>
              <a:t>3. امداد العملاء بالمعلومات المختلفة :</a:t>
            </a:r>
          </a:p>
          <a:p>
            <a:endParaRPr lang="ar-SA" sz="3200" dirty="0" smtClean="0">
              <a:solidFill>
                <a:srgbClr val="FF0000"/>
              </a:solidFill>
              <a:cs typeface="PT Bold Heading" pitchFamily="2" charset="-78"/>
            </a:endParaRPr>
          </a:p>
          <a:p>
            <a:pPr algn="just"/>
            <a:r>
              <a:rPr lang="ar-SA" sz="3200" dirty="0" smtClean="0">
                <a:solidFill>
                  <a:prstClr val="black"/>
                </a:solidFill>
                <a:cs typeface="PT Bold Heading" pitchFamily="2" charset="-78"/>
              </a:rPr>
              <a:t>من المهام الرئيسية لأي شركة سياحية اعداد كافة المعلومات التي تتعلق بالمقصد السياحي التي سوف تقوم بتسويق له بكل التفاصيل سواء المعلومات التي تتعلق بالمناخ او الجوانب الاجتماعية والاقتصادية والنقل والبرامج السياحية...؟</a:t>
            </a:r>
            <a:endParaRPr lang="ar-SA" sz="3200" dirty="0">
              <a:solidFill>
                <a:prstClr val="black"/>
              </a:solidFill>
              <a:cs typeface="PT Bold Heading" pitchFamily="2" charset="-78"/>
            </a:endParaRPr>
          </a:p>
        </p:txBody>
      </p:sp>
    </p:spTree>
    <p:extLst>
      <p:ext uri="{BB962C8B-B14F-4D97-AF65-F5344CB8AC3E}">
        <p14:creationId xmlns:p14="http://schemas.microsoft.com/office/powerpoint/2010/main" val="14524891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908720"/>
            <a:ext cx="7488832" cy="5262979"/>
          </a:xfrm>
          <a:prstGeom prst="rect">
            <a:avLst/>
          </a:prstGeom>
          <a:noFill/>
        </p:spPr>
        <p:txBody>
          <a:bodyPr wrap="square" rtlCol="1">
            <a:spAutoFit/>
          </a:bodyPr>
          <a:lstStyle/>
          <a:p>
            <a:pPr algn="just"/>
            <a:r>
              <a:rPr lang="ar-SA" sz="2800" dirty="0" smtClean="0">
                <a:solidFill>
                  <a:prstClr val="black"/>
                </a:solidFill>
                <a:cs typeface="PT Bold Heading" pitchFamily="2" charset="-78"/>
              </a:rPr>
              <a:t>تقوم الشركات السياحية بتدريب الموظفين الذين يعملون في مجال التسويق والبيع وادخالهم بالدورات التدريبية كل فترة لتحديث المعلومات التي تخص التسويق والتعرف على ما هو جديد في المحيط العالمي .</a:t>
            </a:r>
          </a:p>
          <a:p>
            <a:pPr algn="just"/>
            <a:r>
              <a:rPr lang="ar-SA" sz="2800" dirty="0" smtClean="0">
                <a:solidFill>
                  <a:srgbClr val="FF0000"/>
                </a:solidFill>
                <a:cs typeface="PT Bold Heading" pitchFamily="2" charset="-78"/>
              </a:rPr>
              <a:t>اما الشركات السياحية الكبرى فتقوم بتقسيم الموظفين الى مجموعات وكل مجموعة تكون مسؤولة على التسويق لمقصد سياحي محدد وبيع البرنامج السياحي الخاص بالمقصد. </a:t>
            </a:r>
          </a:p>
          <a:p>
            <a:pPr algn="just"/>
            <a:r>
              <a:rPr lang="ar-SA" sz="2800" dirty="0" smtClean="0">
                <a:solidFill>
                  <a:prstClr val="black"/>
                </a:solidFill>
                <a:cs typeface="PT Bold Heading" pitchFamily="2" charset="-78"/>
              </a:rPr>
              <a:t>اضف الى ذلك القيام برحلات سياحية تعريفية للمقصد المراد تسويقه لغرض المعايشة الميدانية  والالمام </a:t>
            </a:r>
            <a:r>
              <a:rPr lang="ar-SA" sz="2800" dirty="0" err="1" smtClean="0">
                <a:solidFill>
                  <a:prstClr val="black"/>
                </a:solidFill>
                <a:cs typeface="PT Bold Heading" pitchFamily="2" charset="-78"/>
              </a:rPr>
              <a:t>بادق</a:t>
            </a:r>
            <a:r>
              <a:rPr lang="ar-SA" sz="2800" dirty="0" smtClean="0">
                <a:solidFill>
                  <a:prstClr val="black"/>
                </a:solidFill>
                <a:cs typeface="PT Bold Heading" pitchFamily="2" charset="-78"/>
              </a:rPr>
              <a:t> التفاصيل من اجل تكوين قاعدة معلومات تؤهلهم من الاجابة.</a:t>
            </a:r>
          </a:p>
        </p:txBody>
      </p:sp>
    </p:spTree>
    <p:extLst>
      <p:ext uri="{BB962C8B-B14F-4D97-AF65-F5344CB8AC3E}">
        <p14:creationId xmlns:p14="http://schemas.microsoft.com/office/powerpoint/2010/main" val="828384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836712"/>
            <a:ext cx="7488832" cy="4524315"/>
          </a:xfrm>
          <a:prstGeom prst="rect">
            <a:avLst/>
          </a:prstGeom>
          <a:noFill/>
        </p:spPr>
        <p:txBody>
          <a:bodyPr wrap="square" rtlCol="1">
            <a:spAutoFit/>
          </a:bodyPr>
          <a:lstStyle/>
          <a:p>
            <a:pPr algn="just"/>
            <a:r>
              <a:rPr lang="ar-SA" sz="2400" dirty="0" smtClean="0">
                <a:solidFill>
                  <a:srgbClr val="FF0000"/>
                </a:solidFill>
                <a:cs typeface="PT Bold Heading" pitchFamily="2" charset="-78"/>
              </a:rPr>
              <a:t>طريقة عرض المعلومات عن المقصد السياحي يكون له دور رئيسي </a:t>
            </a:r>
            <a:r>
              <a:rPr lang="ar-SA" sz="2400" dirty="0" smtClean="0">
                <a:solidFill>
                  <a:prstClr val="black"/>
                </a:solidFill>
                <a:cs typeface="PT Bold Heading" pitchFamily="2" charset="-78"/>
              </a:rPr>
              <a:t>في اختيار العميل للمقصد السياحي وشراء أي من البرامج الخاص به.. وهذا يتطلب للوكيل السياحي خبرة ومعلومات كافية تساعده في اقتراح خطط بديلة اذا تطلب الامر.</a:t>
            </a:r>
          </a:p>
          <a:p>
            <a:pPr algn="just"/>
            <a:endParaRPr lang="ar-SA" sz="2400" dirty="0">
              <a:solidFill>
                <a:prstClr val="black"/>
              </a:solidFill>
              <a:cs typeface="PT Bold Heading" pitchFamily="2" charset="-78"/>
            </a:endParaRPr>
          </a:p>
          <a:p>
            <a:pPr algn="just"/>
            <a:r>
              <a:rPr lang="ar-SA" sz="2400" dirty="0" smtClean="0">
                <a:solidFill>
                  <a:prstClr val="black"/>
                </a:solidFill>
                <a:cs typeface="PT Bold Heading" pitchFamily="2" charset="-78"/>
              </a:rPr>
              <a:t>ايضا</a:t>
            </a:r>
            <a:r>
              <a:rPr lang="ar-SA" sz="2400" dirty="0" smtClean="0">
                <a:solidFill>
                  <a:srgbClr val="FF0000"/>
                </a:solidFill>
                <a:cs typeface="PT Bold Heading" pitchFamily="2" charset="-78"/>
              </a:rPr>
              <a:t> الاتصال مع الاخر له دور مهم ورئيسي </a:t>
            </a:r>
            <a:r>
              <a:rPr lang="ar-SA" sz="2400" dirty="0" smtClean="0">
                <a:solidFill>
                  <a:prstClr val="black"/>
                </a:solidFill>
                <a:cs typeface="PT Bold Heading" pitchFamily="2" charset="-78"/>
              </a:rPr>
              <a:t>في هذا المجال حيث ان العاملين في الشركات يجب ان تتوفر فيهم خبرة وفن الاتصال مع العملاء بمختلف شرائحهم واتقان اللغات واللباقة والثقافة الواسعة.</a:t>
            </a:r>
          </a:p>
          <a:p>
            <a:pPr algn="just"/>
            <a:r>
              <a:rPr lang="ar-SA" sz="2400" dirty="0" smtClean="0">
                <a:solidFill>
                  <a:prstClr val="black"/>
                </a:solidFill>
                <a:cs typeface="PT Bold Heading" pitchFamily="2" charset="-78"/>
              </a:rPr>
              <a:t>وكذلك المطبوعات </a:t>
            </a:r>
            <a:r>
              <a:rPr lang="ar-SA" sz="2400" dirty="0" err="1" smtClean="0">
                <a:solidFill>
                  <a:prstClr val="black"/>
                </a:solidFill>
                <a:cs typeface="PT Bold Heading" pitchFamily="2" charset="-78"/>
              </a:rPr>
              <a:t>والبوسترات</a:t>
            </a:r>
            <a:r>
              <a:rPr lang="ar-SA" sz="2400" dirty="0" smtClean="0">
                <a:solidFill>
                  <a:prstClr val="black"/>
                </a:solidFill>
                <a:cs typeface="PT Bold Heading" pitchFamily="2" charset="-78"/>
              </a:rPr>
              <a:t> يجب ان تخرج بطريقة سياحية لا تخلو من الاتيكيت وان تكون بسيطة وغير معقده وفيها صور توضيحية  تسهل الحصول على المعلومة </a:t>
            </a:r>
            <a:r>
              <a:rPr lang="ar-SA" sz="2400" dirty="0" err="1" smtClean="0">
                <a:solidFill>
                  <a:prstClr val="black"/>
                </a:solidFill>
                <a:cs typeface="PT Bold Heading" pitchFamily="2" charset="-78"/>
              </a:rPr>
              <a:t>باسرع</a:t>
            </a:r>
            <a:r>
              <a:rPr lang="ar-SA" sz="2400" dirty="0" smtClean="0">
                <a:solidFill>
                  <a:prstClr val="black"/>
                </a:solidFill>
                <a:cs typeface="PT Bold Heading" pitchFamily="2" charset="-78"/>
              </a:rPr>
              <a:t> ما يمكن لكل البرامج.</a:t>
            </a:r>
            <a:endParaRPr lang="ar-SA" sz="2400" dirty="0">
              <a:solidFill>
                <a:prstClr val="black"/>
              </a:solidFill>
              <a:cs typeface="PT Bold Heading" pitchFamily="2" charset="-78"/>
            </a:endParaRPr>
          </a:p>
        </p:txBody>
      </p:sp>
    </p:spTree>
    <p:extLst>
      <p:ext uri="{BB962C8B-B14F-4D97-AF65-F5344CB8AC3E}">
        <p14:creationId xmlns:p14="http://schemas.microsoft.com/office/powerpoint/2010/main" val="1961752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632848" cy="4524315"/>
          </a:xfrm>
          <a:prstGeom prst="rect">
            <a:avLst/>
          </a:prstGeom>
          <a:noFill/>
        </p:spPr>
        <p:txBody>
          <a:bodyPr wrap="square" rtlCol="1">
            <a:spAutoFit/>
          </a:bodyPr>
          <a:lstStyle/>
          <a:p>
            <a:pPr algn="just"/>
            <a:r>
              <a:rPr lang="ar-SA" sz="3200" b="1" dirty="0" smtClean="0">
                <a:solidFill>
                  <a:srgbClr val="FF0000"/>
                </a:solidFill>
              </a:rPr>
              <a:t>5. حجز التذاكر:</a:t>
            </a:r>
          </a:p>
          <a:p>
            <a:pPr algn="just"/>
            <a:r>
              <a:rPr lang="ar-SA" sz="3200" b="1" dirty="0" smtClean="0">
                <a:solidFill>
                  <a:srgbClr val="00B050"/>
                </a:solidFill>
              </a:rPr>
              <a:t>من الاعمال الرئيسية للشركات السياحية  </a:t>
            </a:r>
            <a:r>
              <a:rPr lang="ar-SA" sz="3200" b="1" dirty="0" smtClean="0">
                <a:solidFill>
                  <a:prstClr val="black"/>
                </a:solidFill>
              </a:rPr>
              <a:t>هو بيع تذاكر السفر الخاصة بوسائل النقل بكل انواعها (برية ،جوية، بحرية)، وهذا الامر يتطلب خبرة ومعرفة تامة بمواعيد وجداول رحلات وسائل النقل من طائرات وقطارات </a:t>
            </a:r>
            <a:r>
              <a:rPr lang="ar-SA" sz="3200" b="1" dirty="0" err="1" smtClean="0">
                <a:solidFill>
                  <a:prstClr val="black"/>
                </a:solidFill>
              </a:rPr>
              <a:t>وسفن..الخ</a:t>
            </a:r>
            <a:endParaRPr lang="ar-SA" sz="3200" b="1" dirty="0" smtClean="0">
              <a:solidFill>
                <a:prstClr val="black"/>
              </a:solidFill>
            </a:endParaRPr>
          </a:p>
          <a:p>
            <a:pPr algn="just"/>
            <a:r>
              <a:rPr lang="ar-SA" sz="3200" b="1" dirty="0" smtClean="0">
                <a:solidFill>
                  <a:prstClr val="black"/>
                </a:solidFill>
              </a:rPr>
              <a:t>اضف الى ذلك المعرفة </a:t>
            </a:r>
            <a:r>
              <a:rPr lang="ar-SA" sz="3200" b="1" dirty="0" smtClean="0">
                <a:solidFill>
                  <a:srgbClr val="FF0000"/>
                </a:solidFill>
              </a:rPr>
              <a:t>بكيفية التعاقد </a:t>
            </a:r>
            <a:r>
              <a:rPr lang="ar-SA" sz="3200" b="1" dirty="0" smtClean="0">
                <a:solidFill>
                  <a:prstClr val="black"/>
                </a:solidFill>
              </a:rPr>
              <a:t>مع الشركات المالكة والمشغلة لتلك الوسائل سواء الوسائل الجوية والبرية والبحرية.</a:t>
            </a:r>
            <a:endParaRPr lang="ar-SA" sz="3200" b="1" dirty="0">
              <a:solidFill>
                <a:prstClr val="black"/>
              </a:solidFill>
            </a:endParaRPr>
          </a:p>
        </p:txBody>
      </p:sp>
    </p:spTree>
    <p:extLst>
      <p:ext uri="{BB962C8B-B14F-4D97-AF65-F5344CB8AC3E}">
        <p14:creationId xmlns:p14="http://schemas.microsoft.com/office/powerpoint/2010/main" val="2007795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7560840" cy="5616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6536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402</Words>
  <Application>Microsoft Office PowerPoint</Application>
  <PresentationFormat>عرض على الشاشة (3:4)‏</PresentationFormat>
  <Paragraphs>23</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دبوس تثبيت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2015-11-18T13:53:38Z</dcterms:created>
  <dcterms:modified xsi:type="dcterms:W3CDTF">2015-11-18T13:55:54Z</dcterms:modified>
</cp:coreProperties>
</file>