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7"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6C35E5-54AE-4A8F-85F3-4534FC5AD2A5}" type="doc">
      <dgm:prSet loTypeId="urn:microsoft.com/office/officeart/2005/8/layout/radial5" loCatId="cycle" qsTypeId="urn:microsoft.com/office/officeart/2005/8/quickstyle/3d1" qsCatId="3D" csTypeId="urn:microsoft.com/office/officeart/2005/8/colors/colorful1" csCatId="colorful" phldr="1"/>
      <dgm:spPr/>
      <dgm:t>
        <a:bodyPr/>
        <a:lstStyle/>
        <a:p>
          <a:pPr rtl="1"/>
          <a:endParaRPr lang="ar-SA"/>
        </a:p>
      </dgm:t>
    </dgm:pt>
    <dgm:pt modelId="{592153EC-4EB7-4393-BF6F-97F7CD2A6775}">
      <dgm:prSet phldrT="[نص]" custT="1"/>
      <dgm:spPr/>
      <dgm:t>
        <a:bodyPr/>
        <a:lstStyle/>
        <a:p>
          <a:pPr rtl="1"/>
          <a:r>
            <a:rPr lang="ar-SA" sz="3200" b="1" dirty="0" smtClean="0">
              <a:solidFill>
                <a:srgbClr val="FF0000"/>
              </a:solidFill>
            </a:rPr>
            <a:t>العمل السياحي </a:t>
          </a:r>
          <a:endParaRPr lang="ar-SA" sz="3200" b="1" dirty="0">
            <a:solidFill>
              <a:srgbClr val="FF0000"/>
            </a:solidFill>
          </a:endParaRPr>
        </a:p>
      </dgm:t>
    </dgm:pt>
    <dgm:pt modelId="{B85E90DC-C954-4657-AE35-1353F9DA8734}" type="parTrans" cxnId="{010E9E95-772B-43F2-B02F-081C10B5D951}">
      <dgm:prSet/>
      <dgm:spPr/>
      <dgm:t>
        <a:bodyPr/>
        <a:lstStyle/>
        <a:p>
          <a:pPr rtl="1"/>
          <a:endParaRPr lang="ar-SA"/>
        </a:p>
      </dgm:t>
    </dgm:pt>
    <dgm:pt modelId="{13A4F809-8093-4626-B2D7-EAE0D54A394E}" type="sibTrans" cxnId="{010E9E95-772B-43F2-B02F-081C10B5D951}">
      <dgm:prSet/>
      <dgm:spPr/>
      <dgm:t>
        <a:bodyPr/>
        <a:lstStyle/>
        <a:p>
          <a:pPr rtl="1"/>
          <a:endParaRPr lang="ar-SA"/>
        </a:p>
      </dgm:t>
    </dgm:pt>
    <dgm:pt modelId="{29DE781F-F1D3-4DE4-8339-307386C8D8A8}">
      <dgm:prSet phldrT="[نص]" custT="1"/>
      <dgm:spPr/>
      <dgm:t>
        <a:bodyPr/>
        <a:lstStyle/>
        <a:p>
          <a:pPr rtl="1"/>
          <a:r>
            <a:rPr lang="ar-SA" sz="2000" b="1" dirty="0" smtClean="0"/>
            <a:t>يتميز بالحساسية والتجدد والاستمرار</a:t>
          </a:r>
          <a:endParaRPr lang="ar-SA" sz="2000" b="1" dirty="0"/>
        </a:p>
      </dgm:t>
    </dgm:pt>
    <dgm:pt modelId="{2F628237-3C13-43A1-A1AC-7AA4E60F9018}" type="parTrans" cxnId="{28AB83F6-53F3-4292-A7B2-9E3DF214FDE3}">
      <dgm:prSet/>
      <dgm:spPr/>
      <dgm:t>
        <a:bodyPr/>
        <a:lstStyle/>
        <a:p>
          <a:pPr rtl="1"/>
          <a:endParaRPr lang="ar-SA"/>
        </a:p>
      </dgm:t>
    </dgm:pt>
    <dgm:pt modelId="{A8D6F32A-B1C8-4694-AB56-291C589639CD}" type="sibTrans" cxnId="{28AB83F6-53F3-4292-A7B2-9E3DF214FDE3}">
      <dgm:prSet/>
      <dgm:spPr/>
      <dgm:t>
        <a:bodyPr/>
        <a:lstStyle/>
        <a:p>
          <a:pPr rtl="1"/>
          <a:endParaRPr lang="ar-SA"/>
        </a:p>
      </dgm:t>
    </dgm:pt>
    <dgm:pt modelId="{748D356E-9174-4AFC-898F-83B1ECD557A3}">
      <dgm:prSet phldrT="[نص]" custT="1"/>
      <dgm:spPr/>
      <dgm:t>
        <a:bodyPr/>
        <a:lstStyle/>
        <a:p>
          <a:pPr rtl="1"/>
          <a:r>
            <a:rPr lang="ar-SA" sz="2000" b="1" dirty="0" smtClean="0">
              <a:solidFill>
                <a:srgbClr val="002060"/>
              </a:solidFill>
            </a:rPr>
            <a:t>يبدأ منذ لحظة اتخاذ السائح قرار السفر</a:t>
          </a:r>
          <a:endParaRPr lang="ar-SA" sz="2000" b="1" dirty="0">
            <a:solidFill>
              <a:srgbClr val="002060"/>
            </a:solidFill>
          </a:endParaRPr>
        </a:p>
      </dgm:t>
    </dgm:pt>
    <dgm:pt modelId="{A7733458-39F4-4422-9F7B-3B6FCA31AD6B}" type="parTrans" cxnId="{A487445E-F91C-4960-9D8C-1B587917ACEA}">
      <dgm:prSet/>
      <dgm:spPr/>
      <dgm:t>
        <a:bodyPr/>
        <a:lstStyle/>
        <a:p>
          <a:pPr rtl="1"/>
          <a:endParaRPr lang="ar-SA"/>
        </a:p>
      </dgm:t>
    </dgm:pt>
    <dgm:pt modelId="{573DC724-4A3F-419B-B8AA-A929601517E9}" type="sibTrans" cxnId="{A487445E-F91C-4960-9D8C-1B587917ACEA}">
      <dgm:prSet/>
      <dgm:spPr/>
      <dgm:t>
        <a:bodyPr/>
        <a:lstStyle/>
        <a:p>
          <a:pPr rtl="1"/>
          <a:endParaRPr lang="ar-SA"/>
        </a:p>
      </dgm:t>
    </dgm:pt>
    <dgm:pt modelId="{C3BFD5B3-101C-479C-B866-DEA9A671D04F}">
      <dgm:prSet phldrT="[نص]" custT="1"/>
      <dgm:spPr/>
      <dgm:t>
        <a:bodyPr/>
        <a:lstStyle/>
        <a:p>
          <a:pPr rtl="1"/>
          <a:r>
            <a:rPr lang="ar-SA" sz="2000" b="1" dirty="0" smtClean="0">
              <a:solidFill>
                <a:srgbClr val="002060"/>
              </a:solidFill>
            </a:rPr>
            <a:t>يتركز دور الشركة  توفير مقر للعملاء والتعاقد على الخدمات</a:t>
          </a:r>
          <a:endParaRPr lang="ar-SA" sz="2000" b="1" dirty="0">
            <a:solidFill>
              <a:srgbClr val="002060"/>
            </a:solidFill>
          </a:endParaRPr>
        </a:p>
      </dgm:t>
    </dgm:pt>
    <dgm:pt modelId="{7371D1BF-2D2C-4F18-8786-3DCB44BD6F04}" type="parTrans" cxnId="{AFA06919-DCB3-476D-9EB7-0CC9AC7F431F}">
      <dgm:prSet/>
      <dgm:spPr/>
      <dgm:t>
        <a:bodyPr/>
        <a:lstStyle/>
        <a:p>
          <a:pPr rtl="1"/>
          <a:endParaRPr lang="ar-SA"/>
        </a:p>
      </dgm:t>
    </dgm:pt>
    <dgm:pt modelId="{E478C273-E2D2-48D4-8122-368974A06089}" type="sibTrans" cxnId="{AFA06919-DCB3-476D-9EB7-0CC9AC7F431F}">
      <dgm:prSet/>
      <dgm:spPr/>
      <dgm:t>
        <a:bodyPr/>
        <a:lstStyle/>
        <a:p>
          <a:pPr rtl="1"/>
          <a:endParaRPr lang="ar-SA"/>
        </a:p>
      </dgm:t>
    </dgm:pt>
    <dgm:pt modelId="{6585F6FE-DD30-4BC3-84C5-923B33D59328}" type="pres">
      <dgm:prSet presAssocID="{BA6C35E5-54AE-4A8F-85F3-4534FC5AD2A5}" presName="Name0" presStyleCnt="0">
        <dgm:presLayoutVars>
          <dgm:chMax val="1"/>
          <dgm:dir/>
          <dgm:animLvl val="ctr"/>
          <dgm:resizeHandles val="exact"/>
        </dgm:presLayoutVars>
      </dgm:prSet>
      <dgm:spPr/>
      <dgm:t>
        <a:bodyPr/>
        <a:lstStyle/>
        <a:p>
          <a:pPr rtl="1"/>
          <a:endParaRPr lang="ar-SA"/>
        </a:p>
      </dgm:t>
    </dgm:pt>
    <dgm:pt modelId="{E7A42285-0B5A-4C1F-9718-6EEE354E16EA}" type="pres">
      <dgm:prSet presAssocID="{592153EC-4EB7-4393-BF6F-97F7CD2A6775}" presName="centerShape" presStyleLbl="node0" presStyleIdx="0" presStyleCnt="1"/>
      <dgm:spPr/>
      <dgm:t>
        <a:bodyPr/>
        <a:lstStyle/>
        <a:p>
          <a:pPr rtl="1"/>
          <a:endParaRPr lang="ar-SA"/>
        </a:p>
      </dgm:t>
    </dgm:pt>
    <dgm:pt modelId="{ABE995CD-97B8-487A-93B6-628FEC94970F}" type="pres">
      <dgm:prSet presAssocID="{2F628237-3C13-43A1-A1AC-7AA4E60F9018}" presName="parTrans" presStyleLbl="sibTrans2D1" presStyleIdx="0" presStyleCnt="3"/>
      <dgm:spPr/>
      <dgm:t>
        <a:bodyPr/>
        <a:lstStyle/>
        <a:p>
          <a:pPr rtl="1"/>
          <a:endParaRPr lang="ar-SA"/>
        </a:p>
      </dgm:t>
    </dgm:pt>
    <dgm:pt modelId="{30BA7410-2CAE-402D-891D-E9EF425AFF1C}" type="pres">
      <dgm:prSet presAssocID="{2F628237-3C13-43A1-A1AC-7AA4E60F9018}" presName="connectorText" presStyleLbl="sibTrans2D1" presStyleIdx="0" presStyleCnt="3"/>
      <dgm:spPr/>
      <dgm:t>
        <a:bodyPr/>
        <a:lstStyle/>
        <a:p>
          <a:pPr rtl="1"/>
          <a:endParaRPr lang="ar-SA"/>
        </a:p>
      </dgm:t>
    </dgm:pt>
    <dgm:pt modelId="{E07712AD-3D22-4382-B19F-F5A71BD009DC}" type="pres">
      <dgm:prSet presAssocID="{29DE781F-F1D3-4DE4-8339-307386C8D8A8}" presName="node" presStyleLbl="node1" presStyleIdx="0" presStyleCnt="3">
        <dgm:presLayoutVars>
          <dgm:bulletEnabled val="1"/>
        </dgm:presLayoutVars>
      </dgm:prSet>
      <dgm:spPr/>
      <dgm:t>
        <a:bodyPr/>
        <a:lstStyle/>
        <a:p>
          <a:pPr rtl="1"/>
          <a:endParaRPr lang="ar-SA"/>
        </a:p>
      </dgm:t>
    </dgm:pt>
    <dgm:pt modelId="{67319636-72FC-4D46-8472-03EC17D1B8B6}" type="pres">
      <dgm:prSet presAssocID="{A7733458-39F4-4422-9F7B-3B6FCA31AD6B}" presName="parTrans" presStyleLbl="sibTrans2D1" presStyleIdx="1" presStyleCnt="3"/>
      <dgm:spPr/>
      <dgm:t>
        <a:bodyPr/>
        <a:lstStyle/>
        <a:p>
          <a:pPr rtl="1"/>
          <a:endParaRPr lang="ar-SA"/>
        </a:p>
      </dgm:t>
    </dgm:pt>
    <dgm:pt modelId="{4A3B8C4D-6502-4DCD-87FF-3DB92E34830E}" type="pres">
      <dgm:prSet presAssocID="{A7733458-39F4-4422-9F7B-3B6FCA31AD6B}" presName="connectorText" presStyleLbl="sibTrans2D1" presStyleIdx="1" presStyleCnt="3"/>
      <dgm:spPr/>
      <dgm:t>
        <a:bodyPr/>
        <a:lstStyle/>
        <a:p>
          <a:pPr rtl="1"/>
          <a:endParaRPr lang="ar-SA"/>
        </a:p>
      </dgm:t>
    </dgm:pt>
    <dgm:pt modelId="{E11A37A8-9978-401D-8B8B-B5A14CCBAED5}" type="pres">
      <dgm:prSet presAssocID="{748D356E-9174-4AFC-898F-83B1ECD557A3}" presName="node" presStyleLbl="node1" presStyleIdx="1" presStyleCnt="3">
        <dgm:presLayoutVars>
          <dgm:bulletEnabled val="1"/>
        </dgm:presLayoutVars>
      </dgm:prSet>
      <dgm:spPr/>
      <dgm:t>
        <a:bodyPr/>
        <a:lstStyle/>
        <a:p>
          <a:pPr rtl="1"/>
          <a:endParaRPr lang="ar-SA"/>
        </a:p>
      </dgm:t>
    </dgm:pt>
    <dgm:pt modelId="{7A65207F-A2EC-45CC-943F-B004405820DD}" type="pres">
      <dgm:prSet presAssocID="{7371D1BF-2D2C-4F18-8786-3DCB44BD6F04}" presName="parTrans" presStyleLbl="sibTrans2D1" presStyleIdx="2" presStyleCnt="3"/>
      <dgm:spPr/>
      <dgm:t>
        <a:bodyPr/>
        <a:lstStyle/>
        <a:p>
          <a:pPr rtl="1"/>
          <a:endParaRPr lang="ar-SA"/>
        </a:p>
      </dgm:t>
    </dgm:pt>
    <dgm:pt modelId="{D98C5555-367A-4F92-A8C1-04610B0A47E1}" type="pres">
      <dgm:prSet presAssocID="{7371D1BF-2D2C-4F18-8786-3DCB44BD6F04}" presName="connectorText" presStyleLbl="sibTrans2D1" presStyleIdx="2" presStyleCnt="3"/>
      <dgm:spPr/>
      <dgm:t>
        <a:bodyPr/>
        <a:lstStyle/>
        <a:p>
          <a:pPr rtl="1"/>
          <a:endParaRPr lang="ar-SA"/>
        </a:p>
      </dgm:t>
    </dgm:pt>
    <dgm:pt modelId="{63957B3A-1D8F-475E-AB20-1F0D5764912C}" type="pres">
      <dgm:prSet presAssocID="{C3BFD5B3-101C-479C-B866-DEA9A671D04F}" presName="node" presStyleLbl="node1" presStyleIdx="2" presStyleCnt="3" custRadScaleRad="101140" custRadScaleInc="1016">
        <dgm:presLayoutVars>
          <dgm:bulletEnabled val="1"/>
        </dgm:presLayoutVars>
      </dgm:prSet>
      <dgm:spPr/>
      <dgm:t>
        <a:bodyPr/>
        <a:lstStyle/>
        <a:p>
          <a:pPr rtl="1"/>
          <a:endParaRPr lang="ar-SA"/>
        </a:p>
      </dgm:t>
    </dgm:pt>
  </dgm:ptLst>
  <dgm:cxnLst>
    <dgm:cxn modelId="{F07E0588-69C6-48D6-8ADD-7F8488087AFE}" type="presOf" srcId="{A7733458-39F4-4422-9F7B-3B6FCA31AD6B}" destId="{67319636-72FC-4D46-8472-03EC17D1B8B6}" srcOrd="0" destOrd="0" presId="urn:microsoft.com/office/officeart/2005/8/layout/radial5"/>
    <dgm:cxn modelId="{AFA06919-DCB3-476D-9EB7-0CC9AC7F431F}" srcId="{592153EC-4EB7-4393-BF6F-97F7CD2A6775}" destId="{C3BFD5B3-101C-479C-B866-DEA9A671D04F}" srcOrd="2" destOrd="0" parTransId="{7371D1BF-2D2C-4F18-8786-3DCB44BD6F04}" sibTransId="{E478C273-E2D2-48D4-8122-368974A06089}"/>
    <dgm:cxn modelId="{A487445E-F91C-4960-9D8C-1B587917ACEA}" srcId="{592153EC-4EB7-4393-BF6F-97F7CD2A6775}" destId="{748D356E-9174-4AFC-898F-83B1ECD557A3}" srcOrd="1" destOrd="0" parTransId="{A7733458-39F4-4422-9F7B-3B6FCA31AD6B}" sibTransId="{573DC724-4A3F-419B-B8AA-A929601517E9}"/>
    <dgm:cxn modelId="{28AB83F6-53F3-4292-A7B2-9E3DF214FDE3}" srcId="{592153EC-4EB7-4393-BF6F-97F7CD2A6775}" destId="{29DE781F-F1D3-4DE4-8339-307386C8D8A8}" srcOrd="0" destOrd="0" parTransId="{2F628237-3C13-43A1-A1AC-7AA4E60F9018}" sibTransId="{A8D6F32A-B1C8-4694-AB56-291C589639CD}"/>
    <dgm:cxn modelId="{010E9E95-772B-43F2-B02F-081C10B5D951}" srcId="{BA6C35E5-54AE-4A8F-85F3-4534FC5AD2A5}" destId="{592153EC-4EB7-4393-BF6F-97F7CD2A6775}" srcOrd="0" destOrd="0" parTransId="{B85E90DC-C954-4657-AE35-1353F9DA8734}" sibTransId="{13A4F809-8093-4626-B2D7-EAE0D54A394E}"/>
    <dgm:cxn modelId="{88609748-FFF3-40BC-8A9B-6BFB2DDAF4D1}" type="presOf" srcId="{592153EC-4EB7-4393-BF6F-97F7CD2A6775}" destId="{E7A42285-0B5A-4C1F-9718-6EEE354E16EA}" srcOrd="0" destOrd="0" presId="urn:microsoft.com/office/officeart/2005/8/layout/radial5"/>
    <dgm:cxn modelId="{CCD3B7B2-4AC1-445E-8881-1E1E23A0C549}" type="presOf" srcId="{BA6C35E5-54AE-4A8F-85F3-4534FC5AD2A5}" destId="{6585F6FE-DD30-4BC3-84C5-923B33D59328}" srcOrd="0" destOrd="0" presId="urn:microsoft.com/office/officeart/2005/8/layout/radial5"/>
    <dgm:cxn modelId="{A3331DB7-E912-4803-BE6E-B72A96976EE7}" type="presOf" srcId="{C3BFD5B3-101C-479C-B866-DEA9A671D04F}" destId="{63957B3A-1D8F-475E-AB20-1F0D5764912C}" srcOrd="0" destOrd="0" presId="urn:microsoft.com/office/officeart/2005/8/layout/radial5"/>
    <dgm:cxn modelId="{8DF1D9B9-B0B9-40CF-AC9F-0963F4862E73}" type="presOf" srcId="{748D356E-9174-4AFC-898F-83B1ECD557A3}" destId="{E11A37A8-9978-401D-8B8B-B5A14CCBAED5}" srcOrd="0" destOrd="0" presId="urn:microsoft.com/office/officeart/2005/8/layout/radial5"/>
    <dgm:cxn modelId="{423D0711-3764-458F-B656-B5949F4EBBCD}" type="presOf" srcId="{2F628237-3C13-43A1-A1AC-7AA4E60F9018}" destId="{30BA7410-2CAE-402D-891D-E9EF425AFF1C}" srcOrd="1" destOrd="0" presId="urn:microsoft.com/office/officeart/2005/8/layout/radial5"/>
    <dgm:cxn modelId="{6602033E-DC42-4D54-97A4-A56E62B9601E}" type="presOf" srcId="{7371D1BF-2D2C-4F18-8786-3DCB44BD6F04}" destId="{D98C5555-367A-4F92-A8C1-04610B0A47E1}" srcOrd="1" destOrd="0" presId="urn:microsoft.com/office/officeart/2005/8/layout/radial5"/>
    <dgm:cxn modelId="{48A6CB54-C977-4269-BCC0-B604CC70FCAD}" type="presOf" srcId="{A7733458-39F4-4422-9F7B-3B6FCA31AD6B}" destId="{4A3B8C4D-6502-4DCD-87FF-3DB92E34830E}" srcOrd="1" destOrd="0" presId="urn:microsoft.com/office/officeart/2005/8/layout/radial5"/>
    <dgm:cxn modelId="{068FA27D-8AA2-4D3A-AA61-6337F405C22E}" type="presOf" srcId="{7371D1BF-2D2C-4F18-8786-3DCB44BD6F04}" destId="{7A65207F-A2EC-45CC-943F-B004405820DD}" srcOrd="0" destOrd="0" presId="urn:microsoft.com/office/officeart/2005/8/layout/radial5"/>
    <dgm:cxn modelId="{2282AD29-9CE6-4503-8499-D77EF616EF00}" type="presOf" srcId="{29DE781F-F1D3-4DE4-8339-307386C8D8A8}" destId="{E07712AD-3D22-4382-B19F-F5A71BD009DC}" srcOrd="0" destOrd="0" presId="urn:microsoft.com/office/officeart/2005/8/layout/radial5"/>
    <dgm:cxn modelId="{A730AAB8-FF61-47BF-B017-B386645105AC}" type="presOf" srcId="{2F628237-3C13-43A1-A1AC-7AA4E60F9018}" destId="{ABE995CD-97B8-487A-93B6-628FEC94970F}" srcOrd="0" destOrd="0" presId="urn:microsoft.com/office/officeart/2005/8/layout/radial5"/>
    <dgm:cxn modelId="{AB0CEA34-B0EC-4FE9-9BF3-A2F921922D30}" type="presParOf" srcId="{6585F6FE-DD30-4BC3-84C5-923B33D59328}" destId="{E7A42285-0B5A-4C1F-9718-6EEE354E16EA}" srcOrd="0" destOrd="0" presId="urn:microsoft.com/office/officeart/2005/8/layout/radial5"/>
    <dgm:cxn modelId="{8B8D9BFF-2B98-4301-85A9-CF9E2E0B05CF}" type="presParOf" srcId="{6585F6FE-DD30-4BC3-84C5-923B33D59328}" destId="{ABE995CD-97B8-487A-93B6-628FEC94970F}" srcOrd="1" destOrd="0" presId="urn:microsoft.com/office/officeart/2005/8/layout/radial5"/>
    <dgm:cxn modelId="{FC4E9CEC-BC4E-42E7-AE64-6128AFE46E95}" type="presParOf" srcId="{ABE995CD-97B8-487A-93B6-628FEC94970F}" destId="{30BA7410-2CAE-402D-891D-E9EF425AFF1C}" srcOrd="0" destOrd="0" presId="urn:microsoft.com/office/officeart/2005/8/layout/radial5"/>
    <dgm:cxn modelId="{3A9DAEC6-999E-4DC2-B72A-26080BE6FF94}" type="presParOf" srcId="{6585F6FE-DD30-4BC3-84C5-923B33D59328}" destId="{E07712AD-3D22-4382-B19F-F5A71BD009DC}" srcOrd="2" destOrd="0" presId="urn:microsoft.com/office/officeart/2005/8/layout/radial5"/>
    <dgm:cxn modelId="{414A2BA1-6235-4FD8-AFBC-E70D3BE53200}" type="presParOf" srcId="{6585F6FE-DD30-4BC3-84C5-923B33D59328}" destId="{67319636-72FC-4D46-8472-03EC17D1B8B6}" srcOrd="3" destOrd="0" presId="urn:microsoft.com/office/officeart/2005/8/layout/radial5"/>
    <dgm:cxn modelId="{9C6D849E-8691-44D2-8B25-28EC9BEDCCB7}" type="presParOf" srcId="{67319636-72FC-4D46-8472-03EC17D1B8B6}" destId="{4A3B8C4D-6502-4DCD-87FF-3DB92E34830E}" srcOrd="0" destOrd="0" presId="urn:microsoft.com/office/officeart/2005/8/layout/radial5"/>
    <dgm:cxn modelId="{C8C36612-8D95-4A23-B271-7EED9D405FFB}" type="presParOf" srcId="{6585F6FE-DD30-4BC3-84C5-923B33D59328}" destId="{E11A37A8-9978-401D-8B8B-B5A14CCBAED5}" srcOrd="4" destOrd="0" presId="urn:microsoft.com/office/officeart/2005/8/layout/radial5"/>
    <dgm:cxn modelId="{E712719C-FE07-4763-9D30-69C72933006B}" type="presParOf" srcId="{6585F6FE-DD30-4BC3-84C5-923B33D59328}" destId="{7A65207F-A2EC-45CC-943F-B004405820DD}" srcOrd="5" destOrd="0" presId="urn:microsoft.com/office/officeart/2005/8/layout/radial5"/>
    <dgm:cxn modelId="{C65454D0-7795-4FF5-8401-47C55CD8224A}" type="presParOf" srcId="{7A65207F-A2EC-45CC-943F-B004405820DD}" destId="{D98C5555-367A-4F92-A8C1-04610B0A47E1}" srcOrd="0" destOrd="0" presId="urn:microsoft.com/office/officeart/2005/8/layout/radial5"/>
    <dgm:cxn modelId="{07065178-25C7-4345-8460-FC383B2E5853}" type="presParOf" srcId="{6585F6FE-DD30-4BC3-84C5-923B33D59328}" destId="{63957B3A-1D8F-475E-AB20-1F0D5764912C}"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D440C2-3111-49C1-9180-EC5AD51ECF0B}" type="doc">
      <dgm:prSet loTypeId="urn:microsoft.com/office/officeart/2008/layout/RadialCluster" loCatId="cycle" qsTypeId="urn:microsoft.com/office/officeart/2005/8/quickstyle/3d1" qsCatId="3D" csTypeId="urn:microsoft.com/office/officeart/2005/8/colors/colorful5" csCatId="colorful" phldr="1"/>
      <dgm:spPr/>
      <dgm:t>
        <a:bodyPr/>
        <a:lstStyle/>
        <a:p>
          <a:pPr rtl="1"/>
          <a:endParaRPr lang="ar-SA"/>
        </a:p>
      </dgm:t>
    </dgm:pt>
    <dgm:pt modelId="{CD78F98A-020A-47F0-99D5-1D1572DEE1D7}">
      <dgm:prSet phldrT="[نص]"/>
      <dgm:spPr/>
      <dgm:t>
        <a:bodyPr/>
        <a:lstStyle/>
        <a:p>
          <a:pPr rtl="1"/>
          <a:r>
            <a:rPr lang="ar-SA" dirty="0" smtClean="0">
              <a:solidFill>
                <a:schemeClr val="tx1"/>
              </a:solidFill>
            </a:rPr>
            <a:t>تسعير البرامج السياحية</a:t>
          </a:r>
          <a:endParaRPr lang="ar-SA" dirty="0">
            <a:solidFill>
              <a:schemeClr val="tx1"/>
            </a:solidFill>
          </a:endParaRPr>
        </a:p>
      </dgm:t>
    </dgm:pt>
    <dgm:pt modelId="{993E3F6F-CF1E-431E-9547-958F2402DD41}" type="parTrans" cxnId="{C7EA698E-B328-431A-8D29-5E9289AAE250}">
      <dgm:prSet/>
      <dgm:spPr/>
      <dgm:t>
        <a:bodyPr/>
        <a:lstStyle/>
        <a:p>
          <a:pPr rtl="1"/>
          <a:endParaRPr lang="ar-SA"/>
        </a:p>
      </dgm:t>
    </dgm:pt>
    <dgm:pt modelId="{952D19B3-CF04-45B9-A2C2-69C3FAD3429B}" type="sibTrans" cxnId="{C7EA698E-B328-431A-8D29-5E9289AAE250}">
      <dgm:prSet/>
      <dgm:spPr/>
      <dgm:t>
        <a:bodyPr/>
        <a:lstStyle/>
        <a:p>
          <a:pPr rtl="1"/>
          <a:endParaRPr lang="ar-SA"/>
        </a:p>
      </dgm:t>
    </dgm:pt>
    <dgm:pt modelId="{CF54EA15-B673-4979-9865-3B75520AFB1B}">
      <dgm:prSet phldrT="[نص]" custT="1"/>
      <dgm:spPr/>
      <dgm:t>
        <a:bodyPr/>
        <a:lstStyle/>
        <a:p>
          <a:pPr rtl="1"/>
          <a:r>
            <a:rPr lang="ar-SA" sz="2400" b="1" dirty="0" smtClean="0">
              <a:solidFill>
                <a:schemeClr val="tx1"/>
              </a:solidFill>
              <a:latin typeface="+mn-lt"/>
              <a:cs typeface="PT Bold Heading" pitchFamily="2" charset="-78"/>
            </a:rPr>
            <a:t>اسعار وسائل النقل</a:t>
          </a:r>
          <a:endParaRPr lang="ar-SA" sz="2400" b="1" dirty="0">
            <a:solidFill>
              <a:schemeClr val="tx1"/>
            </a:solidFill>
            <a:latin typeface="+mn-lt"/>
            <a:cs typeface="PT Bold Heading" pitchFamily="2" charset="-78"/>
          </a:endParaRPr>
        </a:p>
      </dgm:t>
    </dgm:pt>
    <dgm:pt modelId="{2BAAB393-2D0A-41BA-A22A-05C00AD1E3FF}" type="parTrans" cxnId="{DC4EC700-3A71-4C25-8325-11DD0ECE0EC5}">
      <dgm:prSet/>
      <dgm:spPr/>
      <dgm:t>
        <a:bodyPr/>
        <a:lstStyle/>
        <a:p>
          <a:pPr rtl="1"/>
          <a:endParaRPr lang="ar-SA"/>
        </a:p>
      </dgm:t>
    </dgm:pt>
    <dgm:pt modelId="{55FEE0EB-E492-422B-85B2-3940C9EE65DB}" type="sibTrans" cxnId="{DC4EC700-3A71-4C25-8325-11DD0ECE0EC5}">
      <dgm:prSet/>
      <dgm:spPr/>
      <dgm:t>
        <a:bodyPr/>
        <a:lstStyle/>
        <a:p>
          <a:pPr rtl="1"/>
          <a:endParaRPr lang="ar-SA"/>
        </a:p>
      </dgm:t>
    </dgm:pt>
    <dgm:pt modelId="{2BE046C0-1F76-449A-824F-9A85E3373B8E}">
      <dgm:prSet phldrT="[نص]" custT="1"/>
      <dgm:spPr/>
      <dgm:t>
        <a:bodyPr/>
        <a:lstStyle/>
        <a:p>
          <a:pPr rtl="1"/>
          <a:r>
            <a:rPr lang="ar-SA" sz="2400" b="1" dirty="0" smtClean="0">
              <a:solidFill>
                <a:schemeClr val="tx1"/>
              </a:solidFill>
              <a:latin typeface="+mn-lt"/>
              <a:cs typeface="PT Bold Heading" pitchFamily="2" charset="-78"/>
            </a:rPr>
            <a:t>اسعار اماكن الاقامة</a:t>
          </a:r>
          <a:endParaRPr lang="ar-SA" sz="2400" b="1" dirty="0">
            <a:solidFill>
              <a:schemeClr val="tx1"/>
            </a:solidFill>
            <a:latin typeface="+mn-lt"/>
            <a:cs typeface="PT Bold Heading" pitchFamily="2" charset="-78"/>
          </a:endParaRPr>
        </a:p>
      </dgm:t>
    </dgm:pt>
    <dgm:pt modelId="{EE0FDD64-1D75-432E-A407-EE76A8A14D10}" type="parTrans" cxnId="{3277893A-FFBA-45B6-AEA7-98B0119DD650}">
      <dgm:prSet/>
      <dgm:spPr/>
      <dgm:t>
        <a:bodyPr/>
        <a:lstStyle/>
        <a:p>
          <a:pPr rtl="1"/>
          <a:endParaRPr lang="ar-SA"/>
        </a:p>
      </dgm:t>
    </dgm:pt>
    <dgm:pt modelId="{F5F14AAA-B903-43A6-806E-D2921CD5C161}" type="sibTrans" cxnId="{3277893A-FFBA-45B6-AEA7-98B0119DD650}">
      <dgm:prSet/>
      <dgm:spPr/>
      <dgm:t>
        <a:bodyPr/>
        <a:lstStyle/>
        <a:p>
          <a:pPr rtl="1"/>
          <a:endParaRPr lang="ar-SA"/>
        </a:p>
      </dgm:t>
    </dgm:pt>
    <dgm:pt modelId="{51FE707B-1AD2-4DC4-8F7D-3982CDE120C8}">
      <dgm:prSet phldrT="[نص]" custT="1"/>
      <dgm:spPr/>
      <dgm:t>
        <a:bodyPr/>
        <a:lstStyle/>
        <a:p>
          <a:pPr rtl="1"/>
          <a:r>
            <a:rPr lang="ar-SA" sz="1800" b="1" dirty="0" smtClean="0">
              <a:solidFill>
                <a:schemeClr val="tx1"/>
              </a:solidFill>
              <a:latin typeface="+mn-lt"/>
              <a:cs typeface="PT Bold Heading" pitchFamily="2" charset="-78"/>
            </a:rPr>
            <a:t>تفاصيل تكاليف تنفيذ البرنامج السياحي</a:t>
          </a:r>
          <a:endParaRPr lang="ar-SA" sz="1800" b="1" dirty="0">
            <a:solidFill>
              <a:schemeClr val="tx1"/>
            </a:solidFill>
            <a:latin typeface="+mn-lt"/>
            <a:cs typeface="PT Bold Heading" pitchFamily="2" charset="-78"/>
          </a:endParaRPr>
        </a:p>
      </dgm:t>
    </dgm:pt>
    <dgm:pt modelId="{AECF4942-2EFB-443E-A73A-A57653ADDCE9}" type="parTrans" cxnId="{EABAE2F4-A354-4C05-A7DA-74446A0B1FE1}">
      <dgm:prSet/>
      <dgm:spPr/>
      <dgm:t>
        <a:bodyPr/>
        <a:lstStyle/>
        <a:p>
          <a:pPr rtl="1"/>
          <a:endParaRPr lang="ar-SA"/>
        </a:p>
      </dgm:t>
    </dgm:pt>
    <dgm:pt modelId="{ED5B3C6A-9825-4C18-A685-97CE677DA707}" type="sibTrans" cxnId="{EABAE2F4-A354-4C05-A7DA-74446A0B1FE1}">
      <dgm:prSet/>
      <dgm:spPr/>
      <dgm:t>
        <a:bodyPr/>
        <a:lstStyle/>
        <a:p>
          <a:pPr rtl="1"/>
          <a:endParaRPr lang="ar-SA"/>
        </a:p>
      </dgm:t>
    </dgm:pt>
    <dgm:pt modelId="{9FE6DFD0-B49B-4BC8-9D85-C5DC46D71BD7}" type="pres">
      <dgm:prSet presAssocID="{1BD440C2-3111-49C1-9180-EC5AD51ECF0B}" presName="Name0" presStyleCnt="0">
        <dgm:presLayoutVars>
          <dgm:chMax val="1"/>
          <dgm:chPref val="1"/>
          <dgm:dir/>
          <dgm:animOne val="branch"/>
          <dgm:animLvl val="lvl"/>
        </dgm:presLayoutVars>
      </dgm:prSet>
      <dgm:spPr/>
      <dgm:t>
        <a:bodyPr/>
        <a:lstStyle/>
        <a:p>
          <a:pPr rtl="1"/>
          <a:endParaRPr lang="ar-SA"/>
        </a:p>
      </dgm:t>
    </dgm:pt>
    <dgm:pt modelId="{550F88F6-9620-4975-BC33-7FA3B926FBD8}" type="pres">
      <dgm:prSet presAssocID="{CD78F98A-020A-47F0-99D5-1D1572DEE1D7}" presName="singleCycle" presStyleCnt="0"/>
      <dgm:spPr/>
    </dgm:pt>
    <dgm:pt modelId="{D8903DE0-C9C1-418C-BF84-6CAB97FE3F96}" type="pres">
      <dgm:prSet presAssocID="{CD78F98A-020A-47F0-99D5-1D1572DEE1D7}" presName="singleCenter" presStyleLbl="node1" presStyleIdx="0" presStyleCnt="4" custScaleY="150269">
        <dgm:presLayoutVars>
          <dgm:chMax val="7"/>
          <dgm:chPref val="7"/>
        </dgm:presLayoutVars>
      </dgm:prSet>
      <dgm:spPr/>
      <dgm:t>
        <a:bodyPr/>
        <a:lstStyle/>
        <a:p>
          <a:pPr rtl="1"/>
          <a:endParaRPr lang="ar-SA"/>
        </a:p>
      </dgm:t>
    </dgm:pt>
    <dgm:pt modelId="{D28D658E-7BB3-4EA6-AAA1-2495436954C1}" type="pres">
      <dgm:prSet presAssocID="{2BAAB393-2D0A-41BA-A22A-05C00AD1E3FF}" presName="Name56" presStyleLbl="parChTrans1D2" presStyleIdx="0" presStyleCnt="3"/>
      <dgm:spPr/>
      <dgm:t>
        <a:bodyPr/>
        <a:lstStyle/>
        <a:p>
          <a:pPr rtl="1"/>
          <a:endParaRPr lang="ar-SA"/>
        </a:p>
      </dgm:t>
    </dgm:pt>
    <dgm:pt modelId="{A0944B57-9663-4A27-A4FC-1D5E8AD69DF8}" type="pres">
      <dgm:prSet presAssocID="{CF54EA15-B673-4979-9865-3B75520AFB1B}" presName="text0" presStyleLbl="node1" presStyleIdx="1" presStyleCnt="4" custScaleX="218369" custScaleY="166902" custRadScaleRad="100162" custRadScaleInc="-5443">
        <dgm:presLayoutVars>
          <dgm:bulletEnabled val="1"/>
        </dgm:presLayoutVars>
      </dgm:prSet>
      <dgm:spPr/>
      <dgm:t>
        <a:bodyPr/>
        <a:lstStyle/>
        <a:p>
          <a:pPr rtl="1"/>
          <a:endParaRPr lang="ar-SA"/>
        </a:p>
      </dgm:t>
    </dgm:pt>
    <dgm:pt modelId="{CA846BDF-F451-4C0D-82E3-237F4CFC7864}" type="pres">
      <dgm:prSet presAssocID="{EE0FDD64-1D75-432E-A407-EE76A8A14D10}" presName="Name56" presStyleLbl="parChTrans1D2" presStyleIdx="1" presStyleCnt="3"/>
      <dgm:spPr/>
      <dgm:t>
        <a:bodyPr/>
        <a:lstStyle/>
        <a:p>
          <a:pPr rtl="1"/>
          <a:endParaRPr lang="ar-SA"/>
        </a:p>
      </dgm:t>
    </dgm:pt>
    <dgm:pt modelId="{4DB72F24-C181-4655-ADEC-5DAD96ADD9D0}" type="pres">
      <dgm:prSet presAssocID="{2BE046C0-1F76-449A-824F-9A85E3373B8E}" presName="text0" presStyleLbl="node1" presStyleIdx="2" presStyleCnt="4" custScaleX="218369" custScaleY="166902" custRadScaleRad="112978" custRadScaleInc="-6221">
        <dgm:presLayoutVars>
          <dgm:bulletEnabled val="1"/>
        </dgm:presLayoutVars>
      </dgm:prSet>
      <dgm:spPr/>
      <dgm:t>
        <a:bodyPr/>
        <a:lstStyle/>
        <a:p>
          <a:pPr rtl="1"/>
          <a:endParaRPr lang="ar-SA"/>
        </a:p>
      </dgm:t>
    </dgm:pt>
    <dgm:pt modelId="{B3DA8F12-DFBB-4E94-83E3-4F88F37EA8F9}" type="pres">
      <dgm:prSet presAssocID="{AECF4942-2EFB-443E-A73A-A57653ADDCE9}" presName="Name56" presStyleLbl="parChTrans1D2" presStyleIdx="2" presStyleCnt="3"/>
      <dgm:spPr/>
      <dgm:t>
        <a:bodyPr/>
        <a:lstStyle/>
        <a:p>
          <a:pPr rtl="1"/>
          <a:endParaRPr lang="ar-SA"/>
        </a:p>
      </dgm:t>
    </dgm:pt>
    <dgm:pt modelId="{ACA0DE99-C64E-48D9-80E5-68195FE8E2B2}" type="pres">
      <dgm:prSet presAssocID="{51FE707B-1AD2-4DC4-8F7D-3982CDE120C8}" presName="text0" presStyleLbl="node1" presStyleIdx="3" presStyleCnt="4" custScaleX="218369" custScaleY="166902" custRadScaleRad="112977" custRadScaleInc="6221">
        <dgm:presLayoutVars>
          <dgm:bulletEnabled val="1"/>
        </dgm:presLayoutVars>
      </dgm:prSet>
      <dgm:spPr/>
      <dgm:t>
        <a:bodyPr/>
        <a:lstStyle/>
        <a:p>
          <a:pPr rtl="1"/>
          <a:endParaRPr lang="ar-SA"/>
        </a:p>
      </dgm:t>
    </dgm:pt>
  </dgm:ptLst>
  <dgm:cxnLst>
    <dgm:cxn modelId="{DC4EC700-3A71-4C25-8325-11DD0ECE0EC5}" srcId="{CD78F98A-020A-47F0-99D5-1D1572DEE1D7}" destId="{CF54EA15-B673-4979-9865-3B75520AFB1B}" srcOrd="0" destOrd="0" parTransId="{2BAAB393-2D0A-41BA-A22A-05C00AD1E3FF}" sibTransId="{55FEE0EB-E492-422B-85B2-3940C9EE65DB}"/>
    <dgm:cxn modelId="{66DCAC19-CABB-47DA-9E56-D5F2BE7FD646}" type="presOf" srcId="{51FE707B-1AD2-4DC4-8F7D-3982CDE120C8}" destId="{ACA0DE99-C64E-48D9-80E5-68195FE8E2B2}" srcOrd="0" destOrd="0" presId="urn:microsoft.com/office/officeart/2008/layout/RadialCluster"/>
    <dgm:cxn modelId="{21B62DE8-E43F-4439-B624-3CF666F9CA28}" type="presOf" srcId="{1BD440C2-3111-49C1-9180-EC5AD51ECF0B}" destId="{9FE6DFD0-B49B-4BC8-9D85-C5DC46D71BD7}" srcOrd="0" destOrd="0" presId="urn:microsoft.com/office/officeart/2008/layout/RadialCluster"/>
    <dgm:cxn modelId="{9472EA2A-56C0-46D0-A525-A211FA4CD1BD}" type="presOf" srcId="{CF54EA15-B673-4979-9865-3B75520AFB1B}" destId="{A0944B57-9663-4A27-A4FC-1D5E8AD69DF8}" srcOrd="0" destOrd="0" presId="urn:microsoft.com/office/officeart/2008/layout/RadialCluster"/>
    <dgm:cxn modelId="{C7EA698E-B328-431A-8D29-5E9289AAE250}" srcId="{1BD440C2-3111-49C1-9180-EC5AD51ECF0B}" destId="{CD78F98A-020A-47F0-99D5-1D1572DEE1D7}" srcOrd="0" destOrd="0" parTransId="{993E3F6F-CF1E-431E-9547-958F2402DD41}" sibTransId="{952D19B3-CF04-45B9-A2C2-69C3FAD3429B}"/>
    <dgm:cxn modelId="{BDC4E5FC-66BE-4A3F-BAC5-E0B356A053D6}" type="presOf" srcId="{2BAAB393-2D0A-41BA-A22A-05C00AD1E3FF}" destId="{D28D658E-7BB3-4EA6-AAA1-2495436954C1}" srcOrd="0" destOrd="0" presId="urn:microsoft.com/office/officeart/2008/layout/RadialCluster"/>
    <dgm:cxn modelId="{93791694-2029-4FBE-B0B9-5B63D512A6DF}" type="presOf" srcId="{AECF4942-2EFB-443E-A73A-A57653ADDCE9}" destId="{B3DA8F12-DFBB-4E94-83E3-4F88F37EA8F9}" srcOrd="0" destOrd="0" presId="urn:microsoft.com/office/officeart/2008/layout/RadialCluster"/>
    <dgm:cxn modelId="{96586B30-2F31-46BF-9A37-BC759B671097}" type="presOf" srcId="{2BE046C0-1F76-449A-824F-9A85E3373B8E}" destId="{4DB72F24-C181-4655-ADEC-5DAD96ADD9D0}" srcOrd="0" destOrd="0" presId="urn:microsoft.com/office/officeart/2008/layout/RadialCluster"/>
    <dgm:cxn modelId="{D7B56996-D42C-406C-A1C1-F060E2F3CC7F}" type="presOf" srcId="{CD78F98A-020A-47F0-99D5-1D1572DEE1D7}" destId="{D8903DE0-C9C1-418C-BF84-6CAB97FE3F96}" srcOrd="0" destOrd="0" presId="urn:microsoft.com/office/officeart/2008/layout/RadialCluster"/>
    <dgm:cxn modelId="{3EAE9FBE-AE30-4736-9C30-50623EF462EC}" type="presOf" srcId="{EE0FDD64-1D75-432E-A407-EE76A8A14D10}" destId="{CA846BDF-F451-4C0D-82E3-237F4CFC7864}" srcOrd="0" destOrd="0" presId="urn:microsoft.com/office/officeart/2008/layout/RadialCluster"/>
    <dgm:cxn modelId="{3277893A-FFBA-45B6-AEA7-98B0119DD650}" srcId="{CD78F98A-020A-47F0-99D5-1D1572DEE1D7}" destId="{2BE046C0-1F76-449A-824F-9A85E3373B8E}" srcOrd="1" destOrd="0" parTransId="{EE0FDD64-1D75-432E-A407-EE76A8A14D10}" sibTransId="{F5F14AAA-B903-43A6-806E-D2921CD5C161}"/>
    <dgm:cxn modelId="{EABAE2F4-A354-4C05-A7DA-74446A0B1FE1}" srcId="{CD78F98A-020A-47F0-99D5-1D1572DEE1D7}" destId="{51FE707B-1AD2-4DC4-8F7D-3982CDE120C8}" srcOrd="2" destOrd="0" parTransId="{AECF4942-2EFB-443E-A73A-A57653ADDCE9}" sibTransId="{ED5B3C6A-9825-4C18-A685-97CE677DA707}"/>
    <dgm:cxn modelId="{43BE7053-6AA1-4E61-98DF-C915A95A02DC}" type="presParOf" srcId="{9FE6DFD0-B49B-4BC8-9D85-C5DC46D71BD7}" destId="{550F88F6-9620-4975-BC33-7FA3B926FBD8}" srcOrd="0" destOrd="0" presId="urn:microsoft.com/office/officeart/2008/layout/RadialCluster"/>
    <dgm:cxn modelId="{F494063D-4F06-41E6-A754-898747B2E69C}" type="presParOf" srcId="{550F88F6-9620-4975-BC33-7FA3B926FBD8}" destId="{D8903DE0-C9C1-418C-BF84-6CAB97FE3F96}" srcOrd="0" destOrd="0" presId="urn:microsoft.com/office/officeart/2008/layout/RadialCluster"/>
    <dgm:cxn modelId="{6FC8E4DB-72F9-413F-B9B6-CCADBA174BE3}" type="presParOf" srcId="{550F88F6-9620-4975-BC33-7FA3B926FBD8}" destId="{D28D658E-7BB3-4EA6-AAA1-2495436954C1}" srcOrd="1" destOrd="0" presId="urn:microsoft.com/office/officeart/2008/layout/RadialCluster"/>
    <dgm:cxn modelId="{FCD895B9-840C-48B0-9A81-893F2E799093}" type="presParOf" srcId="{550F88F6-9620-4975-BC33-7FA3B926FBD8}" destId="{A0944B57-9663-4A27-A4FC-1D5E8AD69DF8}" srcOrd="2" destOrd="0" presId="urn:microsoft.com/office/officeart/2008/layout/RadialCluster"/>
    <dgm:cxn modelId="{54D55A91-21D2-4C8B-A48A-8FE6C8E8591A}" type="presParOf" srcId="{550F88F6-9620-4975-BC33-7FA3B926FBD8}" destId="{CA846BDF-F451-4C0D-82E3-237F4CFC7864}" srcOrd="3" destOrd="0" presId="urn:microsoft.com/office/officeart/2008/layout/RadialCluster"/>
    <dgm:cxn modelId="{21A9BEAA-4F9C-46E8-888D-37BF3B299C83}" type="presParOf" srcId="{550F88F6-9620-4975-BC33-7FA3B926FBD8}" destId="{4DB72F24-C181-4655-ADEC-5DAD96ADD9D0}" srcOrd="4" destOrd="0" presId="urn:microsoft.com/office/officeart/2008/layout/RadialCluster"/>
    <dgm:cxn modelId="{A0604984-4FE8-4D4D-8AAB-CE67C01569FE}" type="presParOf" srcId="{550F88F6-9620-4975-BC33-7FA3B926FBD8}" destId="{B3DA8F12-DFBB-4E94-83E3-4F88F37EA8F9}" srcOrd="5" destOrd="0" presId="urn:microsoft.com/office/officeart/2008/layout/RadialCluster"/>
    <dgm:cxn modelId="{FDFCE57C-0EF4-4A4E-8709-B3556BF64CC8}" type="presParOf" srcId="{550F88F6-9620-4975-BC33-7FA3B926FBD8}" destId="{ACA0DE99-C64E-48D9-80E5-68195FE8E2B2}"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A42285-0B5A-4C1F-9718-6EEE354E16EA}">
      <dsp:nvSpPr>
        <dsp:cNvPr id="0" name=""/>
        <dsp:cNvSpPr/>
      </dsp:nvSpPr>
      <dsp:spPr>
        <a:xfrm>
          <a:off x="2922881" y="2503688"/>
          <a:ext cx="1787085" cy="1787085"/>
        </a:xfrm>
        <a:prstGeom prst="ellipse">
          <a:avLst/>
        </a:prstGeom>
        <a:gradFill rotWithShape="0">
          <a:gsLst>
            <a:gs pos="0">
              <a:schemeClr val="accent1">
                <a:hueOff val="0"/>
                <a:satOff val="0"/>
                <a:lumOff val="0"/>
                <a:alphaOff val="0"/>
              </a:schemeClr>
            </a:gs>
            <a:gs pos="100000">
              <a:schemeClr val="accent1">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FF0000"/>
              </a:solidFill>
            </a:rPr>
            <a:t>العمل السياحي </a:t>
          </a:r>
          <a:endParaRPr lang="ar-SA" sz="3200" b="1" kern="1200" dirty="0">
            <a:solidFill>
              <a:srgbClr val="FF0000"/>
            </a:solidFill>
          </a:endParaRPr>
        </a:p>
      </dsp:txBody>
      <dsp:txXfrm>
        <a:off x="3184594" y="2765401"/>
        <a:ext cx="1263659" cy="1263659"/>
      </dsp:txXfrm>
    </dsp:sp>
    <dsp:sp modelId="{ABE995CD-97B8-487A-93B6-628FEC94970F}">
      <dsp:nvSpPr>
        <dsp:cNvPr id="0" name=""/>
        <dsp:cNvSpPr/>
      </dsp:nvSpPr>
      <dsp:spPr>
        <a:xfrm rot="16200000">
          <a:off x="3627583" y="1854269"/>
          <a:ext cx="377681" cy="607608"/>
        </a:xfrm>
        <a:prstGeom prst="rightArrow">
          <a:avLst>
            <a:gd name="adj1" fmla="val 60000"/>
            <a:gd name="adj2" fmla="val 50000"/>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3684235" y="2032443"/>
        <a:ext cx="264377" cy="364564"/>
      </dsp:txXfrm>
    </dsp:sp>
    <dsp:sp modelId="{E07712AD-3D22-4382-B19F-F5A71BD009DC}">
      <dsp:nvSpPr>
        <dsp:cNvPr id="0" name=""/>
        <dsp:cNvSpPr/>
      </dsp:nvSpPr>
      <dsp:spPr>
        <a:xfrm>
          <a:off x="2922881" y="3996"/>
          <a:ext cx="1787085" cy="1787085"/>
        </a:xfrm>
        <a:prstGeom prst="ellipse">
          <a:avLst/>
        </a:prstGeom>
        <a:gradFill rotWithShape="0">
          <a:gsLst>
            <a:gs pos="0">
              <a:schemeClr val="accent2">
                <a:hueOff val="0"/>
                <a:satOff val="0"/>
                <a:lumOff val="0"/>
                <a:alphaOff val="0"/>
              </a:schemeClr>
            </a:gs>
            <a:gs pos="100000">
              <a:schemeClr val="accent2">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t>يتميز بالحساسية والتجدد والاستمرار</a:t>
          </a:r>
          <a:endParaRPr lang="ar-SA" sz="2000" b="1" kern="1200" dirty="0"/>
        </a:p>
      </dsp:txBody>
      <dsp:txXfrm>
        <a:off x="3184594" y="265709"/>
        <a:ext cx="1263659" cy="1263659"/>
      </dsp:txXfrm>
    </dsp:sp>
    <dsp:sp modelId="{67319636-72FC-4D46-8472-03EC17D1B8B6}">
      <dsp:nvSpPr>
        <dsp:cNvPr id="0" name=""/>
        <dsp:cNvSpPr/>
      </dsp:nvSpPr>
      <dsp:spPr>
        <a:xfrm rot="1800000">
          <a:off x="4700724" y="3713004"/>
          <a:ext cx="377681" cy="607608"/>
        </a:xfrm>
        <a:prstGeom prst="rightArrow">
          <a:avLst>
            <a:gd name="adj1" fmla="val 60000"/>
            <a:gd name="adj2" fmla="val 50000"/>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a:off x="4708314" y="3806200"/>
        <a:ext cx="264377" cy="364564"/>
      </dsp:txXfrm>
    </dsp:sp>
    <dsp:sp modelId="{E11A37A8-9978-401D-8B8B-B5A14CCBAED5}">
      <dsp:nvSpPr>
        <dsp:cNvPr id="0" name=""/>
        <dsp:cNvSpPr/>
      </dsp:nvSpPr>
      <dsp:spPr>
        <a:xfrm>
          <a:off x="5087678" y="3753534"/>
          <a:ext cx="1787085" cy="1787085"/>
        </a:xfrm>
        <a:prstGeom prst="ellipse">
          <a:avLst/>
        </a:prstGeom>
        <a:gradFill rotWithShape="0">
          <a:gsLst>
            <a:gs pos="0">
              <a:schemeClr val="accent3">
                <a:hueOff val="0"/>
                <a:satOff val="0"/>
                <a:lumOff val="0"/>
                <a:alphaOff val="0"/>
              </a:schemeClr>
            </a:gs>
            <a:gs pos="100000">
              <a:schemeClr val="accent3">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002060"/>
              </a:solidFill>
            </a:rPr>
            <a:t>يبدأ منذ لحظة اتخاذ السائح قرار السفر</a:t>
          </a:r>
          <a:endParaRPr lang="ar-SA" sz="2000" b="1" kern="1200" dirty="0">
            <a:solidFill>
              <a:srgbClr val="002060"/>
            </a:solidFill>
          </a:endParaRPr>
        </a:p>
      </dsp:txBody>
      <dsp:txXfrm>
        <a:off x="5349391" y="4015247"/>
        <a:ext cx="1263659" cy="1263659"/>
      </dsp:txXfrm>
    </dsp:sp>
    <dsp:sp modelId="{7A65207F-A2EC-45CC-943F-B004405820DD}">
      <dsp:nvSpPr>
        <dsp:cNvPr id="0" name=""/>
        <dsp:cNvSpPr/>
      </dsp:nvSpPr>
      <dsp:spPr>
        <a:xfrm rot="9036576">
          <a:off x="2528317" y="3708335"/>
          <a:ext cx="392784" cy="607608"/>
        </a:xfrm>
        <a:prstGeom prst="rightArrow">
          <a:avLst>
            <a:gd name="adj1" fmla="val 60000"/>
            <a:gd name="adj2" fmla="val 50000"/>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kern="1200"/>
        </a:p>
      </dsp:txBody>
      <dsp:txXfrm rot="10800000">
        <a:off x="2638569" y="3800943"/>
        <a:ext cx="274949" cy="364564"/>
      </dsp:txXfrm>
    </dsp:sp>
    <dsp:sp modelId="{63957B3A-1D8F-475E-AB20-1F0D5764912C}">
      <dsp:nvSpPr>
        <dsp:cNvPr id="0" name=""/>
        <dsp:cNvSpPr/>
      </dsp:nvSpPr>
      <dsp:spPr>
        <a:xfrm>
          <a:off x="720080" y="3744416"/>
          <a:ext cx="1787085" cy="1787085"/>
        </a:xfrm>
        <a:prstGeom prst="ellipse">
          <a:avLst/>
        </a:prstGeom>
        <a:gradFill rotWithShape="0">
          <a:gsLst>
            <a:gs pos="0">
              <a:schemeClr val="accent4">
                <a:hueOff val="0"/>
                <a:satOff val="0"/>
                <a:lumOff val="0"/>
                <a:alphaOff val="0"/>
              </a:schemeClr>
            </a:gs>
            <a:gs pos="100000">
              <a:schemeClr val="accent4">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002060"/>
              </a:solidFill>
            </a:rPr>
            <a:t>يتركز دور الشركة  توفير مقر للعملاء والتعاقد على الخدمات</a:t>
          </a:r>
          <a:endParaRPr lang="ar-SA" sz="2000" b="1" kern="1200" dirty="0">
            <a:solidFill>
              <a:srgbClr val="002060"/>
            </a:solidFill>
          </a:endParaRPr>
        </a:p>
      </dsp:txBody>
      <dsp:txXfrm>
        <a:off x="981793" y="4006129"/>
        <a:ext cx="1263659" cy="12636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03DE0-C9C1-418C-BF84-6CAB97FE3F96}">
      <dsp:nvSpPr>
        <dsp:cNvPr id="0" name=""/>
        <dsp:cNvSpPr/>
      </dsp:nvSpPr>
      <dsp:spPr>
        <a:xfrm>
          <a:off x="3143149" y="1656185"/>
          <a:ext cx="1274541" cy="1915240"/>
        </a:xfrm>
        <a:prstGeom prst="roundRect">
          <a:avLst/>
        </a:prstGeom>
        <a:gradFill rotWithShape="0">
          <a:gsLst>
            <a:gs pos="0">
              <a:schemeClr val="accent5">
                <a:hueOff val="0"/>
                <a:satOff val="0"/>
                <a:lumOff val="0"/>
                <a:alphaOff val="0"/>
              </a:schemeClr>
            </a:gs>
            <a:gs pos="100000">
              <a:schemeClr val="accent5">
                <a:hueOff val="0"/>
                <a:satOff val="0"/>
                <a:lumOff val="0"/>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lvl="0" algn="ctr" defTabSz="1289050" rtl="1">
            <a:lnSpc>
              <a:spcPct val="90000"/>
            </a:lnSpc>
            <a:spcBef>
              <a:spcPct val="0"/>
            </a:spcBef>
            <a:spcAft>
              <a:spcPct val="35000"/>
            </a:spcAft>
          </a:pPr>
          <a:r>
            <a:rPr lang="ar-SA" sz="2900" kern="1200" dirty="0" smtClean="0">
              <a:solidFill>
                <a:schemeClr val="tx1"/>
              </a:solidFill>
            </a:rPr>
            <a:t>تسعير البرامج السياحية</a:t>
          </a:r>
          <a:endParaRPr lang="ar-SA" sz="2900" kern="1200" dirty="0">
            <a:solidFill>
              <a:schemeClr val="tx1"/>
            </a:solidFill>
          </a:endParaRPr>
        </a:p>
      </dsp:txBody>
      <dsp:txXfrm>
        <a:off x="3205367" y="1718403"/>
        <a:ext cx="1150105" cy="1790804"/>
      </dsp:txXfrm>
    </dsp:sp>
    <dsp:sp modelId="{D28D658E-7BB3-4EA6-AAA1-2495436954C1}">
      <dsp:nvSpPr>
        <dsp:cNvPr id="0" name=""/>
        <dsp:cNvSpPr/>
      </dsp:nvSpPr>
      <dsp:spPr>
        <a:xfrm rot="16004052">
          <a:off x="3573314" y="1512174"/>
          <a:ext cx="288491" cy="0"/>
        </a:xfrm>
        <a:custGeom>
          <a:avLst/>
          <a:gdLst/>
          <a:ahLst/>
          <a:cxnLst/>
          <a:rect l="0" t="0" r="0" b="0"/>
          <a:pathLst>
            <a:path>
              <a:moveTo>
                <a:pt x="0" y="0"/>
              </a:moveTo>
              <a:lnTo>
                <a:pt x="288491" y="0"/>
              </a:lnTo>
            </a:path>
          </a:pathLst>
        </a:custGeom>
        <a:noFill/>
        <a:ln w="15875"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0944B57-9663-4A27-A4FC-1D5E8AD69DF8}">
      <dsp:nvSpPr>
        <dsp:cNvPr id="0" name=""/>
        <dsp:cNvSpPr/>
      </dsp:nvSpPr>
      <dsp:spPr>
        <a:xfrm>
          <a:off x="2736306" y="-57084"/>
          <a:ext cx="1864746" cy="1425247"/>
        </a:xfrm>
        <a:prstGeom prst="roundRect">
          <a:avLst/>
        </a:prstGeom>
        <a:gradFill rotWithShape="0">
          <a:gsLst>
            <a:gs pos="0">
              <a:schemeClr val="accent5">
                <a:hueOff val="893326"/>
                <a:satOff val="-6211"/>
                <a:lumOff val="-785"/>
                <a:alphaOff val="0"/>
              </a:schemeClr>
            </a:gs>
            <a:gs pos="100000">
              <a:schemeClr val="accent5">
                <a:hueOff val="893326"/>
                <a:satOff val="-6211"/>
                <a:lumOff val="-785"/>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1"/>
              </a:solidFill>
              <a:latin typeface="+mn-lt"/>
              <a:cs typeface="PT Bold Heading" pitchFamily="2" charset="-78"/>
            </a:rPr>
            <a:t>اسعار وسائل النقل</a:t>
          </a:r>
          <a:endParaRPr lang="ar-SA" sz="2400" b="1" kern="1200" dirty="0">
            <a:solidFill>
              <a:schemeClr val="tx1"/>
            </a:solidFill>
            <a:latin typeface="+mn-lt"/>
            <a:cs typeface="PT Bold Heading" pitchFamily="2" charset="-78"/>
          </a:endParaRPr>
        </a:p>
      </dsp:txBody>
      <dsp:txXfrm>
        <a:off x="2805881" y="12491"/>
        <a:ext cx="1725596" cy="1286097"/>
      </dsp:txXfrm>
    </dsp:sp>
    <dsp:sp modelId="{CA846BDF-F451-4C0D-82E3-237F4CFC7864}">
      <dsp:nvSpPr>
        <dsp:cNvPr id="0" name=""/>
        <dsp:cNvSpPr/>
      </dsp:nvSpPr>
      <dsp:spPr>
        <a:xfrm rot="1576044">
          <a:off x="4393835" y="3030552"/>
          <a:ext cx="462033" cy="0"/>
        </a:xfrm>
        <a:custGeom>
          <a:avLst/>
          <a:gdLst/>
          <a:ahLst/>
          <a:cxnLst/>
          <a:rect l="0" t="0" r="0" b="0"/>
          <a:pathLst>
            <a:path>
              <a:moveTo>
                <a:pt x="0" y="0"/>
              </a:moveTo>
              <a:lnTo>
                <a:pt x="462033" y="0"/>
              </a:lnTo>
            </a:path>
          </a:pathLst>
        </a:custGeom>
        <a:noFill/>
        <a:ln w="15875"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DB72F24-C181-4655-ADEC-5DAD96ADD9D0}">
      <dsp:nvSpPr>
        <dsp:cNvPr id="0" name=""/>
        <dsp:cNvSpPr/>
      </dsp:nvSpPr>
      <dsp:spPr>
        <a:xfrm>
          <a:off x="4832013" y="2880315"/>
          <a:ext cx="1864746" cy="1425247"/>
        </a:xfrm>
        <a:prstGeom prst="roundRect">
          <a:avLst/>
        </a:prstGeom>
        <a:gradFill rotWithShape="0">
          <a:gsLst>
            <a:gs pos="0">
              <a:schemeClr val="accent5">
                <a:hueOff val="1786651"/>
                <a:satOff val="-12423"/>
                <a:lumOff val="-1569"/>
                <a:alphaOff val="0"/>
              </a:schemeClr>
            </a:gs>
            <a:gs pos="100000">
              <a:schemeClr val="accent5">
                <a:hueOff val="1786651"/>
                <a:satOff val="-12423"/>
                <a:lumOff val="-1569"/>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1"/>
              </a:solidFill>
              <a:latin typeface="+mn-lt"/>
              <a:cs typeface="PT Bold Heading" pitchFamily="2" charset="-78"/>
            </a:rPr>
            <a:t>اسعار اماكن الاقامة</a:t>
          </a:r>
          <a:endParaRPr lang="ar-SA" sz="2400" b="1" kern="1200" dirty="0">
            <a:solidFill>
              <a:schemeClr val="tx1"/>
            </a:solidFill>
            <a:latin typeface="+mn-lt"/>
            <a:cs typeface="PT Bold Heading" pitchFamily="2" charset="-78"/>
          </a:endParaRPr>
        </a:p>
      </dsp:txBody>
      <dsp:txXfrm>
        <a:off x="4901588" y="2949890"/>
        <a:ext cx="1725596" cy="1286097"/>
      </dsp:txXfrm>
    </dsp:sp>
    <dsp:sp modelId="{B3DA8F12-DFBB-4E94-83E3-4F88F37EA8F9}">
      <dsp:nvSpPr>
        <dsp:cNvPr id="0" name=""/>
        <dsp:cNvSpPr/>
      </dsp:nvSpPr>
      <dsp:spPr>
        <a:xfrm rot="9223956">
          <a:off x="2704989" y="3030548"/>
          <a:ext cx="462013" cy="0"/>
        </a:xfrm>
        <a:custGeom>
          <a:avLst/>
          <a:gdLst/>
          <a:ahLst/>
          <a:cxnLst/>
          <a:rect l="0" t="0" r="0" b="0"/>
          <a:pathLst>
            <a:path>
              <a:moveTo>
                <a:pt x="0" y="0"/>
              </a:moveTo>
              <a:lnTo>
                <a:pt x="462013" y="0"/>
              </a:lnTo>
            </a:path>
          </a:pathLst>
        </a:custGeom>
        <a:noFill/>
        <a:ln w="15875"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CA0DE99-C64E-48D9-80E5-68195FE8E2B2}">
      <dsp:nvSpPr>
        <dsp:cNvPr id="0" name=""/>
        <dsp:cNvSpPr/>
      </dsp:nvSpPr>
      <dsp:spPr>
        <a:xfrm>
          <a:off x="864097" y="2880306"/>
          <a:ext cx="1864746" cy="1425247"/>
        </a:xfrm>
        <a:prstGeom prst="roundRect">
          <a:avLst/>
        </a:prstGeom>
        <a:gradFill rotWithShape="0">
          <a:gsLst>
            <a:gs pos="0">
              <a:schemeClr val="accent5">
                <a:hueOff val="2679977"/>
                <a:satOff val="-18634"/>
                <a:lumOff val="-2354"/>
                <a:alphaOff val="0"/>
              </a:schemeClr>
            </a:gs>
            <a:gs pos="100000">
              <a:schemeClr val="accent5">
                <a:hueOff val="2679977"/>
                <a:satOff val="-18634"/>
                <a:lumOff val="-2354"/>
                <a:alphaOff val="0"/>
                <a:shade val="76000"/>
                <a:lumMod val="90000"/>
              </a:schemeClr>
            </a:gs>
          </a:gsLst>
          <a:lin ang="5400000" scaled="0"/>
        </a:gradFill>
        <a:ln>
          <a:noFill/>
        </a:ln>
        <a:effectLst>
          <a:outerShdw blurRad="38100" dist="38100" dir="4800000" sx="98000" sy="98000" rotWithShape="0">
            <a:srgbClr val="000000">
              <a:alpha val="3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1"/>
              </a:solidFill>
              <a:latin typeface="+mn-lt"/>
              <a:cs typeface="PT Bold Heading" pitchFamily="2" charset="-78"/>
            </a:rPr>
            <a:t>تفاصيل تكاليف تنفيذ البرنامج السياحي</a:t>
          </a:r>
          <a:endParaRPr lang="ar-SA" sz="1800" b="1" kern="1200" dirty="0">
            <a:solidFill>
              <a:schemeClr val="tx1"/>
            </a:solidFill>
            <a:latin typeface="+mn-lt"/>
            <a:cs typeface="PT Bold Heading" pitchFamily="2" charset="-78"/>
          </a:endParaRPr>
        </a:p>
      </dsp:txBody>
      <dsp:txXfrm>
        <a:off x="933672" y="2949881"/>
        <a:ext cx="1725596" cy="1286097"/>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ar-SA">
              <a:solidFill>
                <a:srgbClr val="465E9C"/>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14725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370708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184318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065619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837844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p:txBody>
          <a:bodyPr/>
          <a:lstStyle/>
          <a:p>
            <a:endParaRPr lang="ar-SA">
              <a:solidFill>
                <a:srgbClr val="465E9C"/>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1901907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8" name="Footer Placeholder 7"/>
          <p:cNvSpPr>
            <a:spLocks noGrp="1"/>
          </p:cNvSpPr>
          <p:nvPr>
            <p:ph type="ftr" sz="quarter" idx="11"/>
          </p:nvPr>
        </p:nvSpPr>
        <p:spPr/>
        <p:txBody>
          <a:bodyPr/>
          <a:lstStyle/>
          <a:p>
            <a:endParaRPr lang="ar-SA">
              <a:solidFill>
                <a:srgbClr val="465E9C"/>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929778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4" name="Footer Placeholder 3"/>
          <p:cNvSpPr>
            <a:spLocks noGrp="1"/>
          </p:cNvSpPr>
          <p:nvPr>
            <p:ph type="ftr" sz="quarter" idx="11"/>
          </p:nvPr>
        </p:nvSpPr>
        <p:spPr/>
        <p:txBody>
          <a:bodyPr/>
          <a:lstStyle/>
          <a:p>
            <a:endParaRPr lang="ar-SA">
              <a:solidFill>
                <a:srgbClr val="465E9C"/>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95926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3" name="Footer Placeholder 2"/>
          <p:cNvSpPr>
            <a:spLocks noGrp="1"/>
          </p:cNvSpPr>
          <p:nvPr>
            <p:ph type="ftr" sz="quarter" idx="11"/>
          </p:nvPr>
        </p:nvSpPr>
        <p:spPr/>
        <p:txBody>
          <a:bodyPr/>
          <a:lstStyle/>
          <a:p>
            <a:endParaRPr lang="ar-SA">
              <a:solidFill>
                <a:srgbClr val="465E9C"/>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765431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33611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28512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solidFill>
                <a:srgbClr val="465E9C"/>
              </a:solidFill>
            </a:endParaRP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629315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3608" y="1196752"/>
            <a:ext cx="6912768" cy="4093428"/>
          </a:xfrm>
          <a:prstGeom prst="rect">
            <a:avLst/>
          </a:prstGeom>
          <a:noFill/>
        </p:spPr>
        <p:txBody>
          <a:bodyPr wrap="square" rtlCol="1">
            <a:spAutoFit/>
          </a:bodyPr>
          <a:lstStyle/>
          <a:p>
            <a:pPr algn="ctr"/>
            <a:r>
              <a:rPr lang="ar-SA" sz="4400" dirty="0" smtClean="0">
                <a:solidFill>
                  <a:prstClr val="black"/>
                </a:solidFill>
                <a:cs typeface="PT Bold Heading" pitchFamily="2" charset="-78"/>
              </a:rPr>
              <a:t>ادارة الشركات السياحية</a:t>
            </a:r>
          </a:p>
          <a:p>
            <a:pPr algn="ctr"/>
            <a:endParaRPr lang="ar-SA" sz="3600" dirty="0" smtClean="0">
              <a:solidFill>
                <a:prstClr val="black"/>
              </a:solidFill>
              <a:cs typeface="PT Bold Heading" pitchFamily="2" charset="-78"/>
            </a:endParaRPr>
          </a:p>
          <a:p>
            <a:pPr algn="ctr"/>
            <a:r>
              <a:rPr lang="ar-SA" sz="3600" dirty="0" smtClean="0">
                <a:solidFill>
                  <a:prstClr val="black"/>
                </a:solidFill>
                <a:cs typeface="PT Bold Heading" pitchFamily="2" charset="-78"/>
              </a:rPr>
              <a:t>الادارة الجيدة هي ركيزة النجاح لأي نشاط خاصة اذا كان ذلك النشاط يتعلق بصناعة  تقوم اساساً على العنصر البشري ويتوقف نجاحها على مدى مهارته واتقانه للعمل . </a:t>
            </a:r>
            <a:endParaRPr lang="ar-SA" sz="3600" dirty="0">
              <a:solidFill>
                <a:prstClr val="black"/>
              </a:solidFill>
              <a:cs typeface="PT Bold Heading" pitchFamily="2" charset="-78"/>
            </a:endParaRPr>
          </a:p>
        </p:txBody>
      </p:sp>
    </p:spTree>
    <p:extLst>
      <p:ext uri="{BB962C8B-B14F-4D97-AF65-F5344CB8AC3E}">
        <p14:creationId xmlns:p14="http://schemas.microsoft.com/office/powerpoint/2010/main" val="1992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20688"/>
            <a:ext cx="7560840" cy="5616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6536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111038366"/>
              </p:ext>
            </p:extLst>
          </p:nvPr>
        </p:nvGraphicFramePr>
        <p:xfrm>
          <a:off x="755576" y="692696"/>
          <a:ext cx="763284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6522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92696"/>
            <a:ext cx="7560840" cy="4216539"/>
          </a:xfrm>
          <a:prstGeom prst="rect">
            <a:avLst/>
          </a:prstGeom>
          <a:noFill/>
        </p:spPr>
        <p:txBody>
          <a:bodyPr wrap="square" rtlCol="1">
            <a:spAutoFit/>
          </a:bodyPr>
          <a:lstStyle/>
          <a:p>
            <a:pPr algn="ctr"/>
            <a:r>
              <a:rPr lang="ar-SA" sz="3200" b="1" dirty="0" smtClean="0">
                <a:solidFill>
                  <a:srgbClr val="FF0000"/>
                </a:solidFill>
              </a:rPr>
              <a:t>هنالك عدة ركائز أساسية تركز عليها الادارة الناجحة للشركات السياحية </a:t>
            </a:r>
          </a:p>
          <a:p>
            <a:pPr algn="ctr"/>
            <a:endParaRPr lang="ar-SA" sz="2400" b="1" dirty="0">
              <a:solidFill>
                <a:srgbClr val="002060"/>
              </a:solidFill>
            </a:endParaRPr>
          </a:p>
          <a:p>
            <a:pPr marL="457200" indent="-457200" algn="just">
              <a:buFont typeface="+mj-lt"/>
              <a:buAutoNum type="arabicPeriod"/>
            </a:pPr>
            <a:r>
              <a:rPr lang="ar-SA" sz="3600" b="1" dirty="0" smtClean="0">
                <a:solidFill>
                  <a:srgbClr val="002060"/>
                </a:solidFill>
              </a:rPr>
              <a:t>الاتصال والتعاقد مع موردي الخدمات السياحية.</a:t>
            </a:r>
          </a:p>
          <a:p>
            <a:pPr marL="457200" indent="-457200" algn="just">
              <a:buFont typeface="+mj-lt"/>
              <a:buAutoNum type="arabicPeriod"/>
            </a:pPr>
            <a:r>
              <a:rPr lang="ar-SA" sz="3600" b="1" dirty="0" smtClean="0">
                <a:solidFill>
                  <a:srgbClr val="002060"/>
                </a:solidFill>
              </a:rPr>
              <a:t>تسعير البرامج السياحية.</a:t>
            </a:r>
          </a:p>
          <a:p>
            <a:pPr marL="457200" indent="-457200" algn="just">
              <a:buFont typeface="+mj-lt"/>
              <a:buAutoNum type="arabicPeriod"/>
            </a:pPr>
            <a:r>
              <a:rPr lang="ar-SA" sz="3600" b="1" dirty="0" smtClean="0">
                <a:solidFill>
                  <a:srgbClr val="002060"/>
                </a:solidFill>
              </a:rPr>
              <a:t>اعداد البرامج السياحية والتسويق لها .</a:t>
            </a:r>
          </a:p>
          <a:p>
            <a:pPr marL="457200" indent="-457200" algn="just">
              <a:buFont typeface="+mj-lt"/>
              <a:buAutoNum type="arabicPeriod"/>
            </a:pPr>
            <a:r>
              <a:rPr lang="ar-SA" sz="3600" b="1" dirty="0" smtClean="0">
                <a:solidFill>
                  <a:srgbClr val="002060"/>
                </a:solidFill>
              </a:rPr>
              <a:t>امداد العملاء بالمعلومات المختلفة.</a:t>
            </a:r>
          </a:p>
          <a:p>
            <a:pPr marL="457200" indent="-457200" algn="just">
              <a:buFont typeface="+mj-lt"/>
              <a:buAutoNum type="arabicPeriod"/>
            </a:pPr>
            <a:r>
              <a:rPr lang="ar-SA" sz="3600" b="1" dirty="0" smtClean="0">
                <a:solidFill>
                  <a:srgbClr val="002060"/>
                </a:solidFill>
              </a:rPr>
              <a:t>حجز التذاكر</a:t>
            </a:r>
            <a:endParaRPr lang="ar-SA" sz="3600" b="1" dirty="0">
              <a:solidFill>
                <a:srgbClr val="002060"/>
              </a:solidFill>
            </a:endParaRPr>
          </a:p>
        </p:txBody>
      </p:sp>
    </p:spTree>
    <p:extLst>
      <p:ext uri="{BB962C8B-B14F-4D97-AF65-F5344CB8AC3E}">
        <p14:creationId xmlns:p14="http://schemas.microsoft.com/office/powerpoint/2010/main" val="881448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476672"/>
            <a:ext cx="7704856" cy="3785652"/>
          </a:xfrm>
          <a:prstGeom prst="rect">
            <a:avLst/>
          </a:prstGeom>
        </p:spPr>
        <p:txBody>
          <a:bodyPr wrap="square">
            <a:spAutoFit/>
          </a:bodyPr>
          <a:lstStyle/>
          <a:p>
            <a:pPr algn="ctr"/>
            <a:endParaRPr lang="ar-SA" sz="2400" b="1" dirty="0">
              <a:solidFill>
                <a:srgbClr val="002060"/>
              </a:solidFill>
            </a:endParaRPr>
          </a:p>
          <a:p>
            <a:pPr marL="457200" indent="-457200" algn="just">
              <a:buFont typeface="+mj-lt"/>
              <a:buAutoNum type="arabicPeriod"/>
            </a:pPr>
            <a:r>
              <a:rPr lang="ar-SA" sz="3600" b="1" dirty="0">
                <a:solidFill>
                  <a:srgbClr val="002060"/>
                </a:solidFill>
              </a:rPr>
              <a:t>الاتصال والتعاقد مع موردي الخدمات </a:t>
            </a:r>
            <a:r>
              <a:rPr lang="ar-SA" sz="3600" b="1" dirty="0" smtClean="0">
                <a:solidFill>
                  <a:srgbClr val="002060"/>
                </a:solidFill>
              </a:rPr>
              <a:t>السياحية</a:t>
            </a:r>
          </a:p>
          <a:p>
            <a:pPr marL="457200" indent="-457200" algn="just">
              <a:buFont typeface="+mj-lt"/>
              <a:buAutoNum type="arabicPeriod"/>
            </a:pPr>
            <a:endParaRPr lang="ar-SA" sz="3600" b="1" dirty="0">
              <a:solidFill>
                <a:srgbClr val="002060"/>
              </a:solidFill>
            </a:endParaRPr>
          </a:p>
          <a:p>
            <a:pPr algn="just"/>
            <a:r>
              <a:rPr lang="ar-SA" sz="3600" b="1" dirty="0" smtClean="0">
                <a:solidFill>
                  <a:srgbClr val="002060"/>
                </a:solidFill>
              </a:rPr>
              <a:t>ي</a:t>
            </a:r>
            <a:r>
              <a:rPr lang="ar-SA" sz="3600" b="1" dirty="0" smtClean="0">
                <a:solidFill>
                  <a:prstClr val="black"/>
                </a:solidFill>
              </a:rPr>
              <a:t>عتمد نجاح الشركات السياحية، </a:t>
            </a:r>
            <a:r>
              <a:rPr lang="ar-SA" sz="3600" b="1" dirty="0" smtClean="0">
                <a:solidFill>
                  <a:srgbClr val="FF0000"/>
                </a:solidFill>
              </a:rPr>
              <a:t>قدرتها</a:t>
            </a:r>
            <a:r>
              <a:rPr lang="ar-SA" sz="3600" b="1" dirty="0" smtClean="0">
                <a:solidFill>
                  <a:srgbClr val="002060"/>
                </a:solidFill>
              </a:rPr>
              <a:t> </a:t>
            </a:r>
            <a:r>
              <a:rPr lang="ar-SA" sz="3600" b="1" dirty="0" smtClean="0">
                <a:solidFill>
                  <a:prstClr val="black"/>
                </a:solidFill>
              </a:rPr>
              <a:t>على الاتصال بموردي الخدمات السياحية ،</a:t>
            </a:r>
            <a:r>
              <a:rPr lang="ar-SA" sz="3600" b="1" dirty="0" smtClean="0">
                <a:solidFill>
                  <a:srgbClr val="FF0000"/>
                </a:solidFill>
              </a:rPr>
              <a:t>وتوقيع</a:t>
            </a:r>
            <a:r>
              <a:rPr lang="ar-SA" sz="3600" b="1" dirty="0" smtClean="0">
                <a:solidFill>
                  <a:srgbClr val="002060"/>
                </a:solidFill>
              </a:rPr>
              <a:t> </a:t>
            </a:r>
            <a:r>
              <a:rPr lang="ar-SA" sz="3600" b="1" dirty="0" smtClean="0">
                <a:solidFill>
                  <a:prstClr val="black"/>
                </a:solidFill>
              </a:rPr>
              <a:t>العقود والاتفاقات معهم بخصوص الاسعار والتوقيتات ...الخ</a:t>
            </a:r>
            <a:endParaRPr lang="ar-SA" dirty="0">
              <a:solidFill>
                <a:prstClr val="black"/>
              </a:solidFill>
            </a:endParaRPr>
          </a:p>
        </p:txBody>
      </p:sp>
      <p:sp>
        <p:nvSpPr>
          <p:cNvPr id="3" name="مربع نص 2"/>
          <p:cNvSpPr txBox="1"/>
          <p:nvPr/>
        </p:nvSpPr>
        <p:spPr>
          <a:xfrm>
            <a:off x="1403648" y="5229200"/>
            <a:ext cx="6480720" cy="584775"/>
          </a:xfrm>
          <a:prstGeom prst="rect">
            <a:avLst/>
          </a:prstGeom>
          <a:noFill/>
        </p:spPr>
        <p:txBody>
          <a:bodyPr wrap="square" rtlCol="1">
            <a:spAutoFit/>
          </a:bodyPr>
          <a:lstStyle/>
          <a:p>
            <a:r>
              <a:rPr lang="ar-SA" sz="3200" b="1" dirty="0" smtClean="0">
                <a:solidFill>
                  <a:srgbClr val="FF0000"/>
                </a:solidFill>
              </a:rPr>
              <a:t>    من هم موردي الخدمات السياحية ؟؟؟؟؟؟؟؟</a:t>
            </a:r>
            <a:endParaRPr lang="ar-SA" sz="3200" b="1" dirty="0">
              <a:solidFill>
                <a:srgbClr val="FF0000"/>
              </a:solidFill>
            </a:endParaRPr>
          </a:p>
        </p:txBody>
      </p:sp>
    </p:spTree>
    <p:extLst>
      <p:ext uri="{BB962C8B-B14F-4D97-AF65-F5344CB8AC3E}">
        <p14:creationId xmlns:p14="http://schemas.microsoft.com/office/powerpoint/2010/main" val="342344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92696"/>
            <a:ext cx="7488832" cy="5509200"/>
          </a:xfrm>
          <a:prstGeom prst="rect">
            <a:avLst/>
          </a:prstGeom>
          <a:noFill/>
        </p:spPr>
        <p:txBody>
          <a:bodyPr wrap="square" rtlCol="1">
            <a:spAutoFit/>
          </a:bodyPr>
          <a:lstStyle/>
          <a:p>
            <a:pPr marL="285750" indent="-285750">
              <a:buFont typeface="Wingdings" pitchFamily="2" charset="2"/>
              <a:buChar char="q"/>
            </a:pPr>
            <a:r>
              <a:rPr lang="ar-SA" sz="3200" dirty="0" smtClean="0">
                <a:solidFill>
                  <a:prstClr val="black"/>
                </a:solidFill>
                <a:cs typeface="PT Bold Heading" pitchFamily="2" charset="-78"/>
              </a:rPr>
              <a:t>شركات النقل بأنواعها </a:t>
            </a:r>
          </a:p>
          <a:p>
            <a:pPr marL="285750" indent="-285750">
              <a:buFont typeface="Wingdings" pitchFamily="2" charset="2"/>
              <a:buChar char="q"/>
            </a:pPr>
            <a:r>
              <a:rPr lang="ar-SA" sz="3200" dirty="0" smtClean="0">
                <a:solidFill>
                  <a:prstClr val="black"/>
                </a:solidFill>
                <a:cs typeface="PT Bold Heading" pitchFamily="2" charset="-78"/>
              </a:rPr>
              <a:t>اماكن الاقامة من فنادق بأنواعها </a:t>
            </a:r>
          </a:p>
          <a:p>
            <a:pPr marL="285750" indent="-285750">
              <a:buFont typeface="Wingdings" pitchFamily="2" charset="2"/>
              <a:buChar char="q"/>
            </a:pPr>
            <a:r>
              <a:rPr lang="ar-SA" sz="3200" dirty="0" smtClean="0">
                <a:solidFill>
                  <a:prstClr val="black"/>
                </a:solidFill>
                <a:cs typeface="PT Bold Heading" pitchFamily="2" charset="-78"/>
              </a:rPr>
              <a:t>المنشآت السياحية </a:t>
            </a:r>
          </a:p>
          <a:p>
            <a:pPr marL="285750" indent="-285750">
              <a:buFont typeface="Wingdings" pitchFamily="2" charset="2"/>
              <a:buChar char="q"/>
            </a:pPr>
            <a:r>
              <a:rPr lang="ar-SA" sz="3200" dirty="0" smtClean="0">
                <a:solidFill>
                  <a:prstClr val="black"/>
                </a:solidFill>
                <a:cs typeface="PT Bold Heading" pitchFamily="2" charset="-78"/>
              </a:rPr>
              <a:t>وكالات السياحة والسفر </a:t>
            </a:r>
          </a:p>
          <a:p>
            <a:pPr marL="285750" indent="-285750">
              <a:buFont typeface="Wingdings" pitchFamily="2" charset="2"/>
              <a:buChar char="q"/>
            </a:pPr>
            <a:endParaRPr lang="ar-SA" sz="3200" dirty="0">
              <a:solidFill>
                <a:prstClr val="black"/>
              </a:solidFill>
              <a:cs typeface="PT Bold Heading" pitchFamily="2" charset="-78"/>
            </a:endParaRPr>
          </a:p>
          <a:p>
            <a:pPr algn="justLow"/>
            <a:r>
              <a:rPr lang="ar-SA" sz="3200" dirty="0" smtClean="0">
                <a:solidFill>
                  <a:prstClr val="black"/>
                </a:solidFill>
                <a:cs typeface="PT Bold Heading" pitchFamily="2" charset="-78"/>
              </a:rPr>
              <a:t>غالب ما يتم التعاقد والاتفاق مع الموردين للخدمة السياحية هو قسم متخصص في الشركات يسمى (</a:t>
            </a:r>
            <a:r>
              <a:rPr lang="ar-SA" sz="3200" dirty="0" smtClean="0">
                <a:solidFill>
                  <a:srgbClr val="FF0000"/>
                </a:solidFill>
                <a:cs typeface="PT Bold Heading" pitchFamily="2" charset="-78"/>
              </a:rPr>
              <a:t>قسم التعاقدات او قسم العقود) لماذا هذا القسم؟</a:t>
            </a:r>
          </a:p>
          <a:p>
            <a:pPr algn="justLow"/>
            <a:r>
              <a:rPr lang="ar-SA" sz="3200" dirty="0" smtClean="0">
                <a:solidFill>
                  <a:srgbClr val="FF0000"/>
                </a:solidFill>
                <a:cs typeface="PT Bold Heading" pitchFamily="2" charset="-78"/>
              </a:rPr>
              <a:t>لأنه ملم بكافة تفاصيل الخدمات السياحية ودرجاتها واسعارها وكل الجوانب المتعلقة بتقييم الخدمات والتسويق والبيع.</a:t>
            </a:r>
            <a:endParaRPr lang="ar-SA" sz="3200" dirty="0">
              <a:solidFill>
                <a:srgbClr val="FF0000"/>
              </a:solidFill>
              <a:cs typeface="PT Bold Heading" pitchFamily="2" charset="-78"/>
            </a:endParaRPr>
          </a:p>
        </p:txBody>
      </p:sp>
    </p:spTree>
    <p:extLst>
      <p:ext uri="{BB962C8B-B14F-4D97-AF65-F5344CB8AC3E}">
        <p14:creationId xmlns:p14="http://schemas.microsoft.com/office/powerpoint/2010/main" val="388901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wheel(1)">
                                      <p:cBhvr>
                                        <p:cTn id="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55576" y="836712"/>
            <a:ext cx="7560840" cy="4524315"/>
          </a:xfrm>
          <a:prstGeom prst="rect">
            <a:avLst/>
          </a:prstGeom>
        </p:spPr>
        <p:txBody>
          <a:bodyPr wrap="square">
            <a:spAutoFit/>
          </a:bodyPr>
          <a:lstStyle/>
          <a:p>
            <a:pPr algn="just"/>
            <a:r>
              <a:rPr lang="ar-SA" sz="3600" b="1" dirty="0" smtClean="0">
                <a:solidFill>
                  <a:srgbClr val="002060"/>
                </a:solidFill>
              </a:rPr>
              <a:t>2. تسعير </a:t>
            </a:r>
            <a:r>
              <a:rPr lang="ar-SA" sz="3600" b="1" dirty="0">
                <a:solidFill>
                  <a:srgbClr val="002060"/>
                </a:solidFill>
              </a:rPr>
              <a:t>البرامج </a:t>
            </a:r>
            <a:r>
              <a:rPr lang="ar-SA" sz="3600" b="1" dirty="0" smtClean="0">
                <a:solidFill>
                  <a:srgbClr val="002060"/>
                </a:solidFill>
              </a:rPr>
              <a:t>السياحية</a:t>
            </a:r>
          </a:p>
          <a:p>
            <a:pPr algn="just"/>
            <a:endParaRPr lang="ar-SA" sz="3600" b="1" dirty="0" smtClean="0">
              <a:solidFill>
                <a:srgbClr val="002060"/>
              </a:solidFill>
            </a:endParaRPr>
          </a:p>
          <a:p>
            <a:pPr algn="just"/>
            <a:r>
              <a:rPr lang="ar-SA" sz="3600" b="1" dirty="0" smtClean="0">
                <a:solidFill>
                  <a:srgbClr val="002060"/>
                </a:solidFill>
              </a:rPr>
              <a:t>من اهم وادق العناصر الخاصة التي تتطلب الخبرة الكبيرة والالمام بكل جوانب الاسواق السياحية التي تعمل بها الشركة واسعار الخدمات السياحية المختلفة ، </a:t>
            </a:r>
            <a:r>
              <a:rPr lang="ar-SA" sz="3600" b="1" dirty="0" smtClean="0">
                <a:solidFill>
                  <a:srgbClr val="FF0000"/>
                </a:solidFill>
              </a:rPr>
              <a:t>لان الشركة السياحية تقوم بطبعه وبيعه الى السائح.</a:t>
            </a:r>
          </a:p>
          <a:p>
            <a:pPr algn="just"/>
            <a:endParaRPr lang="ar-SA" sz="3600" b="1" dirty="0">
              <a:solidFill>
                <a:srgbClr val="002060"/>
              </a:solidFill>
            </a:endParaRPr>
          </a:p>
        </p:txBody>
      </p:sp>
    </p:spTree>
    <p:extLst>
      <p:ext uri="{BB962C8B-B14F-4D97-AF65-F5344CB8AC3E}">
        <p14:creationId xmlns:p14="http://schemas.microsoft.com/office/powerpoint/2010/main" val="536007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3955608397"/>
              </p:ext>
            </p:extLst>
          </p:nvPr>
        </p:nvGraphicFramePr>
        <p:xfrm>
          <a:off x="755576" y="692696"/>
          <a:ext cx="7560840"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1115616" y="5445224"/>
            <a:ext cx="7128792" cy="461665"/>
          </a:xfrm>
          <a:prstGeom prst="rect">
            <a:avLst/>
          </a:prstGeom>
          <a:noFill/>
        </p:spPr>
        <p:txBody>
          <a:bodyPr wrap="square" rtlCol="1">
            <a:spAutoFit/>
          </a:bodyPr>
          <a:lstStyle/>
          <a:p>
            <a:r>
              <a:rPr lang="ar-SA" sz="2400" b="1" dirty="0" smtClean="0">
                <a:solidFill>
                  <a:prstClr val="black"/>
                </a:solidFill>
              </a:rPr>
              <a:t>ما هو الغرض من تسعير كل عنصر من عناصر البرامج السياحية ؟؟؟</a:t>
            </a:r>
            <a:endParaRPr lang="ar-SA" sz="2400" b="1" dirty="0">
              <a:solidFill>
                <a:prstClr val="black"/>
              </a:solidFill>
            </a:endParaRPr>
          </a:p>
        </p:txBody>
      </p:sp>
    </p:spTree>
    <p:extLst>
      <p:ext uri="{BB962C8B-B14F-4D97-AF65-F5344CB8AC3E}">
        <p14:creationId xmlns:p14="http://schemas.microsoft.com/office/powerpoint/2010/main" val="2683931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548680"/>
            <a:ext cx="7560840" cy="4955203"/>
          </a:xfrm>
          <a:prstGeom prst="rect">
            <a:avLst/>
          </a:prstGeom>
          <a:noFill/>
        </p:spPr>
        <p:txBody>
          <a:bodyPr wrap="square" rtlCol="1">
            <a:spAutoFit/>
          </a:bodyPr>
          <a:lstStyle/>
          <a:p>
            <a:r>
              <a:rPr lang="ar-SA" sz="2800" b="1" dirty="0" smtClean="0">
                <a:solidFill>
                  <a:prstClr val="black"/>
                </a:solidFill>
              </a:rPr>
              <a:t>الجواب : </a:t>
            </a:r>
          </a:p>
          <a:p>
            <a:r>
              <a:rPr lang="ar-SA" sz="2800" b="1" dirty="0" smtClean="0">
                <a:solidFill>
                  <a:prstClr val="black"/>
                </a:solidFill>
              </a:rPr>
              <a:t>وذلك من اجل الوصول الى التكلفة الاجمالية للبرنامج السياحي للفرد الواحد ثم تضاف نسبة مئوية كهامش ربح للشركة </a:t>
            </a:r>
            <a:r>
              <a:rPr lang="ar-SA" dirty="0" smtClean="0">
                <a:solidFill>
                  <a:prstClr val="black"/>
                </a:solidFill>
              </a:rPr>
              <a:t>.</a:t>
            </a:r>
            <a:endParaRPr lang="ar-SA" dirty="0">
              <a:solidFill>
                <a:prstClr val="black"/>
              </a:solidFill>
            </a:endParaRPr>
          </a:p>
          <a:p>
            <a:endParaRPr lang="ar-SA" dirty="0" smtClean="0">
              <a:solidFill>
                <a:prstClr val="black"/>
              </a:solidFill>
            </a:endParaRPr>
          </a:p>
          <a:p>
            <a:endParaRPr lang="ar-SA" dirty="0">
              <a:solidFill>
                <a:prstClr val="black"/>
              </a:solidFill>
            </a:endParaRPr>
          </a:p>
          <a:p>
            <a:pPr algn="just"/>
            <a:r>
              <a:rPr lang="ar-SA" sz="2800" b="1" dirty="0" smtClean="0">
                <a:solidFill>
                  <a:srgbClr val="FF0000"/>
                </a:solidFill>
              </a:rPr>
              <a:t>الشركات السياحية الكبرى  ،غالبا ما تسند عملية الاسعار الى ادارة متخصصة في تنظيم الرحلات الى المقصد السياحي المراد تسويقه ....والسبب هو الالمام الكامل بكل بكافة العناصر ذكرت سابقاً.</a:t>
            </a:r>
          </a:p>
          <a:p>
            <a:pPr algn="just"/>
            <a:endParaRPr lang="ar-SA" sz="2800" b="1" dirty="0" smtClean="0">
              <a:solidFill>
                <a:srgbClr val="FF0000"/>
              </a:solidFill>
            </a:endParaRPr>
          </a:p>
          <a:p>
            <a:pPr algn="just"/>
            <a:r>
              <a:rPr lang="ar-SA" sz="2800" b="1" dirty="0" smtClean="0">
                <a:solidFill>
                  <a:prstClr val="black"/>
                </a:solidFill>
              </a:rPr>
              <a:t>في ظل المنافسة السياحية ماهي عناصر المفاضلة الرئيسية </a:t>
            </a:r>
            <a:r>
              <a:rPr lang="ar-SA" sz="2800" b="1" dirty="0" smtClean="0">
                <a:solidFill>
                  <a:srgbClr val="FF0000"/>
                </a:solidFill>
              </a:rPr>
              <a:t>؟؟؟</a:t>
            </a:r>
          </a:p>
          <a:p>
            <a:pPr algn="just"/>
            <a:r>
              <a:rPr lang="ar-SA" sz="2800" b="1" dirty="0" smtClean="0">
                <a:solidFill>
                  <a:srgbClr val="FF0000"/>
                </a:solidFill>
              </a:rPr>
              <a:t>الاسعار، وجودة الخدمات السياحية.</a:t>
            </a:r>
            <a:endParaRPr lang="ar-SA" sz="2800" b="1" dirty="0">
              <a:solidFill>
                <a:srgbClr val="FF0000"/>
              </a:solidFill>
            </a:endParaRPr>
          </a:p>
        </p:txBody>
      </p:sp>
    </p:spTree>
    <p:extLst>
      <p:ext uri="{BB962C8B-B14F-4D97-AF65-F5344CB8AC3E}">
        <p14:creationId xmlns:p14="http://schemas.microsoft.com/office/powerpoint/2010/main" val="4270971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wheel(1)">
                                      <p:cBhvr>
                                        <p:cTn id="7"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1412776"/>
            <a:ext cx="7632848" cy="3970318"/>
          </a:xfrm>
          <a:prstGeom prst="rect">
            <a:avLst/>
          </a:prstGeom>
          <a:noFill/>
        </p:spPr>
        <p:txBody>
          <a:bodyPr wrap="square" rtlCol="1">
            <a:spAutoFit/>
          </a:bodyPr>
          <a:lstStyle/>
          <a:p>
            <a:pPr algn="just"/>
            <a:r>
              <a:rPr lang="ar-SA" sz="3600" dirty="0" smtClean="0">
                <a:solidFill>
                  <a:prstClr val="black"/>
                </a:solidFill>
                <a:cs typeface="PT Bold Heading" pitchFamily="2" charset="-78"/>
              </a:rPr>
              <a:t>السائح الان اصبح اكثر خبرة ونضوجا </a:t>
            </a:r>
            <a:r>
              <a:rPr lang="ar-SA" sz="3600" dirty="0">
                <a:solidFill>
                  <a:prstClr val="black"/>
                </a:solidFill>
                <a:cs typeface="PT Bold Heading" pitchFamily="2" charset="-78"/>
              </a:rPr>
              <a:t> </a:t>
            </a:r>
            <a:r>
              <a:rPr lang="ar-SA" sz="3600" dirty="0" smtClean="0">
                <a:solidFill>
                  <a:prstClr val="black"/>
                </a:solidFill>
                <a:cs typeface="PT Bold Heading" pitchFamily="2" charset="-78"/>
              </a:rPr>
              <a:t>عن سائح الامس  حيث انه قبل اتخاذ  قراره بالسفر لأي وجهة سياحية يقوم بتجميع كل المطبوعات والمواد الدعائية الخاصة بتلك الواجهة السياحية ودراستها بعناية ومقارنة الاسعار وكافة تفاصيل الرحلة السياحية واختيار الافضل منها . </a:t>
            </a:r>
            <a:endParaRPr lang="ar-SA" sz="3600" dirty="0">
              <a:solidFill>
                <a:prstClr val="black"/>
              </a:solidFill>
              <a:cs typeface="PT Bold Heading" pitchFamily="2" charset="-78"/>
            </a:endParaRPr>
          </a:p>
        </p:txBody>
      </p:sp>
    </p:spTree>
    <p:extLst>
      <p:ext uri="{BB962C8B-B14F-4D97-AF65-F5344CB8AC3E}">
        <p14:creationId xmlns:p14="http://schemas.microsoft.com/office/powerpoint/2010/main" val="39023359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345</Words>
  <Application>Microsoft Office PowerPoint</Application>
  <PresentationFormat>عرض على الشاشة (3:4)‏</PresentationFormat>
  <Paragraphs>43</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دبوس تثبيت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2015-11-18T13:52:30Z</dcterms:created>
  <dcterms:modified xsi:type="dcterms:W3CDTF">2015-11-18T13:56:10Z</dcterms:modified>
</cp:coreProperties>
</file>