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9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30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3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2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7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9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8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5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863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6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0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15616" y="1628800"/>
            <a:ext cx="684076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dirty="0" smtClean="0">
                <a:ln>
                  <a:solidFill>
                    <a:srgbClr val="FF0000"/>
                  </a:solidFill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انواع الشركات السياحية</a:t>
            </a:r>
          </a:p>
          <a:p>
            <a:r>
              <a:rPr lang="en-US" sz="4000" dirty="0" smtClean="0">
                <a:ln>
                  <a:solidFill>
                    <a:srgbClr val="FF0000"/>
                  </a:solidFill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TYPES OF TRAVEL AGENCIES</a:t>
            </a:r>
            <a:r>
              <a:rPr lang="ar-SA" sz="6000" dirty="0" smtClean="0">
                <a:solidFill>
                  <a:prstClr val="black"/>
                </a:solidFill>
              </a:rPr>
              <a:t> </a:t>
            </a:r>
            <a:endParaRPr lang="ar-SA" sz="6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55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628800"/>
            <a:ext cx="756084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ar-SA" sz="2800" b="1" dirty="0" smtClean="0">
                <a:solidFill>
                  <a:prstClr val="black"/>
                </a:solidFill>
              </a:rPr>
              <a:t>منظمو </a:t>
            </a:r>
            <a:r>
              <a:rPr lang="ar-SA" sz="3200" b="1" dirty="0" smtClean="0">
                <a:solidFill>
                  <a:prstClr val="black"/>
                </a:solidFill>
              </a:rPr>
              <a:t>البرامج السياحية  </a:t>
            </a: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TOUR </a:t>
            </a:r>
            <a:r>
              <a:rPr lang="en-US" sz="2800" b="1" dirty="0">
                <a:solidFill>
                  <a:srgbClr val="FF0000"/>
                </a:solidFill>
              </a:rPr>
              <a:t>Operators </a:t>
            </a:r>
            <a:r>
              <a:rPr lang="ar-SA" sz="28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ar-SA" sz="2800" b="1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ar-SA" sz="2800" b="1" dirty="0" smtClean="0">
                <a:solidFill>
                  <a:prstClr val="black"/>
                </a:solidFill>
              </a:rPr>
              <a:t>وكالات السفر والسياحة بالتجزئة </a:t>
            </a:r>
            <a:endParaRPr lang="ar-SA" sz="3200" b="1" dirty="0" smtClean="0">
              <a:solidFill>
                <a:prstClr val="black"/>
              </a:solidFill>
            </a:endParaRP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Retail  Travel  Agencies</a:t>
            </a:r>
            <a:r>
              <a:rPr lang="ar-SA" sz="28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ar-SA" sz="2800" b="1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ar-SA" sz="3200" b="1" dirty="0" smtClean="0">
                <a:solidFill>
                  <a:prstClr val="black"/>
                </a:solidFill>
              </a:rPr>
              <a:t>وكالات الخدمات السياحية </a:t>
            </a:r>
          </a:p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</a:rPr>
              <a:t>Ground  Handling Agencies</a:t>
            </a:r>
            <a:r>
              <a:rPr lang="ar-SA" sz="2400" b="1" dirty="0" smtClean="0">
                <a:solidFill>
                  <a:srgbClr val="FF0000"/>
                </a:solidFill>
              </a:rPr>
              <a:t> )</a:t>
            </a:r>
          </a:p>
          <a:p>
            <a:endParaRPr lang="ar-S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8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19672" y="836712"/>
            <a:ext cx="64087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ar-SA" sz="2800" b="1" dirty="0">
                <a:solidFill>
                  <a:prstClr val="black"/>
                </a:solidFill>
              </a:rPr>
              <a:t>منظمو </a:t>
            </a:r>
            <a:r>
              <a:rPr lang="ar-SA" sz="3200" b="1" dirty="0">
                <a:solidFill>
                  <a:prstClr val="black"/>
                </a:solidFill>
              </a:rPr>
              <a:t>البرامج السياحية  </a:t>
            </a: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TOUR </a:t>
            </a:r>
            <a:r>
              <a:rPr lang="en-US" sz="2800" b="1" dirty="0">
                <a:solidFill>
                  <a:srgbClr val="FF0000"/>
                </a:solidFill>
              </a:rPr>
              <a:t>Operators </a:t>
            </a:r>
            <a:r>
              <a:rPr lang="ar-SA" sz="28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827584" y="1844824"/>
            <a:ext cx="7488832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وهي الشركات الكبيرة التي تتواجد في الدول المصدرة للسائحين تقوم بعملية تجميع عناصر المنتج السياحي المختلفة وتنظيمها في صورة برامج سياحية متنوعة في توقيتات ومناطق محددة سابقا 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تقوم بعمل الدعايات اللازمة لتسويق برامج الرحلات السياحية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تكون هذه الشركات عادة من الكيانات الكبرى التي تمتلك مقومات مالية وبشرية وفنية للقيام 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بأعمالها.مما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يعطيها القدرة على التعاقد مع موردي الخدمات السياحية من فنادق...الخ 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بالاضافة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على تحملها تكاليف الدعاية والاعلان المختلفة للبرامج التي تعدها .</a:t>
            </a:r>
          </a:p>
          <a:p>
            <a:pPr algn="ctr"/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(</a:t>
            </a:r>
            <a:r>
              <a:rPr lang="ar-SA" sz="2400" dirty="0" smtClean="0">
                <a:solidFill>
                  <a:srgbClr val="FF0000"/>
                </a:solidFill>
                <a:cs typeface="PT Bold Heading" pitchFamily="2" charset="-78"/>
              </a:rPr>
              <a:t>لماذا يشترط في هذه الشركات السياحية ان يكون لها مقومات مالية وفنية وبشرية ؟؟؟؟؟)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dirty="0" smtClean="0">
                <a:solidFill>
                  <a:prstClr val="black"/>
                </a:solidFill>
              </a:rPr>
              <a:t> 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02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340768"/>
            <a:ext cx="756084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800" b="1" dirty="0" smtClean="0">
                <a:solidFill>
                  <a:prstClr val="black"/>
                </a:solidFill>
              </a:rPr>
              <a:t>في معظم الاحيان تقوم الشركات الكبرى بالتعاقد مع عدد كبير من الشركات الصغيرة وتمدها </a:t>
            </a:r>
            <a:r>
              <a:rPr lang="ar-SA" sz="2800" b="1" dirty="0" err="1" smtClean="0">
                <a:solidFill>
                  <a:prstClr val="black"/>
                </a:solidFill>
              </a:rPr>
              <a:t>بالاسعار</a:t>
            </a:r>
            <a:r>
              <a:rPr lang="ar-SA" sz="2800" b="1" dirty="0" smtClean="0">
                <a:solidFill>
                  <a:prstClr val="black"/>
                </a:solidFill>
              </a:rPr>
              <a:t> والبرامج ووسائل الدعاية والمطبوعات والتي بدورها تقوم بالتسويق والبيع لحسابها مقابل عمولة او مبلغ من المال محدد على الفرد حسب الاتفاق المبرم بينهم .</a:t>
            </a:r>
          </a:p>
          <a:p>
            <a:pPr algn="just"/>
            <a:endParaRPr lang="ar-SA" sz="2800" b="1" dirty="0">
              <a:solidFill>
                <a:prstClr val="black"/>
              </a:solidFill>
            </a:endParaRPr>
          </a:p>
          <a:p>
            <a:pPr algn="just"/>
            <a:r>
              <a:rPr lang="ar-SA" sz="2800" b="1" dirty="0" smtClean="0">
                <a:solidFill>
                  <a:prstClr val="black"/>
                </a:solidFill>
              </a:rPr>
              <a:t>يمتلك ويساهم منظمو الرحلات السياحية ايضا في الغالب ببعض جوانب الرحلة فالعديد منهم يمتلكون طائرات ووسائل النقل المختلفة  وفنادق ومنشآت سياحية ........</a:t>
            </a:r>
          </a:p>
        </p:txBody>
      </p:sp>
    </p:spTree>
    <p:extLst>
      <p:ext uri="{BB962C8B-B14F-4D97-AF65-F5344CB8AC3E}">
        <p14:creationId xmlns:p14="http://schemas.microsoft.com/office/powerpoint/2010/main" val="32264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692696"/>
            <a:ext cx="734481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solidFill>
                  <a:prstClr val="black"/>
                </a:solidFill>
              </a:rPr>
              <a:t>وكالات السفر والسياحة بالتجزئة </a:t>
            </a:r>
            <a:endParaRPr lang="ar-SA" sz="3200" b="1" dirty="0">
              <a:solidFill>
                <a:prstClr val="black"/>
              </a:solidFill>
            </a:endParaRP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Retail  </a:t>
            </a:r>
            <a:r>
              <a:rPr lang="en-US" sz="2800" b="1" dirty="0">
                <a:solidFill>
                  <a:srgbClr val="FF0000"/>
                </a:solidFill>
              </a:rPr>
              <a:t>Travel  </a:t>
            </a:r>
            <a:r>
              <a:rPr lang="en-US" sz="2800" b="1" dirty="0" smtClean="0">
                <a:solidFill>
                  <a:srgbClr val="FF0000"/>
                </a:solidFill>
              </a:rPr>
              <a:t>Agencies  </a:t>
            </a:r>
            <a:r>
              <a:rPr lang="ar-SA" sz="2800" b="1" dirty="0" smtClean="0">
                <a:solidFill>
                  <a:srgbClr val="FF0000"/>
                </a:solidFill>
              </a:rPr>
              <a:t>)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55576" y="1772816"/>
            <a:ext cx="7632848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تتواجد هذه الشركات في الاسواق المصدرة للسياح .</a:t>
            </a:r>
          </a:p>
          <a:p>
            <a:pPr algn="just"/>
            <a:endParaRPr lang="ar-SA" sz="2800" b="1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يقتصر دور هذه الشركات على بيع البرامج السياحية المعدة مسبقا من قبل الشركات الكبرى(منظمو البرامج) مقابل عموله او مبلغ من المال حسب الاتفاق  المعد بين الاثنين .</a:t>
            </a:r>
          </a:p>
          <a:p>
            <a:pPr algn="just"/>
            <a:endParaRPr lang="ar-SA" sz="2800" b="1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الوكالات لا تتحمل أي تكاليف من تكاليف الدعاية والاعلان </a:t>
            </a:r>
            <a:r>
              <a:rPr lang="ar-SA" sz="2800" b="1" dirty="0">
                <a:solidFill>
                  <a:prstClr val="black"/>
                </a:solidFill>
              </a:rPr>
              <a:t>والمطبوعات </a:t>
            </a:r>
            <a:r>
              <a:rPr lang="ar-SA" sz="2800" b="1" dirty="0" smtClean="0">
                <a:solidFill>
                  <a:prstClr val="black"/>
                </a:solidFill>
              </a:rPr>
              <a:t>ولا </a:t>
            </a:r>
            <a:r>
              <a:rPr lang="ar-SA" sz="2800" b="1" dirty="0">
                <a:solidFill>
                  <a:prstClr val="black"/>
                </a:solidFill>
              </a:rPr>
              <a:t>يقع </a:t>
            </a:r>
            <a:r>
              <a:rPr lang="ar-SA" sz="2800" b="1" dirty="0" smtClean="0">
                <a:solidFill>
                  <a:prstClr val="black"/>
                </a:solidFill>
              </a:rPr>
              <a:t>عليها أي </a:t>
            </a:r>
            <a:r>
              <a:rPr lang="ar-SA" sz="2800" b="1" dirty="0">
                <a:solidFill>
                  <a:prstClr val="black"/>
                </a:solidFill>
              </a:rPr>
              <a:t>مسؤولية مالية او تنظيمية او تنفيذية ولا تتحمل أي </a:t>
            </a:r>
            <a:r>
              <a:rPr lang="ar-SA" sz="2800" b="1" dirty="0" smtClean="0">
                <a:solidFill>
                  <a:prstClr val="black"/>
                </a:solidFill>
              </a:rPr>
              <a:t>مخاطر........لماذا ؟؟؟؟</a:t>
            </a:r>
            <a:endParaRPr lang="ar-SA" sz="2800" b="1" dirty="0">
              <a:solidFill>
                <a:prstClr val="black"/>
              </a:solidFill>
            </a:endParaRPr>
          </a:p>
          <a:p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9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43553" y="1556792"/>
            <a:ext cx="7444871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ar-SA" sz="4000" b="1" dirty="0" smtClean="0">
                <a:solidFill>
                  <a:srgbClr val="FF0000"/>
                </a:solidFill>
              </a:rPr>
              <a:t>وذلك </a:t>
            </a:r>
            <a:r>
              <a:rPr lang="ar-SA" sz="4000" b="1" dirty="0">
                <a:solidFill>
                  <a:srgbClr val="FF0000"/>
                </a:solidFill>
              </a:rPr>
              <a:t>(</a:t>
            </a:r>
            <a:r>
              <a:rPr lang="ar-SA" sz="4000" b="1" dirty="0">
                <a:solidFill>
                  <a:prstClr val="black"/>
                </a:solidFill>
              </a:rPr>
              <a:t>لان دور هذه الوكالات هو دور الوسيط بين منظمو البرامج السياحية  او موردي الخدمات السياحية </a:t>
            </a:r>
            <a:r>
              <a:rPr lang="ar-SA" sz="4000" b="1" dirty="0" smtClean="0">
                <a:solidFill>
                  <a:prstClr val="black"/>
                </a:solidFill>
              </a:rPr>
              <a:t>والمستهلك </a:t>
            </a:r>
            <a:r>
              <a:rPr lang="ar-SA" sz="4000" b="1" dirty="0">
                <a:solidFill>
                  <a:prstClr val="black"/>
                </a:solidFill>
              </a:rPr>
              <a:t>السياحي (السائح</a:t>
            </a:r>
            <a:r>
              <a:rPr lang="ar-SA" sz="4000" b="1" dirty="0" smtClean="0">
                <a:solidFill>
                  <a:prstClr val="black"/>
                </a:solidFill>
              </a:rPr>
              <a:t>).</a:t>
            </a:r>
            <a:endParaRPr lang="ar-SA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98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1484784"/>
            <a:ext cx="756084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ar-SA" sz="3200" b="1" dirty="0" smtClean="0">
                <a:solidFill>
                  <a:prstClr val="black"/>
                </a:solidFill>
              </a:rPr>
              <a:t>لا يحتاج عمل هذه الشركات الى الخبرة الكبيرة في التخطيط او التسويق (الداخلي، الخارجي ) مثلما تحتاجها الشركات السياحية الكبرى.</a:t>
            </a:r>
          </a:p>
          <a:p>
            <a:pPr algn="just"/>
            <a:endParaRPr lang="ar-SA" sz="3200" b="1" dirty="0" smtClean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ar-SA" sz="3200" b="1" dirty="0" smtClean="0">
                <a:solidFill>
                  <a:prstClr val="black"/>
                </a:solidFill>
              </a:rPr>
              <a:t>تعتمد الشركات في عملها على انتشارها في التجمعات السكانية والنشاطات التجارية وذلك لقربها من المستهلك (السائح). </a:t>
            </a:r>
            <a:endParaRPr lang="ar-SA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91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</Words>
  <Application>Microsoft Office PowerPoint</Application>
  <PresentationFormat>عرض على الشاشة (3:4)‏</PresentationFormat>
  <Paragraphs>31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2015-11-18T13:43:16Z</dcterms:created>
  <dcterms:modified xsi:type="dcterms:W3CDTF">2015-11-18T13:46:54Z</dcterms:modified>
</cp:coreProperties>
</file>