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448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872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301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541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78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49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4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685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060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060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772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4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441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115616" y="1196752"/>
            <a:ext cx="6984776" cy="4708981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6000" b="1" dirty="0" smtClean="0">
                <a:ln w="11430"/>
                <a:gradFill>
                  <a:gsLst>
                    <a:gs pos="0">
                      <a:srgbClr val="AA2B1E">
                        <a:tint val="70000"/>
                        <a:satMod val="245000"/>
                      </a:srgbClr>
                    </a:gs>
                    <a:gs pos="75000">
                      <a:srgbClr val="AA2B1E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AA2B1E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شركة </a:t>
            </a:r>
            <a:r>
              <a:rPr lang="ar-SA" sz="6000" b="1" dirty="0" err="1" smtClean="0">
                <a:ln w="11430"/>
                <a:gradFill>
                  <a:gsLst>
                    <a:gs pos="0">
                      <a:srgbClr val="AA2B1E">
                        <a:tint val="70000"/>
                        <a:satMod val="245000"/>
                      </a:srgbClr>
                    </a:gs>
                    <a:gs pos="75000">
                      <a:srgbClr val="AA2B1E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AA2B1E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أميريكان</a:t>
            </a:r>
            <a:r>
              <a:rPr lang="ar-SA" sz="6000" b="1" dirty="0" smtClean="0">
                <a:ln w="11430"/>
                <a:gradFill>
                  <a:gsLst>
                    <a:gs pos="0">
                      <a:srgbClr val="AA2B1E">
                        <a:tint val="70000"/>
                        <a:satMod val="245000"/>
                      </a:srgbClr>
                    </a:gs>
                    <a:gs pos="75000">
                      <a:srgbClr val="AA2B1E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AA2B1E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اكسبريس</a:t>
            </a:r>
          </a:p>
          <a:p>
            <a:pPr algn="ctr"/>
            <a:r>
              <a:rPr lang="ar-SA" sz="6000" b="1" dirty="0" smtClean="0">
                <a:ln w="11430"/>
                <a:gradFill>
                  <a:gsLst>
                    <a:gs pos="0">
                      <a:srgbClr val="AA2B1E">
                        <a:tint val="70000"/>
                        <a:satMod val="245000"/>
                      </a:srgbClr>
                    </a:gs>
                    <a:gs pos="75000">
                      <a:srgbClr val="AA2B1E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AA2B1E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السياحية</a:t>
            </a:r>
          </a:p>
          <a:p>
            <a:pPr algn="ctr"/>
            <a:r>
              <a:rPr lang="en-US" sz="6000" b="1" dirty="0">
                <a:ln w="11430"/>
                <a:gradFill>
                  <a:gsLst>
                    <a:gs pos="0">
                      <a:srgbClr val="AA2B1E">
                        <a:tint val="70000"/>
                        <a:satMod val="245000"/>
                      </a:srgbClr>
                    </a:gs>
                    <a:gs pos="75000">
                      <a:srgbClr val="AA2B1E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AA2B1E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American Express Company</a:t>
            </a:r>
            <a:endParaRPr lang="ar-SA" sz="6000" b="1" dirty="0" smtClean="0">
              <a:ln w="11430"/>
              <a:gradFill>
                <a:gsLst>
                  <a:gs pos="0">
                    <a:srgbClr val="AA2B1E">
                      <a:tint val="70000"/>
                      <a:satMod val="245000"/>
                    </a:srgbClr>
                  </a:gs>
                  <a:gs pos="75000">
                    <a:srgbClr val="AA2B1E">
                      <a:tint val="90000"/>
                      <a:shade val="60000"/>
                      <a:satMod val="240000"/>
                    </a:srgbClr>
                  </a:gs>
                  <a:gs pos="100000">
                    <a:srgbClr val="AA2B1E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ar-SA" sz="6000" b="1" dirty="0">
              <a:ln w="11430"/>
              <a:gradFill>
                <a:gsLst>
                  <a:gs pos="0">
                    <a:srgbClr val="AA2B1E">
                      <a:tint val="70000"/>
                      <a:satMod val="245000"/>
                    </a:srgbClr>
                  </a:gs>
                  <a:gs pos="75000">
                    <a:srgbClr val="AA2B1E">
                      <a:tint val="90000"/>
                      <a:shade val="60000"/>
                      <a:satMod val="240000"/>
                    </a:srgbClr>
                  </a:gs>
                  <a:gs pos="100000">
                    <a:srgbClr val="AA2B1E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7316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755576" y="1268760"/>
            <a:ext cx="7632848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just">
              <a:buFont typeface="Wingdings" pitchFamily="2" charset="2"/>
              <a:buChar char="§"/>
            </a:pPr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في عام 1841م ايضا نشأت شركة (</a:t>
            </a:r>
            <a:r>
              <a:rPr lang="ar-SA" sz="2400" dirty="0" err="1" smtClean="0">
                <a:solidFill>
                  <a:prstClr val="black"/>
                </a:solidFill>
                <a:cs typeface="PT Bold Heading" pitchFamily="2" charset="-78"/>
              </a:rPr>
              <a:t>أميريكان</a:t>
            </a:r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 اكسبريس)  التي اسسها  هنري ويلز </a:t>
            </a:r>
            <a:r>
              <a:rPr lang="en-US" sz="2400" b="1" dirty="0" smtClean="0">
                <a:solidFill>
                  <a:srgbClr val="FF0000"/>
                </a:solidFill>
                <a:cs typeface="PT Bold Heading" pitchFamily="2" charset="-78"/>
              </a:rPr>
              <a:t>HENRY WELLS  </a:t>
            </a:r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بالمشاركة مع  ويلام فاركو </a:t>
            </a:r>
            <a:r>
              <a:rPr lang="en-US" sz="2400" b="1" dirty="0" smtClean="0">
                <a:solidFill>
                  <a:srgbClr val="FF0000"/>
                </a:solidFill>
                <a:cs typeface="PT Bold Heading" pitchFamily="2" charset="-78"/>
              </a:rPr>
              <a:t>William Fargo </a:t>
            </a:r>
            <a:r>
              <a:rPr lang="ar-SA" sz="2400" b="1" dirty="0" smtClean="0">
                <a:solidFill>
                  <a:srgbClr val="FF0000"/>
                </a:solidFill>
                <a:cs typeface="PT Bold Heading" pitchFamily="2" charset="-78"/>
              </a:rPr>
              <a:t>  </a:t>
            </a:r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وسميت  </a:t>
            </a:r>
            <a:r>
              <a:rPr lang="en-US" sz="2400" b="1" dirty="0" smtClean="0">
                <a:solidFill>
                  <a:srgbClr val="FF0000"/>
                </a:solidFill>
                <a:cs typeface="PT Bold Heading" pitchFamily="2" charset="-78"/>
              </a:rPr>
              <a:t>Wells- Fargo</a:t>
            </a:r>
            <a:r>
              <a:rPr lang="ar-SA" sz="2400" b="1" dirty="0" smtClean="0">
                <a:solidFill>
                  <a:srgbClr val="FF0000"/>
                </a:solidFill>
                <a:cs typeface="PT Bold Heading" pitchFamily="2" charset="-78"/>
              </a:rPr>
              <a:t>  </a:t>
            </a:r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لنقل البضائع في نيويورك بالولايات المتحدة الامريكية  ،والتي انبثقت منها شركة </a:t>
            </a:r>
            <a:r>
              <a:rPr lang="ar-SA" sz="2400" dirty="0" err="1" smtClean="0">
                <a:solidFill>
                  <a:prstClr val="black"/>
                </a:solidFill>
                <a:cs typeface="PT Bold Heading" pitchFamily="2" charset="-78"/>
              </a:rPr>
              <a:t>اميريكان</a:t>
            </a:r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 اكسبريس عام 1850م.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في عام 1882م اصدرت شركة </a:t>
            </a:r>
            <a:r>
              <a:rPr lang="ar-SA" sz="2400" dirty="0" err="1" smtClean="0">
                <a:solidFill>
                  <a:prstClr val="black"/>
                </a:solidFill>
                <a:cs typeface="PT Bold Heading" pitchFamily="2" charset="-78"/>
              </a:rPr>
              <a:t>اميريكان</a:t>
            </a:r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 اكسبريس (الحوالات النقدية (</a:t>
            </a:r>
            <a:r>
              <a:rPr lang="en-US" sz="2400" b="1" dirty="0" smtClean="0">
                <a:solidFill>
                  <a:srgbClr val="FF0000"/>
                </a:solidFill>
                <a:cs typeface="PT Bold Heading" pitchFamily="2" charset="-78"/>
              </a:rPr>
              <a:t>money Order</a:t>
            </a:r>
            <a:r>
              <a:rPr lang="ar-SA" sz="2400" b="1" dirty="0" smtClean="0">
                <a:solidFill>
                  <a:srgbClr val="FF0000"/>
                </a:solidFill>
                <a:cs typeface="PT Bold Heading" pitchFamily="2" charset="-78"/>
              </a:rPr>
              <a:t> )) </a:t>
            </a:r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.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في عام 1891م قامت </a:t>
            </a:r>
            <a:r>
              <a:rPr lang="ar-SA" sz="2400" dirty="0" err="1" smtClean="0">
                <a:solidFill>
                  <a:prstClr val="black"/>
                </a:solidFill>
                <a:cs typeface="PT Bold Heading" pitchFamily="2" charset="-78"/>
              </a:rPr>
              <a:t>لاول</a:t>
            </a:r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 مرة </a:t>
            </a:r>
            <a:r>
              <a:rPr lang="ar-SA" sz="2400" dirty="0" err="1" smtClean="0">
                <a:solidFill>
                  <a:prstClr val="black"/>
                </a:solidFill>
                <a:cs typeface="PT Bold Heading" pitchFamily="2" charset="-78"/>
              </a:rPr>
              <a:t>باصدار</a:t>
            </a:r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 الشيكات السياحية  المعروفة.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اصبحت الشركة من المؤسسات المالية والسياحية المؤثرة في عالم السياحة والمال والتي وصلت فروعها الى اكثر من 14,000 فرع في جميع انحاء العالم .</a:t>
            </a:r>
            <a:endParaRPr lang="ar-SA" sz="2400" dirty="0">
              <a:solidFill>
                <a:prstClr val="black"/>
              </a:solidFill>
              <a:cs typeface="PT Bold Heading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3428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868281" y="2204864"/>
            <a:ext cx="493596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6000" b="1" dirty="0" smtClean="0">
                <a:solidFill>
                  <a:prstClr val="black"/>
                </a:solidFill>
                <a:cs typeface="PT Bold Heading" pitchFamily="2" charset="-78"/>
              </a:rPr>
              <a:t>الشركة السياحية</a:t>
            </a:r>
            <a:endParaRPr lang="ar-SA" sz="5400" b="1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096722" y="3429000"/>
            <a:ext cx="695055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>
                <a:ln w="11430"/>
                <a:gradFill>
                  <a:gsLst>
                    <a:gs pos="25000">
                      <a:srgbClr val="AA2B1E">
                        <a:satMod val="155000"/>
                      </a:srgbClr>
                    </a:gs>
                    <a:gs pos="100000">
                      <a:srgbClr val="AA2B1E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PT Bold Heading" pitchFamily="2" charset="-78"/>
              </a:rPr>
              <a:t>ASK MR.FOSTER </a:t>
            </a:r>
            <a:endParaRPr lang="ar-SA" sz="7200" b="1" spc="50" dirty="0">
              <a:ln w="11430"/>
              <a:gradFill>
                <a:gsLst>
                  <a:gs pos="25000">
                    <a:srgbClr val="AA2B1E">
                      <a:satMod val="155000"/>
                    </a:srgbClr>
                  </a:gs>
                  <a:gs pos="100000">
                    <a:srgbClr val="AA2B1E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988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55576" y="908720"/>
            <a:ext cx="7704856" cy="58169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 algn="just"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FF0000"/>
                </a:solidFill>
                <a:cs typeface="PT Bold Heading" pitchFamily="2" charset="-78"/>
              </a:rPr>
              <a:t>ASK MR.FOSTER </a:t>
            </a:r>
            <a:r>
              <a:rPr lang="ar-SA" sz="2800" b="1" dirty="0" smtClean="0">
                <a:solidFill>
                  <a:srgbClr val="FF0000"/>
                </a:solidFill>
                <a:cs typeface="PT Bold Heading" pitchFamily="2" charset="-78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cs typeface="PT Bold Heading" pitchFamily="2" charset="-78"/>
              </a:rPr>
              <a:t> </a:t>
            </a:r>
            <a:r>
              <a:rPr lang="ar-SA" sz="2000" dirty="0" smtClean="0">
                <a:solidFill>
                  <a:prstClr val="black"/>
                </a:solidFill>
                <a:cs typeface="PT Bold Heading" pitchFamily="2" charset="-78"/>
              </a:rPr>
              <a:t>من اولى الشركات السياحية  التي اسسها  وورد جي فوستر </a:t>
            </a:r>
            <a:r>
              <a:rPr lang="en-US" sz="2800" b="1" dirty="0" smtClean="0">
                <a:solidFill>
                  <a:srgbClr val="FF0000"/>
                </a:solidFill>
                <a:cs typeface="PT Bold Heading" pitchFamily="2" charset="-78"/>
              </a:rPr>
              <a:t>WARD G. Foster </a:t>
            </a:r>
            <a:r>
              <a:rPr lang="ar-SA" sz="2800" b="1" dirty="0" smtClean="0">
                <a:solidFill>
                  <a:srgbClr val="FF0000"/>
                </a:solidFill>
                <a:cs typeface="PT Bold Heading" pitchFamily="2" charset="-78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cs typeface="PT Bold Heading" pitchFamily="2" charset="-78"/>
              </a:rPr>
              <a:t> </a:t>
            </a:r>
            <a:r>
              <a:rPr lang="ar-SA" sz="2800" b="1" dirty="0" smtClean="0">
                <a:solidFill>
                  <a:srgbClr val="FF0000"/>
                </a:solidFill>
                <a:cs typeface="PT Bold Heading" pitchFamily="2" charset="-78"/>
              </a:rPr>
              <a:t> </a:t>
            </a:r>
            <a:r>
              <a:rPr lang="ar-SA" sz="2000" dirty="0" smtClean="0">
                <a:solidFill>
                  <a:prstClr val="black"/>
                </a:solidFill>
                <a:cs typeface="PT Bold Heading" pitchFamily="2" charset="-78"/>
              </a:rPr>
              <a:t>عام 1888م بولاية فلوريدا في الولايات المتحدة الامريكية.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ar-SA" sz="2000" dirty="0" smtClean="0">
                <a:solidFill>
                  <a:prstClr val="black"/>
                </a:solidFill>
                <a:cs typeface="PT Bold Heading" pitchFamily="2" charset="-78"/>
              </a:rPr>
              <a:t>كان يمتلك محلا لبيع الهدايا ، اذ كان مثقفا للغاية ويلم بجميع المعلومات الخاصة بالرحلات والجغرافيا والتاريخ وكان يلجأ اليه الجميع للحصول على المعلومات وطلب الاستفسار عن أي موضوع يخص السياحة والسفر ، وبعد ان زادت شهرته لدى رواد الفنادق والمسافرين ...وعلى هذا الاساس قام </a:t>
            </a:r>
            <a:r>
              <a:rPr lang="ar-SA" sz="2000" dirty="0" err="1" smtClean="0">
                <a:solidFill>
                  <a:prstClr val="black"/>
                </a:solidFill>
                <a:cs typeface="PT Bold Heading" pitchFamily="2" charset="-78"/>
              </a:rPr>
              <a:t>بتاسيس</a:t>
            </a:r>
            <a:r>
              <a:rPr lang="ar-SA" sz="2000" dirty="0" smtClean="0">
                <a:solidFill>
                  <a:prstClr val="black"/>
                </a:solidFill>
                <a:cs typeface="PT Bold Heading" pitchFamily="2" charset="-78"/>
              </a:rPr>
              <a:t> شركة تحمل اسمه .</a:t>
            </a:r>
          </a:p>
          <a:p>
            <a:pPr marL="342900" indent="-342900" algn="just">
              <a:buFont typeface="Wingdings" pitchFamily="2" charset="2"/>
              <a:buChar char="§"/>
            </a:pPr>
            <a:endParaRPr lang="ar-SA" sz="2000" dirty="0" smtClean="0">
              <a:solidFill>
                <a:prstClr val="black"/>
              </a:solidFill>
              <a:cs typeface="PT Bold Heading" pitchFamily="2" charset="-78"/>
            </a:endParaRPr>
          </a:p>
          <a:p>
            <a:pPr marL="342900" indent="-342900" algn="just">
              <a:buFont typeface="Wingdings" pitchFamily="2" charset="2"/>
              <a:buChar char="§"/>
            </a:pPr>
            <a:r>
              <a:rPr lang="ar-SA" sz="2000" dirty="0" smtClean="0">
                <a:solidFill>
                  <a:prstClr val="black"/>
                </a:solidFill>
                <a:cs typeface="PT Bold Heading" pitchFamily="2" charset="-78"/>
              </a:rPr>
              <a:t>في عام 1991م تغير اسم الشركة </a:t>
            </a:r>
            <a:r>
              <a:rPr lang="en-US" sz="2400" b="1" dirty="0" smtClean="0">
                <a:solidFill>
                  <a:srgbClr val="FF0000"/>
                </a:solidFill>
                <a:cs typeface="PT Bold Heading" pitchFamily="2" charset="-78"/>
              </a:rPr>
              <a:t>NETWORK</a:t>
            </a:r>
            <a:r>
              <a:rPr lang="ar-SA" sz="2400" b="1" dirty="0" smtClean="0">
                <a:solidFill>
                  <a:srgbClr val="FF0000"/>
                </a:solidFill>
                <a:cs typeface="PT Bold Heading" pitchFamily="2" charset="-78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cs typeface="PT Bold Heading" pitchFamily="2" charset="-78"/>
              </a:rPr>
              <a:t>CARLSON TRAVEL</a:t>
            </a:r>
            <a:endParaRPr lang="ar-SA" sz="2400" b="1" dirty="0" smtClean="0">
              <a:solidFill>
                <a:srgbClr val="FF0000"/>
              </a:solidFill>
              <a:cs typeface="PT Bold Heading" pitchFamily="2" charset="-78"/>
            </a:endParaRPr>
          </a:p>
          <a:p>
            <a:pPr marL="342900" indent="-342900" algn="just">
              <a:buFont typeface="Wingdings" pitchFamily="2" charset="2"/>
              <a:buChar char="§"/>
            </a:pPr>
            <a:endParaRPr lang="ar-SA" sz="2000" dirty="0" smtClean="0">
              <a:solidFill>
                <a:prstClr val="black"/>
              </a:solidFill>
              <a:cs typeface="PT Bold Heading" pitchFamily="2" charset="-78"/>
            </a:endParaRPr>
          </a:p>
          <a:p>
            <a:pPr marL="342900" indent="-342900" algn="just">
              <a:buFont typeface="Wingdings" pitchFamily="2" charset="2"/>
              <a:buChar char="§"/>
            </a:pPr>
            <a:r>
              <a:rPr lang="ar-SA" sz="2000" dirty="0" smtClean="0">
                <a:solidFill>
                  <a:prstClr val="black"/>
                </a:solidFill>
                <a:cs typeface="PT Bold Heading" pitchFamily="2" charset="-78"/>
              </a:rPr>
              <a:t>في عام 1994م اتحدت مع شركة فرنسية  اسمها </a:t>
            </a:r>
            <a:r>
              <a:rPr lang="en-US" sz="2800" b="1" dirty="0" smtClean="0">
                <a:solidFill>
                  <a:srgbClr val="FF0000"/>
                </a:solidFill>
                <a:cs typeface="PT Bold Heading" pitchFamily="2" charset="-78"/>
              </a:rPr>
              <a:t>ACCOR</a:t>
            </a:r>
            <a:r>
              <a:rPr lang="ar-SA" sz="2000" dirty="0" smtClean="0">
                <a:solidFill>
                  <a:prstClr val="black"/>
                </a:solidFill>
                <a:cs typeface="PT Bold Heading" pitchFamily="2" charset="-78"/>
              </a:rPr>
              <a:t>.</a:t>
            </a:r>
          </a:p>
          <a:p>
            <a:pPr marL="342900" indent="-342900" algn="just">
              <a:buFont typeface="Wingdings" pitchFamily="2" charset="2"/>
              <a:buChar char="§"/>
            </a:pPr>
            <a:endParaRPr lang="ar-SA" sz="2000" dirty="0" smtClean="0">
              <a:solidFill>
                <a:prstClr val="black"/>
              </a:solidFill>
              <a:cs typeface="PT Bold Heading" pitchFamily="2" charset="-78"/>
            </a:endParaRPr>
          </a:p>
          <a:p>
            <a:pPr marL="342900" indent="-342900" algn="just">
              <a:buFont typeface="Wingdings" pitchFamily="2" charset="2"/>
              <a:buChar char="§"/>
            </a:pPr>
            <a:r>
              <a:rPr lang="ar-SA" sz="2000" dirty="0" smtClean="0">
                <a:solidFill>
                  <a:prstClr val="black"/>
                </a:solidFill>
                <a:cs typeface="PT Bold Heading" pitchFamily="2" charset="-78"/>
              </a:rPr>
              <a:t>ومن ثم اندمجتا وكونا شركة  تحمل اسم </a:t>
            </a:r>
            <a:r>
              <a:rPr lang="en-US" sz="2400" b="1" dirty="0" smtClean="0">
                <a:solidFill>
                  <a:srgbClr val="FF0000"/>
                </a:solidFill>
                <a:cs typeface="PT Bold Heading" pitchFamily="2" charset="-78"/>
              </a:rPr>
              <a:t>CARLSON WAGONLIT TRAVEL</a:t>
            </a:r>
            <a:endParaRPr lang="ar-SA" sz="2400" b="1" dirty="0" smtClean="0">
              <a:solidFill>
                <a:srgbClr val="FF0000"/>
              </a:solidFill>
              <a:cs typeface="PT Bold Heading" pitchFamily="2" charset="-78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ar-SA" dirty="0" smtClean="0">
              <a:solidFill>
                <a:prstClr val="black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endParaRPr lang="ar-S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08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971600" y="1484784"/>
            <a:ext cx="7344816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4400" b="1" dirty="0" smtClean="0">
                <a:solidFill>
                  <a:srgbClr val="FF0000"/>
                </a:solidFill>
              </a:rPr>
              <a:t>واخيرا </a:t>
            </a:r>
          </a:p>
          <a:p>
            <a:pPr algn="just"/>
            <a:r>
              <a:rPr lang="ar-SA" sz="4400" b="1" dirty="0" smtClean="0">
                <a:solidFill>
                  <a:srgbClr val="FF0000"/>
                </a:solidFill>
              </a:rPr>
              <a:t>تأسست العديد من الشركات  والوكالات السياحية وانتشرت في مختلف العالم حتى اصبحت عدد الشركات السياحية الان الى اكثر من 500 الف شركة سياحية </a:t>
            </a:r>
            <a:endParaRPr lang="ar-SA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50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LL\Desktop\744fec5cc7299c24825c1ca64885af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560840" cy="56166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717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دبوس تثبيت">
  <a:themeElements>
    <a:clrScheme name="دبوس تثبيت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دبوس تثبيت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بوس تثبيت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231</Words>
  <Application>Microsoft Office PowerPoint</Application>
  <PresentationFormat>عرض على الشاشة (3:4)‏</PresentationFormat>
  <Paragraphs>19</Paragraphs>
  <Slides>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دبوس تثبيت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DELL</dc:creator>
  <cp:lastModifiedBy>DELL</cp:lastModifiedBy>
  <cp:revision>1</cp:revision>
  <dcterms:created xsi:type="dcterms:W3CDTF">2015-11-18T13:42:07Z</dcterms:created>
  <dcterms:modified xsi:type="dcterms:W3CDTF">2015-11-18T13:46:34Z</dcterms:modified>
</cp:coreProperties>
</file>