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646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382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432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447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02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351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576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322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733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645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426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4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621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 flipH="1">
            <a:off x="1475656" y="2465020"/>
            <a:ext cx="6124110" cy="1107996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6600" b="1" dirty="0" smtClean="0">
                <a:ln w="11430"/>
                <a:gradFill>
                  <a:gsLst>
                    <a:gs pos="0">
                      <a:srgbClr val="AA2B1E">
                        <a:tint val="70000"/>
                        <a:satMod val="245000"/>
                      </a:srgbClr>
                    </a:gs>
                    <a:gs pos="75000">
                      <a:srgbClr val="AA2B1E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AA2B1E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الشركات السياحية </a:t>
            </a:r>
            <a:endParaRPr lang="ar-SA" sz="6600" b="1" dirty="0">
              <a:ln w="11430"/>
              <a:gradFill>
                <a:gsLst>
                  <a:gs pos="0">
                    <a:srgbClr val="AA2B1E">
                      <a:tint val="70000"/>
                      <a:satMod val="245000"/>
                    </a:srgbClr>
                  </a:gs>
                  <a:gs pos="75000">
                    <a:srgbClr val="AA2B1E">
                      <a:tint val="90000"/>
                      <a:shade val="60000"/>
                      <a:satMod val="240000"/>
                    </a:srgbClr>
                  </a:gs>
                  <a:gs pos="100000">
                    <a:srgbClr val="AA2B1E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310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898037" y="1515556"/>
            <a:ext cx="7272808" cy="3785652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ar-SA" sz="4800" b="1" dirty="0" smtClean="0">
                <a:ln w="11430"/>
                <a:gradFill>
                  <a:gsLst>
                    <a:gs pos="0">
                      <a:srgbClr val="AA2B1E">
                        <a:tint val="70000"/>
                        <a:satMod val="245000"/>
                      </a:srgbClr>
                    </a:gs>
                    <a:gs pos="75000">
                      <a:srgbClr val="AA2B1E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AA2B1E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هي الوسيط بين مالكي وموردي الخدمات السياحية المختلفة </a:t>
            </a:r>
            <a:r>
              <a:rPr lang="ar-SA" sz="4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(الفنادق وأماكن الاقامة، وسائل النقل ،المنشآت السياحية ) </a:t>
            </a:r>
            <a:r>
              <a:rPr lang="ar-SA" sz="4800" b="1" dirty="0" smtClean="0">
                <a:ln w="11430"/>
                <a:gradFill>
                  <a:gsLst>
                    <a:gs pos="0">
                      <a:srgbClr val="AA2B1E">
                        <a:tint val="70000"/>
                        <a:satMod val="245000"/>
                      </a:srgbClr>
                    </a:gs>
                    <a:gs pos="75000">
                      <a:srgbClr val="AA2B1E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AA2B1E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ومستهلكي تلك الخدمات </a:t>
            </a:r>
            <a:r>
              <a:rPr lang="ar-SA" sz="4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(السائحين).</a:t>
            </a:r>
            <a:endParaRPr lang="ar-SA" sz="4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6243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043608" y="2348880"/>
            <a:ext cx="6480720" cy="2308324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ar-SA" sz="7200" b="1" dirty="0" smtClean="0">
                <a:ln w="11430"/>
                <a:gradFill>
                  <a:gsLst>
                    <a:gs pos="0">
                      <a:srgbClr val="AA2B1E">
                        <a:tint val="70000"/>
                        <a:satMod val="245000"/>
                      </a:srgbClr>
                    </a:gs>
                    <a:gs pos="75000">
                      <a:srgbClr val="AA2B1E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AA2B1E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شركة توماس كوك</a:t>
            </a:r>
          </a:p>
          <a:p>
            <a:pPr algn="ctr"/>
            <a:r>
              <a:rPr lang="ar-SA" sz="7200" b="1" dirty="0" smtClean="0">
                <a:ln w="11430"/>
                <a:gradFill>
                  <a:gsLst>
                    <a:gs pos="0">
                      <a:srgbClr val="AA2B1E">
                        <a:tint val="70000"/>
                        <a:satMod val="245000"/>
                      </a:srgbClr>
                    </a:gs>
                    <a:gs pos="75000">
                      <a:srgbClr val="AA2B1E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AA2B1E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السياحية</a:t>
            </a:r>
            <a:endParaRPr lang="ar-SA" sz="7200" b="1" dirty="0">
              <a:ln w="11430"/>
              <a:gradFill>
                <a:gsLst>
                  <a:gs pos="0">
                    <a:srgbClr val="AA2B1E">
                      <a:tint val="70000"/>
                      <a:satMod val="245000"/>
                    </a:srgbClr>
                  </a:gs>
                  <a:gs pos="75000">
                    <a:srgbClr val="AA2B1E">
                      <a:tint val="90000"/>
                      <a:shade val="60000"/>
                      <a:satMod val="240000"/>
                    </a:srgbClr>
                  </a:gs>
                  <a:gs pos="100000">
                    <a:srgbClr val="AA2B1E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58605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899592" y="1052736"/>
            <a:ext cx="7344816" cy="430887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ar-SA" sz="3200" dirty="0" smtClean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</a:rPr>
              <a:t>اول </a:t>
            </a:r>
            <a:r>
              <a:rPr lang="ar-SA" sz="3200" dirty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</a:rPr>
              <a:t>رحلة سياحية نظمت كانت عام 1841م .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ar-SA" sz="3200" dirty="0" smtClean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</a:rPr>
              <a:t>اول وكالة سفر وسياحة في العالم هي شركة </a:t>
            </a:r>
            <a:r>
              <a:rPr lang="ar-SA" sz="3200" dirty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</a:rPr>
              <a:t>ت</a:t>
            </a:r>
            <a:r>
              <a:rPr lang="ar-SA" sz="3200" dirty="0" smtClean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</a:rPr>
              <a:t>وماس كوك ،لرجل الاعمال الانجليزي </a:t>
            </a:r>
            <a:r>
              <a:rPr lang="en-US" sz="3200" dirty="0" smtClean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</a:rPr>
              <a:t>Thomas Cook</a:t>
            </a:r>
            <a:r>
              <a:rPr lang="ar-SA" sz="3200" dirty="0" smtClean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</a:rPr>
              <a:t> .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ar-SA" sz="3200" dirty="0" smtClean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</a:rPr>
              <a:t>اول وسيلة تنقل للرحلة السياحية كانت القطار 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ar-SA" sz="3200" dirty="0" smtClean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</a:rPr>
              <a:t>عدد سياح الرحلة كان 570 مسافر اذ كانت بين مدينتين شمال لندن ( لاف بورو, ليستر)؟ 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ar-SA" sz="3200" dirty="0" smtClean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</a:rPr>
              <a:t>اول عمولة حصلت من الرحلة مقدارها 5% من قيمة التذاكر</a:t>
            </a:r>
          </a:p>
          <a:p>
            <a:r>
              <a:rPr lang="ar-SA" dirty="0" smtClean="0">
                <a:solidFill>
                  <a:prstClr val="black"/>
                </a:solidFill>
              </a:rPr>
              <a:t> </a:t>
            </a:r>
            <a:endParaRPr lang="ar-S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30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954696" y="620688"/>
            <a:ext cx="7433727" cy="6063198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285750" indent="-285750" algn="just">
              <a:buFont typeface="Wingdings" pitchFamily="2" charset="2"/>
              <a:buChar char="§"/>
            </a:pPr>
            <a:r>
              <a:rPr lang="ar-SA" sz="3200" b="1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</a:rPr>
              <a:t>عام 1851م نظمت رحلة سياحية  ثانية لعدد 156 ألف شخص الى لندن لحضور المعرض العالمي الاول بقصر </a:t>
            </a:r>
            <a:r>
              <a:rPr lang="ar-SA" sz="3200" b="1" dirty="0" err="1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</a:rPr>
              <a:t>مريستال</a:t>
            </a:r>
            <a:r>
              <a:rPr lang="ar-SA" sz="3200" b="1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</a:rPr>
              <a:t>.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ar-SA" sz="3200" b="1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</a:rPr>
              <a:t>في عام 1855م نظمت اول رحلة سياحية خارجية خارج انجلترا لمدة 5 أيام الى معرض باريس .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ar-SA" sz="3200" b="1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</a:rPr>
              <a:t>ثم تلا ذلك رحلات الى ألمانيا وسويسرا والنمسا وايطاليا.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ar-SA" sz="3200" b="1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</a:rPr>
              <a:t>في عام 1865م قامت شركة توماس كوك بتنظيم اول رحلة الى الولايات المتحدة الامريكية .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ar-SA" sz="3200" b="1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</a:rPr>
              <a:t>في عام 1869م تم تنظيم أول رحلة الى مصر وفلسطين .</a:t>
            </a:r>
          </a:p>
          <a:p>
            <a:pPr marL="285750" indent="-285750">
              <a:buFont typeface="Wingdings" pitchFamily="2" charset="2"/>
              <a:buChar char="§"/>
            </a:pPr>
            <a:endParaRPr lang="ar-SA" b="1" dirty="0" smtClean="0">
              <a:ln w="50800"/>
              <a:solidFill>
                <a:prstClr val="white">
                  <a:shade val="50000"/>
                </a:prstClr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endParaRPr lang="ar-SA" b="1" dirty="0">
              <a:ln w="50800"/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7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971600" y="980728"/>
            <a:ext cx="7128792" cy="467820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just">
              <a:buFont typeface="Wingdings" pitchFamily="2" charset="2"/>
              <a:buChar char="§"/>
            </a:pPr>
            <a:r>
              <a:rPr lang="ar-SA" sz="2800" b="1" dirty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cs typeface="PT Bold Heading" pitchFamily="2" charset="-78"/>
              </a:rPr>
              <a:t>في عام 1872م قام بافتتاح اول مكتب في القاهرة ....سبب  ذلك لتنظيم رحلات بالسفينة </a:t>
            </a:r>
            <a:r>
              <a:rPr lang="ar-SA" sz="2800" b="1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cs typeface="PT Bold Heading" pitchFamily="2" charset="-78"/>
              </a:rPr>
              <a:t>.</a:t>
            </a:r>
          </a:p>
          <a:p>
            <a:pPr algn="just"/>
            <a:endParaRPr lang="ar-SA" sz="2800" b="1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cs typeface="PT Bold Heading" pitchFamily="2" charset="-78"/>
            </a:endParaRPr>
          </a:p>
          <a:p>
            <a:pPr marL="285750" indent="-285750" algn="just">
              <a:buFont typeface="Wingdings" pitchFamily="2" charset="2"/>
              <a:buChar char="§"/>
            </a:pPr>
            <a:r>
              <a:rPr lang="ar-SA" sz="2800" b="1" dirty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cs typeface="PT Bold Heading" pitchFamily="2" charset="-78"/>
              </a:rPr>
              <a:t>في نفس العام 1872م تم تنظيم أول رحلة حول العالم والتي استغرقت 222يوما .</a:t>
            </a:r>
          </a:p>
          <a:p>
            <a:pPr marL="285750" indent="-285750" algn="just">
              <a:buFont typeface="Wingdings" pitchFamily="2" charset="2"/>
              <a:buChar char="§"/>
            </a:pPr>
            <a:endParaRPr lang="ar-SA" sz="2800" dirty="0" smtClean="0">
              <a:solidFill>
                <a:prstClr val="black"/>
              </a:solidFill>
              <a:cs typeface="PT Bold Heading" pitchFamily="2" charset="-78"/>
            </a:endParaRPr>
          </a:p>
          <a:p>
            <a:pPr marL="285750" indent="-285750" algn="just">
              <a:buFont typeface="Wingdings" pitchFamily="2" charset="2"/>
              <a:buChar char="§"/>
            </a:pPr>
            <a:r>
              <a:rPr lang="ar-SA" sz="2800" dirty="0" smtClean="0">
                <a:solidFill>
                  <a:prstClr val="black"/>
                </a:solidFill>
                <a:cs typeface="PT Bold Heading" pitchFamily="2" charset="-78"/>
              </a:rPr>
              <a:t>في عام 1874م اصدرت شركة توماس كوك بديل للنقود والذي اطلق عليه </a:t>
            </a:r>
            <a:r>
              <a:rPr lang="en-US" sz="2800" b="1" dirty="0" smtClean="0">
                <a:solidFill>
                  <a:srgbClr val="FF0000"/>
                </a:solidFill>
                <a:cs typeface="PT Bold Heading" pitchFamily="2" charset="-78"/>
              </a:rPr>
              <a:t>NOTES Circular</a:t>
            </a:r>
            <a:r>
              <a:rPr lang="ar-SA" sz="2800" dirty="0" smtClean="0">
                <a:solidFill>
                  <a:prstClr val="black"/>
                </a:solidFill>
                <a:cs typeface="PT Bold Heading" pitchFamily="2" charset="-78"/>
              </a:rPr>
              <a:t> الذي تطور بعد ذلك لتصبح الشيكات السياحية</a:t>
            </a:r>
            <a:r>
              <a:rPr lang="en-US" sz="2800" dirty="0" smtClean="0">
                <a:solidFill>
                  <a:prstClr val="black"/>
                </a:solidFill>
                <a:cs typeface="PT Bold Heading" pitchFamily="2" charset="-78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cs typeface="PT Bold Heading" pitchFamily="2" charset="-78"/>
              </a:rPr>
              <a:t>Travel </a:t>
            </a:r>
            <a:r>
              <a:rPr lang="en-US" sz="2800" b="1" dirty="0" err="1" smtClean="0">
                <a:solidFill>
                  <a:srgbClr val="FF0000"/>
                </a:solidFill>
                <a:cs typeface="PT Bold Heading" pitchFamily="2" charset="-78"/>
              </a:rPr>
              <a:t>Cheques</a:t>
            </a:r>
            <a:r>
              <a:rPr lang="en-US" sz="2800" b="1" dirty="0" smtClean="0">
                <a:solidFill>
                  <a:srgbClr val="FF0000"/>
                </a:solidFill>
                <a:cs typeface="PT Bold Heading" pitchFamily="2" charset="-78"/>
              </a:rPr>
              <a:t>  </a:t>
            </a:r>
            <a:r>
              <a:rPr lang="ar-SA" sz="2800" b="1" dirty="0" smtClean="0">
                <a:solidFill>
                  <a:srgbClr val="FF0000"/>
                </a:solidFill>
                <a:cs typeface="PT Bold Heading" pitchFamily="2" charset="-78"/>
              </a:rPr>
              <a:t> </a:t>
            </a:r>
            <a:r>
              <a:rPr lang="ar-SA" sz="2800" dirty="0" smtClean="0">
                <a:solidFill>
                  <a:prstClr val="black"/>
                </a:solidFill>
                <a:cs typeface="PT Bold Heading" pitchFamily="2" charset="-78"/>
              </a:rPr>
              <a:t>المعروفة الان.</a:t>
            </a:r>
          </a:p>
          <a:p>
            <a:endParaRPr lang="ar-S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16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ELL\Desktop\744fec5cc7299c24825c1ca64885af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0688"/>
            <a:ext cx="7560840" cy="56166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717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دبوس تثبيت">
  <a:themeElements>
    <a:clrScheme name="دبوس تثبيت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دبوس تثبيت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دبوس تثبيت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221</Words>
  <Application>Microsoft Office PowerPoint</Application>
  <PresentationFormat>عرض على الشاشة (3:4)‏</PresentationFormat>
  <Paragraphs>20</Paragraphs>
  <Slides>7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دبوس تثبيت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DELL</dc:creator>
  <cp:lastModifiedBy>DELL</cp:lastModifiedBy>
  <cp:revision>1</cp:revision>
  <dcterms:created xsi:type="dcterms:W3CDTF">2015-11-18T13:40:31Z</dcterms:created>
  <dcterms:modified xsi:type="dcterms:W3CDTF">2015-11-18T13:47:26Z</dcterms:modified>
</cp:coreProperties>
</file>