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3"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ar-SA" smtClean="0"/>
              <a:t>انقر لتحرير نمط العنوان الرئيسي</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11"/>
          </p:nvPr>
        </p:nvSpPr>
        <p:spPr>
          <a:xfrm>
            <a:off x="1174044" y="5357592"/>
            <a:ext cx="5034845" cy="365125"/>
          </a:xfrm>
        </p:spPr>
        <p:txBody>
          <a:bodyPr/>
          <a:lstStyle/>
          <a:p>
            <a:endParaRPr lang="ar-SA">
              <a:solidFill>
                <a:srgbClr val="465E9C"/>
              </a:solidFill>
            </a:endParaRPr>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19432343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11"/>
          </p:nvPr>
        </p:nvSpPr>
        <p:spPr/>
        <p:txBody>
          <a:bodyPr/>
          <a:lstStyle/>
          <a:p>
            <a:endParaRPr lang="ar-SA">
              <a:solidFill>
                <a:srgbClr val="465E9C"/>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41541443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11"/>
          </p:nvPr>
        </p:nvSpPr>
        <p:spPr/>
        <p:txBody>
          <a:bodyPr/>
          <a:lstStyle/>
          <a:p>
            <a:endParaRPr lang="ar-SA">
              <a:solidFill>
                <a:srgbClr val="465E9C"/>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28114145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11"/>
          </p:nvPr>
        </p:nvSpPr>
        <p:spPr/>
        <p:txBody>
          <a:bodyPr/>
          <a:lstStyle/>
          <a:p>
            <a:endParaRPr lang="ar-SA">
              <a:solidFill>
                <a:srgbClr val="465E9C"/>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474436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11"/>
          </p:nvPr>
        </p:nvSpPr>
        <p:spPr/>
        <p:txBody>
          <a:bodyPr/>
          <a:lstStyle/>
          <a:p>
            <a:endParaRPr lang="ar-SA">
              <a:solidFill>
                <a:srgbClr val="465E9C"/>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3250591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6" name="Footer Placeholder 5"/>
          <p:cNvSpPr>
            <a:spLocks noGrp="1"/>
          </p:cNvSpPr>
          <p:nvPr>
            <p:ph type="ftr" sz="quarter" idx="11"/>
          </p:nvPr>
        </p:nvSpPr>
        <p:spPr/>
        <p:txBody>
          <a:bodyPr/>
          <a:lstStyle/>
          <a:p>
            <a:endParaRPr lang="ar-SA">
              <a:solidFill>
                <a:srgbClr val="465E9C"/>
              </a:solidFill>
            </a:endParaRPr>
          </a:p>
        </p:txBody>
      </p:sp>
      <p:sp>
        <p:nvSpPr>
          <p:cNvPr id="7" name="Slide Number Placeholder 6"/>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
        <p:nvSpPr>
          <p:cNvPr id="9" name="Content Placeholder 8"/>
          <p:cNvSpPr>
            <a:spLocks noGrp="1"/>
          </p:cNvSpPr>
          <p:nvPr>
            <p:ph sz="quarter" idx="13"/>
          </p:nvPr>
        </p:nvSpPr>
        <p:spPr>
          <a:xfrm>
            <a:off x="1298448" y="2121407"/>
            <a:ext cx="3200400" cy="360273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extLst>
      <p:ext uri="{BB962C8B-B14F-4D97-AF65-F5344CB8AC3E}">
        <p14:creationId xmlns:p14="http://schemas.microsoft.com/office/powerpoint/2010/main" val="37874842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8" name="Footer Placeholder 7"/>
          <p:cNvSpPr>
            <a:spLocks noGrp="1"/>
          </p:cNvSpPr>
          <p:nvPr>
            <p:ph type="ftr" sz="quarter" idx="11"/>
          </p:nvPr>
        </p:nvSpPr>
        <p:spPr/>
        <p:txBody>
          <a:bodyPr/>
          <a:lstStyle/>
          <a:p>
            <a:endParaRPr lang="ar-SA">
              <a:solidFill>
                <a:srgbClr val="465E9C"/>
              </a:solidFill>
            </a:endParaRPr>
          </a:p>
        </p:txBody>
      </p:sp>
      <p:sp>
        <p:nvSpPr>
          <p:cNvPr id="9" name="Slide Number Placeholder 8"/>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
        <p:nvSpPr>
          <p:cNvPr id="11" name="Content Placeholder 10"/>
          <p:cNvSpPr>
            <a:spLocks noGrp="1"/>
          </p:cNvSpPr>
          <p:nvPr>
            <p:ph sz="quarter" idx="13"/>
          </p:nvPr>
        </p:nvSpPr>
        <p:spPr>
          <a:xfrm>
            <a:off x="1298448" y="2944368"/>
            <a:ext cx="3227832" cy="27797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extLst>
      <p:ext uri="{BB962C8B-B14F-4D97-AF65-F5344CB8AC3E}">
        <p14:creationId xmlns:p14="http://schemas.microsoft.com/office/powerpoint/2010/main" val="11631479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4" name="Footer Placeholder 3"/>
          <p:cNvSpPr>
            <a:spLocks noGrp="1"/>
          </p:cNvSpPr>
          <p:nvPr>
            <p:ph type="ftr" sz="quarter" idx="11"/>
          </p:nvPr>
        </p:nvSpPr>
        <p:spPr/>
        <p:txBody>
          <a:bodyPr/>
          <a:lstStyle/>
          <a:p>
            <a:endParaRPr lang="ar-SA">
              <a:solidFill>
                <a:srgbClr val="465E9C"/>
              </a:solidFill>
            </a:endParaRPr>
          </a:p>
        </p:txBody>
      </p:sp>
      <p:sp>
        <p:nvSpPr>
          <p:cNvPr id="5" name="Slide Number Placeholder 4"/>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3151360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3" name="Footer Placeholder 2"/>
          <p:cNvSpPr>
            <a:spLocks noGrp="1"/>
          </p:cNvSpPr>
          <p:nvPr>
            <p:ph type="ftr" sz="quarter" idx="11"/>
          </p:nvPr>
        </p:nvSpPr>
        <p:spPr/>
        <p:txBody>
          <a:bodyPr/>
          <a:lstStyle/>
          <a:p>
            <a:endParaRPr lang="ar-SA">
              <a:solidFill>
                <a:srgbClr val="465E9C"/>
              </a:solidFill>
            </a:endParaRPr>
          </a:p>
        </p:txBody>
      </p:sp>
      <p:sp>
        <p:nvSpPr>
          <p:cNvPr id="4" name="Slide Number Placeholder 3"/>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17976102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rot="60000">
            <a:off x="6341698" y="5885672"/>
            <a:ext cx="1213821" cy="365125"/>
          </a:xfrm>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6" name="Footer Placeholder 5"/>
          <p:cNvSpPr>
            <a:spLocks noGrp="1"/>
          </p:cNvSpPr>
          <p:nvPr>
            <p:ph type="ftr" sz="quarter" idx="11"/>
          </p:nvPr>
        </p:nvSpPr>
        <p:spPr>
          <a:xfrm rot="-60000">
            <a:off x="914554" y="5829261"/>
            <a:ext cx="3522607" cy="365125"/>
          </a:xfrm>
        </p:spPr>
        <p:txBody>
          <a:bodyPr/>
          <a:lstStyle/>
          <a:p>
            <a:endParaRPr lang="ar-SA">
              <a:solidFill>
                <a:srgbClr val="465E9C"/>
              </a:solidFill>
            </a:endParaRPr>
          </a:p>
        </p:txBody>
      </p:sp>
      <p:sp>
        <p:nvSpPr>
          <p:cNvPr id="7" name="Slide Number Placeholder 6"/>
          <p:cNvSpPr>
            <a:spLocks noGrp="1"/>
          </p:cNvSpPr>
          <p:nvPr>
            <p:ph type="sldNum" sz="quarter" idx="12"/>
          </p:nvPr>
        </p:nvSpPr>
        <p:spPr>
          <a:xfrm rot="60000">
            <a:off x="7557313" y="5896961"/>
            <a:ext cx="554023" cy="365125"/>
          </a:xfrm>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4156247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rot="60000">
            <a:off x="6345936" y="5888737"/>
            <a:ext cx="1213821" cy="365125"/>
          </a:xfrm>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6" name="Footer Placeholder 5"/>
          <p:cNvSpPr>
            <a:spLocks noGrp="1"/>
          </p:cNvSpPr>
          <p:nvPr>
            <p:ph type="ftr" sz="quarter" idx="11"/>
          </p:nvPr>
        </p:nvSpPr>
        <p:spPr>
          <a:xfrm rot="-60000">
            <a:off x="914569" y="5831037"/>
            <a:ext cx="3319043" cy="365125"/>
          </a:xfrm>
        </p:spPr>
        <p:txBody>
          <a:bodyPr/>
          <a:lstStyle/>
          <a:p>
            <a:endParaRPr lang="ar-SA">
              <a:solidFill>
                <a:srgbClr val="465E9C"/>
              </a:solidFill>
            </a:endParaRPr>
          </a:p>
        </p:txBody>
      </p:sp>
      <p:sp>
        <p:nvSpPr>
          <p:cNvPr id="7" name="Slide Number Placeholder 6"/>
          <p:cNvSpPr>
            <a:spLocks noGrp="1"/>
          </p:cNvSpPr>
          <p:nvPr>
            <p:ph type="sldNum" sz="quarter" idx="12"/>
          </p:nvPr>
        </p:nvSpPr>
        <p:spPr>
          <a:xfrm rot="60000">
            <a:off x="7562089" y="5900026"/>
            <a:ext cx="554023" cy="365125"/>
          </a:xfrm>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1365016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5.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a:off x="731520" y="576072"/>
            <a:ext cx="7696200" cy="5715000"/>
          </a:xfrm>
          <a:prstGeom prst="rect">
            <a:avLst/>
          </a:prstGeom>
          <a:blipFill dpi="0" rotWithShape="1">
            <a:blip r:embed="rId14"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3" name="Picture 2" descr="C:\Users\Administrator\Desktop\Pushpin Dev\Assets\pushpinLeft.png"/>
          <p:cNvPicPr>
            <a:picLocks noChangeAspect="1" noChangeArrowheads="1"/>
          </p:cNvPicPr>
          <p:nvPr/>
        </p:nvPicPr>
        <p:blipFill>
          <a:blip r:embed="rId15"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5"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ar-SA">
              <a:solidFill>
                <a:srgbClr val="465E9C"/>
              </a:solidFill>
            </a:endParaRPr>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22094996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r" defTabSz="914400" rtl="1"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r" defTabSz="914400" rtl="1"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r" defTabSz="914400" rtl="1"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71600" y="1844824"/>
            <a:ext cx="7272808" cy="3456384"/>
          </a:xfrm>
        </p:spPr>
        <p:txBody>
          <a:bodyPr>
            <a:normAutofit lnSpcReduction="10000"/>
          </a:bodyPr>
          <a:lstStyle/>
          <a:p>
            <a:pPr marL="0" indent="0" algn="just">
              <a:buNone/>
            </a:pPr>
            <a:r>
              <a:rPr lang="ar-SA" sz="3600" dirty="0" smtClean="0">
                <a:solidFill>
                  <a:schemeClr val="accent6">
                    <a:lumMod val="50000"/>
                  </a:schemeClr>
                </a:solidFill>
                <a:cs typeface="PT Bold Heading" pitchFamily="2" charset="-78"/>
              </a:rPr>
              <a:t>السياحة كعلم وصناعة </a:t>
            </a:r>
          </a:p>
          <a:p>
            <a:pPr marL="0" indent="0" algn="just">
              <a:buNone/>
            </a:pPr>
            <a:r>
              <a:rPr lang="ar-SA" sz="3600" dirty="0" smtClean="0">
                <a:solidFill>
                  <a:schemeClr val="accent6">
                    <a:lumMod val="50000"/>
                  </a:schemeClr>
                </a:solidFill>
                <a:cs typeface="PT Bold Heading" pitchFamily="2" charset="-78"/>
              </a:rPr>
              <a:t>هي عبارة عن مجموعة الانشطة الحضارية والاقتصادية والتنظيمية الخاصة بانتقال الاشخاص من موطنهم الاصلي محل اقامتهم  فيه بشكل مؤقت لأي غرض غير العمل والتربح</a:t>
            </a:r>
            <a:r>
              <a:rPr lang="ar-SA" sz="3600" dirty="0" smtClean="0">
                <a:solidFill>
                  <a:srgbClr val="00B050"/>
                </a:solidFill>
                <a:cs typeface="PT Bold Heading" pitchFamily="2" charset="-78"/>
              </a:rPr>
              <a:t>. </a:t>
            </a:r>
            <a:endParaRPr lang="ar-SA" sz="3600" dirty="0">
              <a:solidFill>
                <a:srgbClr val="00B050"/>
              </a:solidFill>
              <a:cs typeface="PT Bold Heading" pitchFamily="2" charset="-78"/>
            </a:endParaRPr>
          </a:p>
        </p:txBody>
      </p:sp>
    </p:spTree>
    <p:extLst>
      <p:ext uri="{BB962C8B-B14F-4D97-AF65-F5344CB8AC3E}">
        <p14:creationId xmlns:p14="http://schemas.microsoft.com/office/powerpoint/2010/main" val="21910567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55576" y="836712"/>
            <a:ext cx="7632848" cy="5400599"/>
          </a:xfrm>
        </p:spPr>
        <p:txBody>
          <a:bodyPr>
            <a:normAutofit fontScale="92500"/>
          </a:bodyPr>
          <a:lstStyle/>
          <a:p>
            <a:pPr marL="0" indent="0">
              <a:buNone/>
            </a:pPr>
            <a:r>
              <a:rPr lang="ar-SA" dirty="0" smtClean="0">
                <a:solidFill>
                  <a:srgbClr val="00B050"/>
                </a:solidFill>
                <a:cs typeface="PT Bold Heading" pitchFamily="2" charset="-78"/>
              </a:rPr>
              <a:t>وقت صنفت منظمة السياحة العالمية </a:t>
            </a:r>
            <a:r>
              <a:rPr lang="en-US" dirty="0" smtClean="0">
                <a:solidFill>
                  <a:srgbClr val="00B050"/>
                </a:solidFill>
                <a:cs typeface="PT Bold Heading" pitchFamily="2" charset="-78"/>
              </a:rPr>
              <a:t>UNWTO </a:t>
            </a:r>
            <a:r>
              <a:rPr lang="ar-SA" dirty="0" smtClean="0">
                <a:solidFill>
                  <a:srgbClr val="00B050"/>
                </a:solidFill>
                <a:cs typeface="PT Bold Heading" pitchFamily="2" charset="-78"/>
              </a:rPr>
              <a:t> عام 1994م السياحة الى ثلاثة أقسام  وأوصت بهذا التصنيف عند اعداد الاحصائيات وهي : </a:t>
            </a:r>
          </a:p>
          <a:p>
            <a:pPr marL="0" indent="0">
              <a:buNone/>
            </a:pPr>
            <a:endParaRPr lang="ar-SA" dirty="0">
              <a:cs typeface="PT Bold Heading" pitchFamily="2" charset="-78"/>
            </a:endParaRPr>
          </a:p>
          <a:p>
            <a:pPr marL="0" indent="0">
              <a:buNone/>
            </a:pPr>
            <a:r>
              <a:rPr lang="ar-SA" dirty="0" smtClean="0">
                <a:solidFill>
                  <a:srgbClr val="00B050"/>
                </a:solidFill>
                <a:cs typeface="PT Bold Heading" pitchFamily="2" charset="-78"/>
              </a:rPr>
              <a:t>السياحة المحلية : </a:t>
            </a:r>
          </a:p>
          <a:p>
            <a:pPr marL="0" indent="0">
              <a:buNone/>
            </a:pPr>
            <a:r>
              <a:rPr lang="ar-SA" dirty="0" smtClean="0">
                <a:cs typeface="PT Bold Heading" pitchFamily="2" charset="-78"/>
              </a:rPr>
              <a:t>وهي التي تشمل  حركة وسفر السائحين المحليين في دولة معينة داخل حدود نفس الدولة .</a:t>
            </a:r>
          </a:p>
          <a:p>
            <a:pPr marL="0" indent="0">
              <a:buNone/>
            </a:pPr>
            <a:endParaRPr lang="ar-SA" dirty="0" smtClean="0">
              <a:solidFill>
                <a:srgbClr val="00B050"/>
              </a:solidFill>
              <a:cs typeface="PT Bold Heading" pitchFamily="2" charset="-78"/>
            </a:endParaRPr>
          </a:p>
          <a:p>
            <a:pPr marL="0" indent="0">
              <a:buNone/>
            </a:pPr>
            <a:r>
              <a:rPr lang="ar-SA" dirty="0" smtClean="0">
                <a:solidFill>
                  <a:srgbClr val="00B050"/>
                </a:solidFill>
                <a:cs typeface="PT Bold Heading" pitchFamily="2" charset="-78"/>
              </a:rPr>
              <a:t>السياحة الوافدة :</a:t>
            </a:r>
          </a:p>
          <a:p>
            <a:pPr marL="0" indent="0">
              <a:buNone/>
            </a:pPr>
            <a:r>
              <a:rPr lang="ar-SA" dirty="0" smtClean="0">
                <a:cs typeface="PT Bold Heading" pitchFamily="2" charset="-78"/>
              </a:rPr>
              <a:t>والتي تشمل حركة السائحين الوافدين من دول اخرى داخل دولة معينة .</a:t>
            </a:r>
          </a:p>
          <a:p>
            <a:pPr marL="0" indent="0">
              <a:buNone/>
            </a:pPr>
            <a:endParaRPr lang="ar-SA" dirty="0" smtClean="0">
              <a:cs typeface="PT Bold Heading" pitchFamily="2" charset="-78"/>
            </a:endParaRPr>
          </a:p>
          <a:p>
            <a:pPr marL="0" indent="0">
              <a:buNone/>
            </a:pPr>
            <a:r>
              <a:rPr lang="ar-SA" dirty="0" smtClean="0">
                <a:solidFill>
                  <a:srgbClr val="00B050"/>
                </a:solidFill>
                <a:cs typeface="PT Bold Heading" pitchFamily="2" charset="-78"/>
              </a:rPr>
              <a:t>السياحة المصدرة :</a:t>
            </a:r>
          </a:p>
          <a:p>
            <a:pPr marL="0" indent="0">
              <a:buNone/>
            </a:pPr>
            <a:r>
              <a:rPr lang="ar-SA" dirty="0" smtClean="0">
                <a:cs typeface="PT Bold Heading" pitchFamily="2" charset="-78"/>
              </a:rPr>
              <a:t>والتي تشمل حركة وسفر المواطنين المقيمين في أي دولة الى دولة اخرى .</a:t>
            </a:r>
            <a:endParaRPr lang="ar-SA" dirty="0">
              <a:cs typeface="PT Bold Heading" pitchFamily="2" charset="-78"/>
            </a:endParaRPr>
          </a:p>
        </p:txBody>
      </p:sp>
    </p:spTree>
    <p:extLst>
      <p:ext uri="{BB962C8B-B14F-4D97-AF65-F5344CB8AC3E}">
        <p14:creationId xmlns:p14="http://schemas.microsoft.com/office/powerpoint/2010/main" val="10705069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55576" y="836712"/>
            <a:ext cx="7632848" cy="5400599"/>
          </a:xfrm>
        </p:spPr>
        <p:txBody>
          <a:bodyPr/>
          <a:lstStyle/>
          <a:p>
            <a:pPr marL="0" indent="0" algn="just">
              <a:buNone/>
            </a:pPr>
            <a:r>
              <a:rPr lang="ar-SA" sz="3200" dirty="0" smtClean="0">
                <a:solidFill>
                  <a:srgbClr val="00B050"/>
                </a:solidFill>
                <a:cs typeface="PT Bold Heading" pitchFamily="2" charset="-78"/>
              </a:rPr>
              <a:t>صنفت منظمة السياحة العالمية السياحة الى ثلاثة انماط رئيسية هي : </a:t>
            </a:r>
          </a:p>
          <a:p>
            <a:pPr marL="0" indent="0" algn="just">
              <a:buNone/>
            </a:pPr>
            <a:endParaRPr lang="ar-SA" dirty="0" smtClean="0">
              <a:solidFill>
                <a:srgbClr val="00B050"/>
              </a:solidFill>
              <a:cs typeface="PT Bold Heading" pitchFamily="2" charset="-78"/>
            </a:endParaRPr>
          </a:p>
          <a:p>
            <a:pPr marL="0" indent="0" algn="just">
              <a:buNone/>
            </a:pPr>
            <a:r>
              <a:rPr lang="ar-SA" dirty="0" smtClean="0">
                <a:solidFill>
                  <a:srgbClr val="00B050"/>
                </a:solidFill>
                <a:cs typeface="PT Bold Heading" pitchFamily="2" charset="-78"/>
              </a:rPr>
              <a:t>السياحة الداخلية :</a:t>
            </a:r>
          </a:p>
          <a:p>
            <a:pPr marL="0" indent="0" algn="just">
              <a:buNone/>
            </a:pPr>
            <a:r>
              <a:rPr lang="ar-SA" dirty="0" smtClean="0">
                <a:cs typeface="PT Bold Heading" pitchFamily="2" charset="-78"/>
              </a:rPr>
              <a:t>والتي تشمل السياحة المحلية والسياحة الوافدة.</a:t>
            </a:r>
          </a:p>
          <a:p>
            <a:pPr marL="0" indent="0" algn="just">
              <a:buNone/>
            </a:pPr>
            <a:r>
              <a:rPr lang="ar-SA" dirty="0" smtClean="0">
                <a:cs typeface="PT Bold Heading" pitchFamily="2" charset="-78"/>
              </a:rPr>
              <a:t> </a:t>
            </a:r>
          </a:p>
          <a:p>
            <a:pPr marL="0" indent="0" algn="just">
              <a:buNone/>
            </a:pPr>
            <a:r>
              <a:rPr lang="ar-SA" dirty="0" smtClean="0">
                <a:solidFill>
                  <a:srgbClr val="00B050"/>
                </a:solidFill>
                <a:cs typeface="PT Bold Heading" pitchFamily="2" charset="-78"/>
              </a:rPr>
              <a:t>السياحة القومية :</a:t>
            </a:r>
          </a:p>
          <a:p>
            <a:pPr marL="0" indent="0" algn="just">
              <a:buNone/>
            </a:pPr>
            <a:r>
              <a:rPr lang="ar-SA" dirty="0" smtClean="0">
                <a:cs typeface="PT Bold Heading" pitchFamily="2" charset="-78"/>
              </a:rPr>
              <a:t>والتي تشمل السياحة الداخلية والسياحة المصدرة.</a:t>
            </a:r>
          </a:p>
          <a:p>
            <a:pPr marL="0" indent="0" algn="just">
              <a:buNone/>
            </a:pPr>
            <a:endParaRPr lang="ar-SA" dirty="0">
              <a:cs typeface="PT Bold Heading" pitchFamily="2" charset="-78"/>
            </a:endParaRPr>
          </a:p>
          <a:p>
            <a:pPr marL="0" indent="0" algn="just">
              <a:buNone/>
            </a:pPr>
            <a:r>
              <a:rPr lang="ar-SA" dirty="0" smtClean="0">
                <a:solidFill>
                  <a:srgbClr val="00B050"/>
                </a:solidFill>
                <a:cs typeface="PT Bold Heading" pitchFamily="2" charset="-78"/>
              </a:rPr>
              <a:t>السياحة الدولية :</a:t>
            </a:r>
          </a:p>
          <a:p>
            <a:pPr marL="0" indent="0" algn="just">
              <a:buNone/>
            </a:pPr>
            <a:r>
              <a:rPr lang="ar-SA" dirty="0" smtClean="0">
                <a:cs typeface="PT Bold Heading" pitchFamily="2" charset="-78"/>
              </a:rPr>
              <a:t>والتي تشمل السياحة الوافدة والسياحة المصدرة. </a:t>
            </a:r>
          </a:p>
          <a:p>
            <a:pPr marL="0" indent="0">
              <a:buNone/>
            </a:pPr>
            <a:endParaRPr lang="ar-SA" dirty="0"/>
          </a:p>
        </p:txBody>
      </p:sp>
    </p:spTree>
    <p:extLst>
      <p:ext uri="{BB962C8B-B14F-4D97-AF65-F5344CB8AC3E}">
        <p14:creationId xmlns:p14="http://schemas.microsoft.com/office/powerpoint/2010/main" val="37601607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55576" y="1340768"/>
            <a:ext cx="7632848" cy="4968551"/>
          </a:xfrm>
        </p:spPr>
        <p:txBody>
          <a:bodyPr>
            <a:normAutofit/>
          </a:bodyPr>
          <a:lstStyle/>
          <a:p>
            <a:pPr marL="0" indent="0">
              <a:buNone/>
            </a:pPr>
            <a:r>
              <a:rPr lang="ar-SA" sz="3200" dirty="0" smtClean="0">
                <a:solidFill>
                  <a:srgbClr val="00B050"/>
                </a:solidFill>
                <a:cs typeface="PT Bold Heading" pitchFamily="2" charset="-78"/>
              </a:rPr>
              <a:t>منظمة  السياحة العالمية </a:t>
            </a:r>
            <a:r>
              <a:rPr lang="ar-SA" sz="3200" dirty="0">
                <a:solidFill>
                  <a:srgbClr val="00B050"/>
                </a:solidFill>
                <a:cs typeface="PT Bold Heading" pitchFamily="2" charset="-78"/>
              </a:rPr>
              <a:t>السائح  </a:t>
            </a:r>
            <a:r>
              <a:rPr lang="en-US" sz="3200" b="1" dirty="0">
                <a:solidFill>
                  <a:srgbClr val="00B050"/>
                </a:solidFill>
                <a:cs typeface="PT Bold Heading" pitchFamily="2" charset="-78"/>
              </a:rPr>
              <a:t>Tourist</a:t>
            </a:r>
            <a:r>
              <a:rPr lang="ar-SA" sz="3200" b="1" dirty="0">
                <a:solidFill>
                  <a:srgbClr val="00B050"/>
                </a:solidFill>
                <a:cs typeface="PT Bold Heading" pitchFamily="2" charset="-78"/>
              </a:rPr>
              <a:t> بأنه : </a:t>
            </a:r>
          </a:p>
          <a:p>
            <a:pPr marL="0" indent="0">
              <a:buNone/>
            </a:pPr>
            <a:endParaRPr lang="ar-SA" sz="2800" b="1" dirty="0" smtClean="0">
              <a:cs typeface="PT Bold Heading" pitchFamily="2" charset="-78"/>
            </a:endParaRPr>
          </a:p>
          <a:p>
            <a:pPr marL="0" indent="0" algn="just">
              <a:buNone/>
            </a:pPr>
            <a:r>
              <a:rPr lang="ar-SA" sz="2800" b="1" dirty="0" smtClean="0">
                <a:cs typeface="PT Bold Heading" pitchFamily="2" charset="-78"/>
              </a:rPr>
              <a:t>كل شخص يسافر خارج موطنه محل اقامته الاصلي لأي سبب من الأسباب غير الكسب المادي سواءً كان داخل بلده ((السائح الوطني))او بلد اخرى ((السائح الاجنبي )) ولفترة لا تقل عن 24 ساعة .</a:t>
            </a:r>
            <a:endParaRPr lang="ar-SA" sz="2800" b="1" dirty="0">
              <a:cs typeface="PT Bold Heading" pitchFamily="2" charset="-78"/>
            </a:endParaRPr>
          </a:p>
        </p:txBody>
      </p:sp>
    </p:spTree>
    <p:extLst>
      <p:ext uri="{BB962C8B-B14F-4D97-AF65-F5344CB8AC3E}">
        <p14:creationId xmlns:p14="http://schemas.microsoft.com/office/powerpoint/2010/main" val="37951786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55576" y="908720"/>
            <a:ext cx="7632848" cy="5256583"/>
          </a:xfrm>
        </p:spPr>
        <p:txBody>
          <a:bodyPr>
            <a:normAutofit/>
          </a:bodyPr>
          <a:lstStyle/>
          <a:p>
            <a:pPr marL="0" indent="0" algn="ctr">
              <a:buNone/>
            </a:pPr>
            <a:r>
              <a:rPr lang="ar-SA" sz="4400" b="1" dirty="0" smtClean="0">
                <a:solidFill>
                  <a:srgbClr val="00B050"/>
                </a:solidFill>
              </a:rPr>
              <a:t>الفرق بين السائح والمسافر:</a:t>
            </a:r>
            <a:endParaRPr lang="ar-SA" sz="3200" b="1" dirty="0"/>
          </a:p>
          <a:p>
            <a:pPr marL="0" indent="0" algn="just">
              <a:buNone/>
            </a:pPr>
            <a:r>
              <a:rPr lang="ar-SA" sz="3200" b="1" dirty="0" smtClean="0">
                <a:solidFill>
                  <a:srgbClr val="FF0000"/>
                </a:solidFill>
              </a:rPr>
              <a:t>السائح الاجنبي :</a:t>
            </a:r>
          </a:p>
          <a:p>
            <a:pPr marL="0" indent="0" algn="just">
              <a:buNone/>
            </a:pPr>
            <a:r>
              <a:rPr lang="ar-SA" sz="3200" b="1" dirty="0" smtClean="0"/>
              <a:t>وهو أي شخص يقوم بزيارة أي دولة غير الدولة التي يقيم ويعمل بها ولمدة لا تقل عن 24 ساعة.</a:t>
            </a:r>
          </a:p>
          <a:p>
            <a:pPr marL="0" indent="0" algn="just">
              <a:buNone/>
            </a:pPr>
            <a:endParaRPr lang="ar-SA" sz="3200" b="1" dirty="0" smtClean="0"/>
          </a:p>
          <a:p>
            <a:pPr marL="0" indent="0" algn="just">
              <a:buNone/>
            </a:pPr>
            <a:r>
              <a:rPr lang="ar-SA" sz="3200" b="1" dirty="0" smtClean="0">
                <a:solidFill>
                  <a:srgbClr val="FF0000"/>
                </a:solidFill>
              </a:rPr>
              <a:t>السائح المحلي :</a:t>
            </a:r>
          </a:p>
          <a:p>
            <a:pPr marL="0" indent="0" algn="just">
              <a:buNone/>
            </a:pPr>
            <a:r>
              <a:rPr lang="ar-SA" sz="3200" b="1" dirty="0" smtClean="0"/>
              <a:t>وهو أي شخص يقوم بزيارة أي مكان داخل الدولة التي يقيم بها غير محل اقامته ولمدة لا تقل عن 24 ساعة.</a:t>
            </a:r>
            <a:endParaRPr lang="ar-SA" sz="3200" b="1" dirty="0"/>
          </a:p>
        </p:txBody>
      </p:sp>
    </p:spTree>
    <p:extLst>
      <p:ext uri="{BB962C8B-B14F-4D97-AF65-F5344CB8AC3E}">
        <p14:creationId xmlns:p14="http://schemas.microsoft.com/office/powerpoint/2010/main" val="16196041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ELL\Desktop\744fec5cc7299c24825c1ca64885af7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620688"/>
            <a:ext cx="7560840" cy="561662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54473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دبوس تثبيت">
  <a:themeElements>
    <a:clrScheme name="دبوس تثبيت">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دبوس تثبيت">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بوس تثبيت">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236</Words>
  <Application>Microsoft Office PowerPoint</Application>
  <PresentationFormat>عرض على الشاشة (3:4)‏</PresentationFormat>
  <Paragraphs>31</Paragraphs>
  <Slides>6</Slides>
  <Notes>0</Notes>
  <HiddenSlides>0</HiddenSlides>
  <MMClips>0</MMClips>
  <ScaleCrop>false</ScaleCrop>
  <HeadingPairs>
    <vt:vector size="4" baseType="variant">
      <vt:variant>
        <vt:lpstr>نسق</vt:lpstr>
      </vt:variant>
      <vt:variant>
        <vt:i4>1</vt:i4>
      </vt:variant>
      <vt:variant>
        <vt:lpstr>عناوين الشرائح</vt:lpstr>
      </vt:variant>
      <vt:variant>
        <vt:i4>6</vt:i4>
      </vt:variant>
    </vt:vector>
  </HeadingPairs>
  <TitlesOfParts>
    <vt:vector size="7" baseType="lpstr">
      <vt:lpstr>دبوس تثبيت</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DELL</dc:creator>
  <cp:lastModifiedBy>DELL</cp:lastModifiedBy>
  <cp:revision>1</cp:revision>
  <dcterms:created xsi:type="dcterms:W3CDTF">2015-11-18T13:36:27Z</dcterms:created>
  <dcterms:modified xsi:type="dcterms:W3CDTF">2015-11-18T13:39:37Z</dcterms:modified>
</cp:coreProperties>
</file>