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82640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2873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6705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38031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32525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01140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95764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82858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9966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27607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8859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74348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2008" y="82361"/>
            <a:ext cx="9036496" cy="6370975"/>
          </a:xfrm>
          <a:prstGeom prst="rect">
            <a:avLst/>
          </a:prstGeom>
          <a:noFill/>
        </p:spPr>
        <p:txBody>
          <a:bodyPr wrap="square" rtlCol="1">
            <a:spAutoFit/>
          </a:bodyPr>
          <a:lstStyle/>
          <a:p>
            <a:pPr algn="just"/>
            <a:r>
              <a:rPr lang="ar-SA" sz="2400" dirty="0" smtClean="0">
                <a:solidFill>
                  <a:srgbClr val="FF0000"/>
                </a:solidFill>
                <a:cs typeface="PT Bold Heading" pitchFamily="2" charset="-78"/>
              </a:rPr>
              <a:t>ثالثا: الحقبة الثالثة :</a:t>
            </a:r>
          </a:p>
          <a:p>
            <a:pPr algn="just"/>
            <a:r>
              <a:rPr lang="ar-SA" sz="2400" dirty="0" smtClean="0">
                <a:solidFill>
                  <a:prstClr val="black"/>
                </a:solidFill>
                <a:cs typeface="PT Bold Heading" pitchFamily="2" charset="-78"/>
              </a:rPr>
              <a:t>بدأت هذه الحقبة في بداية القرن التاسع عشر حيث اختلفت عن الحقب السابقة </a:t>
            </a:r>
            <a:r>
              <a:rPr lang="ar-SA" sz="2400" dirty="0" smtClean="0">
                <a:solidFill>
                  <a:srgbClr val="FF0000"/>
                </a:solidFill>
                <a:cs typeface="PT Bold Heading" pitchFamily="2" charset="-78"/>
              </a:rPr>
              <a:t>بظهور العلماء وفنانين في جميع المجالات سواء العلمية او الفنية او الادبية.</a:t>
            </a:r>
          </a:p>
          <a:p>
            <a:pPr algn="just"/>
            <a:r>
              <a:rPr lang="ar-SA" sz="2400" dirty="0" smtClean="0">
                <a:solidFill>
                  <a:prstClr val="black"/>
                </a:solidFill>
                <a:cs typeface="PT Bold Heading" pitchFamily="2" charset="-78"/>
              </a:rPr>
              <a:t>اذ كانوا  يذهبون الى جميع انحاء العالم لمشاهدة الاثار والمعالم الثقافية والفنون باستخدامهم الكثير من وسائل النقل الحديثة والمتطورة للتنقل للبلدان .</a:t>
            </a:r>
          </a:p>
          <a:p>
            <a:pPr algn="just"/>
            <a:r>
              <a:rPr lang="ar-SA" sz="2400" dirty="0" smtClean="0">
                <a:solidFill>
                  <a:srgbClr val="FF0000"/>
                </a:solidFill>
                <a:cs typeface="PT Bold Heading" pitchFamily="2" charset="-78"/>
              </a:rPr>
              <a:t>شهدت هذه الفترة تطور الطائرات النفاثة واستخدامها </a:t>
            </a:r>
            <a:r>
              <a:rPr lang="ar-SA" sz="2400" dirty="0" smtClean="0">
                <a:solidFill>
                  <a:prstClr val="black"/>
                </a:solidFill>
                <a:cs typeface="PT Bold Heading" pitchFamily="2" charset="-78"/>
              </a:rPr>
              <a:t>في الحروب ومن ثم تحولت الى طائرات مدنية لنقل الركاب كذلك الحال في البواخر والسكك الحديد وجميع وسائل النقل الاخر شهدت طفرة نوعية في تطورها مما ادى الى زيادة الرغبات لدى الشعوب في السفر والتنقل من مكان الى اخر للتعرف على ثقافات الشعوب المختلفة .</a:t>
            </a:r>
          </a:p>
          <a:p>
            <a:pPr algn="just"/>
            <a:r>
              <a:rPr lang="ar-SA" sz="2400" dirty="0" smtClean="0">
                <a:solidFill>
                  <a:srgbClr val="FF0000"/>
                </a:solidFill>
                <a:cs typeface="PT Bold Heading" pitchFamily="2" charset="-78"/>
              </a:rPr>
              <a:t>في هذ الفترة شهد العالم حربين مدمرتين هما الحرب العالمية الاولى وكانت عام (1914-1918م) والحرب العالمية الثانية (1939 -1945 م) وكان لهما اضرار ودمار لحق بالعالم  اجمع.</a:t>
            </a:r>
          </a:p>
          <a:p>
            <a:pPr algn="just"/>
            <a:r>
              <a:rPr lang="ar-SA" sz="2400" dirty="0" smtClean="0">
                <a:solidFill>
                  <a:srgbClr val="F79646">
                    <a:lumMod val="75000"/>
                  </a:srgbClr>
                </a:solidFill>
                <a:cs typeface="PT Bold Heading" pitchFamily="2" charset="-78"/>
              </a:rPr>
              <a:t>وبنهاية الحرب العالمية الثانية واحلال السلام حدثت طفرة كبيرة في صناعة السياحة والسفر من حيث الطرق والبنى التحتية الفنادق وكل ما يتعلق في السياحة نتيجة تطور جميع القطاعات الاخرى منها السياسية والاقتصادية والتجارية والزراعية ....الخ</a:t>
            </a:r>
          </a:p>
        </p:txBody>
      </p:sp>
    </p:spTree>
    <p:extLst>
      <p:ext uri="{BB962C8B-B14F-4D97-AF65-F5344CB8AC3E}">
        <p14:creationId xmlns:p14="http://schemas.microsoft.com/office/powerpoint/2010/main" val="1924383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692696"/>
            <a:ext cx="8928992" cy="5262979"/>
          </a:xfrm>
          <a:prstGeom prst="rect">
            <a:avLst/>
          </a:prstGeom>
        </p:spPr>
        <p:txBody>
          <a:bodyPr wrap="square">
            <a:spAutoFit/>
          </a:bodyPr>
          <a:lstStyle/>
          <a:p>
            <a:pPr algn="just"/>
            <a:r>
              <a:rPr lang="ar-SA" sz="2400" dirty="0">
                <a:solidFill>
                  <a:srgbClr val="FF0000"/>
                </a:solidFill>
                <a:cs typeface="PT Bold Heading" pitchFamily="2" charset="-78"/>
              </a:rPr>
              <a:t>وفي نهاية هذه الفترة حدثت طفرة نوعية في الصناعة السياحية من خلال التطور السريع في وسائل الاتصال والاعلام والانفتاح على العالم واندماج الشعوب والقدرة التنظيمية الكبيرة للسفر والرحلات .يرافقها طفرة هائلة في صناعة الطائرات (ظهرت الطائرات العملاقة والمريحة وطويلة المدى والطائرات اسرع من الصوت ،وسهولة وسائل الحجز ) وظهور الرحلات </a:t>
            </a:r>
            <a:r>
              <a:rPr lang="ar-SA" sz="2400" dirty="0" err="1">
                <a:solidFill>
                  <a:srgbClr val="FF0000"/>
                </a:solidFill>
                <a:cs typeface="PT Bold Heading" pitchFamily="2" charset="-78"/>
              </a:rPr>
              <a:t>المرزومة</a:t>
            </a:r>
            <a:r>
              <a:rPr lang="ar-SA" sz="2400" dirty="0">
                <a:solidFill>
                  <a:srgbClr val="FF0000"/>
                </a:solidFill>
                <a:cs typeface="PT Bold Heading" pitchFamily="2" charset="-78"/>
              </a:rPr>
              <a:t> المتكاملة ورحلات العارضة ......</a:t>
            </a:r>
            <a:r>
              <a:rPr lang="ar-SA" sz="2400" dirty="0" smtClean="0">
                <a:solidFill>
                  <a:srgbClr val="FF0000"/>
                </a:solidFill>
                <a:cs typeface="PT Bold Heading" pitchFamily="2" charset="-78"/>
              </a:rPr>
              <a:t>الخ</a:t>
            </a:r>
          </a:p>
          <a:p>
            <a:pPr algn="just"/>
            <a:endParaRPr lang="ar-SA" sz="2400" dirty="0">
              <a:solidFill>
                <a:srgbClr val="FF0000"/>
              </a:solidFill>
              <a:cs typeface="PT Bold Heading" pitchFamily="2" charset="-78"/>
            </a:endParaRPr>
          </a:p>
          <a:p>
            <a:pPr algn="just"/>
            <a:r>
              <a:rPr lang="ar-SA" sz="2400" dirty="0">
                <a:solidFill>
                  <a:srgbClr val="FF0000"/>
                </a:solidFill>
                <a:cs typeface="PT Bold Heading" pitchFamily="2" charset="-78"/>
              </a:rPr>
              <a:t>وبنفس الوقت حدثت طفرة هائلة في وسائل النقل المتمثلة بالقطار وسكك الحديد وبقية النقل البري  وكذلك التطور صاحب النقل البحري (السفن) وهذه الوسيلة تطورت بشكل </a:t>
            </a:r>
            <a:r>
              <a:rPr lang="ar-SA" sz="2400" dirty="0" err="1">
                <a:solidFill>
                  <a:srgbClr val="FF0000"/>
                </a:solidFill>
                <a:cs typeface="PT Bold Heading" pitchFamily="2" charset="-78"/>
              </a:rPr>
              <a:t>ملحوض</a:t>
            </a:r>
            <a:r>
              <a:rPr lang="ar-SA" sz="2400" dirty="0">
                <a:solidFill>
                  <a:srgbClr val="FF0000"/>
                </a:solidFill>
                <a:cs typeface="PT Bold Heading" pitchFamily="2" charset="-78"/>
              </a:rPr>
              <a:t> من خلال الفنادق العائمة الضخمة والفاخرة  والمجهزة بكافة الخدمات السياحية (اقامة، ترفيه ...الخ)</a:t>
            </a:r>
          </a:p>
          <a:p>
            <a:pPr algn="just"/>
            <a:r>
              <a:rPr lang="ar-SA" sz="2400" dirty="0">
                <a:solidFill>
                  <a:srgbClr val="FF0000"/>
                </a:solidFill>
                <a:cs typeface="PT Bold Heading" pitchFamily="2" charset="-78"/>
              </a:rPr>
              <a:t>واكب هذا التطور تطور كبير في وسائل الامن والسلامة على كافة وسائل النقل المختلفة (جوية برية بحرية) سنت القوانين الصارمة والمتابعة والرقابة على تنفيذها عن طريق الهيئات الدولية لضمان سلامة الركاب .</a:t>
            </a:r>
          </a:p>
        </p:txBody>
      </p:sp>
    </p:spTree>
    <p:extLst>
      <p:ext uri="{BB962C8B-B14F-4D97-AF65-F5344CB8AC3E}">
        <p14:creationId xmlns:p14="http://schemas.microsoft.com/office/powerpoint/2010/main" val="3902015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476672"/>
            <a:ext cx="8640960" cy="5970865"/>
          </a:xfrm>
          <a:prstGeom prst="rect">
            <a:avLst/>
          </a:prstGeom>
          <a:noFill/>
        </p:spPr>
        <p:txBody>
          <a:bodyPr wrap="square" rtlCol="1">
            <a:spAutoFit/>
          </a:bodyPr>
          <a:lstStyle/>
          <a:p>
            <a:pPr algn="ctr"/>
            <a:r>
              <a:rPr lang="ar-SA" sz="2800" dirty="0" smtClean="0">
                <a:solidFill>
                  <a:srgbClr val="FF0000"/>
                </a:solidFill>
                <a:cs typeface="PT Bold Heading" pitchFamily="2" charset="-78"/>
              </a:rPr>
              <a:t>هدف صناعة السياحة :</a:t>
            </a:r>
          </a:p>
          <a:p>
            <a:pPr algn="just"/>
            <a:r>
              <a:rPr lang="ar-SA" sz="2400" dirty="0" smtClean="0">
                <a:solidFill>
                  <a:prstClr val="black"/>
                </a:solidFill>
                <a:cs typeface="PT Bold Heading" pitchFamily="2" charset="-78"/>
              </a:rPr>
              <a:t>اصبحت صناعة السياحة من اضخم الصناعات في العالم وذلك لأنها تقوم بتشغيل 112 مليون شخص  .</a:t>
            </a:r>
            <a:r>
              <a:rPr lang="ar-SA" sz="2400" dirty="0" smtClean="0">
                <a:solidFill>
                  <a:srgbClr val="0070C0"/>
                </a:solidFill>
                <a:cs typeface="PT Bold Heading" pitchFamily="2" charset="-78"/>
              </a:rPr>
              <a:t>وبالتالي جعل منها تحدي كبير للجهات المهتمة في هذه الصناعة لتدريب الكوادر المناسبة للنهوض بالواقع السياحي </a:t>
            </a:r>
            <a:r>
              <a:rPr lang="ar-SA" sz="2400" dirty="0" smtClean="0">
                <a:solidFill>
                  <a:prstClr val="black"/>
                </a:solidFill>
                <a:cs typeface="PT Bold Heading" pitchFamily="2" charset="-78"/>
              </a:rPr>
              <a:t>. </a:t>
            </a:r>
          </a:p>
          <a:p>
            <a:pPr algn="just"/>
            <a:r>
              <a:rPr lang="ar-SA" sz="2400" dirty="0" smtClean="0">
                <a:solidFill>
                  <a:srgbClr val="FF0000"/>
                </a:solidFill>
                <a:cs typeface="PT Bold Heading" pitchFamily="2" charset="-78"/>
              </a:rPr>
              <a:t>والهدف الاسمى </a:t>
            </a:r>
            <a:r>
              <a:rPr lang="ar-SA" sz="2400" dirty="0" smtClean="0">
                <a:solidFill>
                  <a:prstClr val="black"/>
                </a:solidFill>
                <a:cs typeface="PT Bold Heading" pitchFamily="2" charset="-78"/>
              </a:rPr>
              <a:t>لهذه الصناعة هو تقديم  </a:t>
            </a:r>
            <a:r>
              <a:rPr lang="ar-SA" sz="2400" dirty="0">
                <a:solidFill>
                  <a:prstClr val="black"/>
                </a:solidFill>
                <a:cs typeface="PT Bold Heading" pitchFamily="2" charset="-78"/>
              </a:rPr>
              <a:t>الخدمات المناسبة من نقل </a:t>
            </a:r>
            <a:r>
              <a:rPr lang="ar-SA" sz="2400" dirty="0" smtClean="0">
                <a:solidFill>
                  <a:prstClr val="black"/>
                </a:solidFill>
                <a:cs typeface="PT Bold Heading" pitchFamily="2" charset="-78"/>
              </a:rPr>
              <a:t>والضيافة لكافة فئات المسافرين </a:t>
            </a:r>
          </a:p>
          <a:p>
            <a:pPr algn="just"/>
            <a:r>
              <a:rPr lang="ar-SA" sz="2400" dirty="0" smtClean="0">
                <a:solidFill>
                  <a:srgbClr val="FF0000"/>
                </a:solidFill>
                <a:cs typeface="PT Bold Heading" pitchFamily="2" charset="-78"/>
              </a:rPr>
              <a:t>وابرز هذه الخدمات </a:t>
            </a:r>
            <a:r>
              <a:rPr lang="ar-SA" sz="2400" dirty="0" smtClean="0">
                <a:solidFill>
                  <a:prstClr val="black"/>
                </a:solidFill>
                <a:cs typeface="PT Bold Heading" pitchFamily="2" charset="-78"/>
              </a:rPr>
              <a:t>التي يجب تقديمها هي توفير وسائل النقل الجوي المناسب والمريح مع مراعات جانب الامن والسلامة  ووسائل النقل البري المتمثل بالقطارات والباصات وتوفير خدمات استئجار المركبات الخاصة وتنظيم الرحلات البحرية المناسبة وفنادق واماكن مبيت مناسبة ومكاتب ووكالات قادرة على توفير كل ما يلزم </a:t>
            </a:r>
            <a:r>
              <a:rPr lang="ar-SA" sz="2400" dirty="0" err="1" smtClean="0">
                <a:solidFill>
                  <a:prstClr val="black"/>
                </a:solidFill>
                <a:cs typeface="PT Bold Heading" pitchFamily="2" charset="-78"/>
              </a:rPr>
              <a:t>لاي</a:t>
            </a:r>
            <a:r>
              <a:rPr lang="ar-SA" sz="2400" dirty="0" smtClean="0">
                <a:solidFill>
                  <a:prstClr val="black"/>
                </a:solidFill>
                <a:cs typeface="PT Bold Heading" pitchFamily="2" charset="-78"/>
              </a:rPr>
              <a:t> شخص .</a:t>
            </a:r>
          </a:p>
          <a:p>
            <a:pPr algn="just"/>
            <a:r>
              <a:rPr lang="ar-SA" sz="2400" dirty="0" smtClean="0">
                <a:solidFill>
                  <a:srgbClr val="FF0000"/>
                </a:solidFill>
                <a:cs typeface="PT Bold Heading" pitchFamily="2" charset="-78"/>
              </a:rPr>
              <a:t>جميع هذه </a:t>
            </a:r>
            <a:r>
              <a:rPr lang="ar-SA" sz="2400" dirty="0" smtClean="0">
                <a:solidFill>
                  <a:prstClr val="black">
                    <a:lumMod val="95000"/>
                    <a:lumOff val="5000"/>
                  </a:prstClr>
                </a:solidFill>
                <a:cs typeface="PT Bold Heading" pitchFamily="2" charset="-78"/>
              </a:rPr>
              <a:t>الخدمات لا تقدم دون مقابل </a:t>
            </a:r>
            <a:r>
              <a:rPr lang="ar-SA" sz="2400" dirty="0" smtClean="0">
                <a:solidFill>
                  <a:srgbClr val="FF0000"/>
                </a:solidFill>
                <a:cs typeface="PT Bold Heading" pitchFamily="2" charset="-78"/>
              </a:rPr>
              <a:t>ولكن على المضياف ان يحسس المسافرين بان الخدمات المقدمة له دون مقابل وبالتالي فان أي صناعة تحتاج الى تحقيق ارباح للاستمرار في صناعتها في السوق مع الشركات المنافسة المتشابه بنفس الاعمال .</a:t>
            </a:r>
          </a:p>
          <a:p>
            <a:endParaRPr lang="ar-SA" dirty="0">
              <a:solidFill>
                <a:prstClr val="black"/>
              </a:solidFill>
            </a:endParaRPr>
          </a:p>
        </p:txBody>
      </p:sp>
    </p:spTree>
    <p:extLst>
      <p:ext uri="{BB962C8B-B14F-4D97-AF65-F5344CB8AC3E}">
        <p14:creationId xmlns:p14="http://schemas.microsoft.com/office/powerpoint/2010/main" val="3736213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96752"/>
            <a:ext cx="8784976" cy="4524315"/>
          </a:xfrm>
          <a:prstGeom prst="rect">
            <a:avLst/>
          </a:prstGeom>
        </p:spPr>
        <p:txBody>
          <a:bodyPr wrap="square">
            <a:spAutoFit/>
          </a:bodyPr>
          <a:lstStyle/>
          <a:p>
            <a:r>
              <a:rPr lang="ar-SA" sz="3600" dirty="0">
                <a:solidFill>
                  <a:prstClr val="black"/>
                </a:solidFill>
                <a:cs typeface="PT Bold Heading" pitchFamily="2" charset="-78"/>
              </a:rPr>
              <a:t>سر نجاح الموظف في مكتب  او وكالة </a:t>
            </a:r>
            <a:r>
              <a:rPr lang="ar-SA" sz="3600" dirty="0" smtClean="0">
                <a:solidFill>
                  <a:prstClr val="black"/>
                </a:solidFill>
                <a:cs typeface="PT Bold Heading" pitchFamily="2" charset="-78"/>
              </a:rPr>
              <a:t>السفر و السياحة </a:t>
            </a:r>
            <a:r>
              <a:rPr lang="ar-SA" sz="3600" dirty="0">
                <a:solidFill>
                  <a:prstClr val="black"/>
                </a:solidFill>
                <a:cs typeface="PT Bold Heading" pitchFamily="2" charset="-78"/>
              </a:rPr>
              <a:t>هو ان عليه </a:t>
            </a:r>
            <a:r>
              <a:rPr lang="ar-SA" sz="3600" dirty="0" smtClean="0">
                <a:solidFill>
                  <a:prstClr val="black"/>
                </a:solidFill>
                <a:cs typeface="PT Bold Heading" pitchFamily="2" charset="-78"/>
              </a:rPr>
              <a:t>الاستيعاب </a:t>
            </a:r>
            <a:r>
              <a:rPr lang="ar-SA" sz="3600" dirty="0">
                <a:solidFill>
                  <a:prstClr val="black"/>
                </a:solidFill>
                <a:cs typeface="PT Bold Heading" pitchFamily="2" charset="-78"/>
              </a:rPr>
              <a:t>اللازم </a:t>
            </a:r>
            <a:r>
              <a:rPr lang="ar-SA" sz="3600" dirty="0" smtClean="0">
                <a:solidFill>
                  <a:prstClr val="black"/>
                </a:solidFill>
                <a:cs typeface="PT Bold Heading" pitchFamily="2" charset="-78"/>
              </a:rPr>
              <a:t>لعملية </a:t>
            </a:r>
            <a:r>
              <a:rPr lang="ar-SA" sz="3600" dirty="0">
                <a:solidFill>
                  <a:prstClr val="black"/>
                </a:solidFill>
                <a:cs typeface="PT Bold Heading" pitchFamily="2" charset="-78"/>
              </a:rPr>
              <a:t>تقديم الخدمة بالشكل الصحيح وقناعته بضرورة الحصول على ارباح مناسبة لهذه الوكالة . لذلك فانه </a:t>
            </a:r>
            <a:r>
              <a:rPr lang="ar-SA" sz="3600" dirty="0" smtClean="0">
                <a:solidFill>
                  <a:prstClr val="black"/>
                </a:solidFill>
                <a:cs typeface="PT Bold Heading" pitchFamily="2" charset="-78"/>
              </a:rPr>
              <a:t>جزء كبير </a:t>
            </a:r>
            <a:r>
              <a:rPr lang="ar-SA" sz="3600" dirty="0">
                <a:solidFill>
                  <a:prstClr val="black"/>
                </a:solidFill>
                <a:cs typeface="PT Bold Heading" pitchFamily="2" charset="-78"/>
              </a:rPr>
              <a:t>من هذه المسؤولية ملقاة على عاتق الادارة العليا والمدراء في هذه المؤسسات .</a:t>
            </a:r>
          </a:p>
          <a:p>
            <a:r>
              <a:rPr lang="ar-SA" sz="3600" dirty="0">
                <a:solidFill>
                  <a:prstClr val="black"/>
                </a:solidFill>
                <a:cs typeface="PT Bold Heading" pitchFamily="2" charset="-78"/>
              </a:rPr>
              <a:t>فهذا  ما يدفع بشكل رئيسي الموظف داخل المكتب لان يكون ناجح او فاشل في مجال عمله .</a:t>
            </a:r>
          </a:p>
        </p:txBody>
      </p:sp>
    </p:spTree>
    <p:extLst>
      <p:ext uri="{BB962C8B-B14F-4D97-AF65-F5344CB8AC3E}">
        <p14:creationId xmlns:p14="http://schemas.microsoft.com/office/powerpoint/2010/main" val="1469469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5718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513</Words>
  <Application>Microsoft Office PowerPoint</Application>
  <PresentationFormat>عرض على الشاشة (3:4)‏</PresentationFormat>
  <Paragraphs>17</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1_سمة Office</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2015-11-18T13:30:59Z</dcterms:created>
  <dcterms:modified xsi:type="dcterms:W3CDTF">2015-11-18T13:31:39Z</dcterms:modified>
</cp:coreProperties>
</file>