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60" r:id="rId1"/>
  </p:sldMasterIdLst>
  <p:sldIdLst>
    <p:sldId id="257" r:id="rId2"/>
    <p:sldId id="258" r:id="rId3"/>
    <p:sldId id="259" r:id="rId4"/>
    <p:sldId id="260" r:id="rId5"/>
    <p:sldId id="261" r:id="rId6"/>
    <p:sldId id="263" r:id="rId7"/>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380"/>
    <p:restoredTop sz="94660"/>
  </p:normalViewPr>
  <p:slideViewPr>
    <p:cSldViewPr>
      <p:cViewPr varScale="1">
        <p:scale>
          <a:sx n="66" d="100"/>
          <a:sy n="66" d="100"/>
        </p:scale>
        <p:origin x="-1506" y="-11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solidFill>
                  <a:prstClr val="black">
                    <a:tint val="75000"/>
                  </a:prstClr>
                </a:solidFill>
              </a:rPr>
              <a:pPr/>
              <a:t>06/02/37</a:t>
            </a:fld>
            <a:endParaRPr lang="ar-SA">
              <a:solidFill>
                <a:prstClr val="black">
                  <a:tint val="75000"/>
                </a:prstClr>
              </a:solidFill>
            </a:endParaRPr>
          </a:p>
        </p:txBody>
      </p:sp>
      <p:sp>
        <p:nvSpPr>
          <p:cNvPr id="5" name="عنصر نائب للتذييل 4"/>
          <p:cNvSpPr>
            <a:spLocks noGrp="1"/>
          </p:cNvSpPr>
          <p:nvPr>
            <p:ph type="ftr" sz="quarter" idx="11"/>
          </p:nvPr>
        </p:nvSpPr>
        <p:spPr/>
        <p:txBody>
          <a:bodyPr/>
          <a:lstStyle/>
          <a:p>
            <a:endParaRPr lang="ar-SA">
              <a:solidFill>
                <a:prstClr val="black">
                  <a:tint val="75000"/>
                </a:prstClr>
              </a:solidFill>
            </a:endParaRPr>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val="306651074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solidFill>
                  <a:prstClr val="black">
                    <a:tint val="75000"/>
                  </a:prstClr>
                </a:solidFill>
              </a:rPr>
              <a:pPr/>
              <a:t>06/02/37</a:t>
            </a:fld>
            <a:endParaRPr lang="ar-SA">
              <a:solidFill>
                <a:prstClr val="black">
                  <a:tint val="75000"/>
                </a:prstClr>
              </a:solidFill>
            </a:endParaRPr>
          </a:p>
        </p:txBody>
      </p:sp>
      <p:sp>
        <p:nvSpPr>
          <p:cNvPr id="5" name="عنصر نائب للتذييل 4"/>
          <p:cNvSpPr>
            <a:spLocks noGrp="1"/>
          </p:cNvSpPr>
          <p:nvPr>
            <p:ph type="ftr" sz="quarter" idx="11"/>
          </p:nvPr>
        </p:nvSpPr>
        <p:spPr/>
        <p:txBody>
          <a:bodyPr/>
          <a:lstStyle/>
          <a:p>
            <a:endParaRPr lang="ar-SA">
              <a:solidFill>
                <a:prstClr val="black">
                  <a:tint val="75000"/>
                </a:prstClr>
              </a:solidFill>
            </a:endParaRPr>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val="243416905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solidFill>
                  <a:prstClr val="black">
                    <a:tint val="75000"/>
                  </a:prstClr>
                </a:solidFill>
              </a:rPr>
              <a:pPr/>
              <a:t>06/02/37</a:t>
            </a:fld>
            <a:endParaRPr lang="ar-SA">
              <a:solidFill>
                <a:prstClr val="black">
                  <a:tint val="75000"/>
                </a:prstClr>
              </a:solidFill>
            </a:endParaRPr>
          </a:p>
        </p:txBody>
      </p:sp>
      <p:sp>
        <p:nvSpPr>
          <p:cNvPr id="5" name="عنصر نائب للتذييل 4"/>
          <p:cNvSpPr>
            <a:spLocks noGrp="1"/>
          </p:cNvSpPr>
          <p:nvPr>
            <p:ph type="ftr" sz="quarter" idx="11"/>
          </p:nvPr>
        </p:nvSpPr>
        <p:spPr/>
        <p:txBody>
          <a:bodyPr/>
          <a:lstStyle/>
          <a:p>
            <a:endParaRPr lang="ar-SA">
              <a:solidFill>
                <a:prstClr val="black">
                  <a:tint val="75000"/>
                </a:prstClr>
              </a:solidFill>
            </a:endParaRPr>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val="55187911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solidFill>
                  <a:prstClr val="black">
                    <a:tint val="75000"/>
                  </a:prstClr>
                </a:solidFill>
              </a:rPr>
              <a:pPr/>
              <a:t>06/02/37</a:t>
            </a:fld>
            <a:endParaRPr lang="ar-SA">
              <a:solidFill>
                <a:prstClr val="black">
                  <a:tint val="75000"/>
                </a:prstClr>
              </a:solidFill>
            </a:endParaRPr>
          </a:p>
        </p:txBody>
      </p:sp>
      <p:sp>
        <p:nvSpPr>
          <p:cNvPr id="5" name="عنصر نائب للتذييل 4"/>
          <p:cNvSpPr>
            <a:spLocks noGrp="1"/>
          </p:cNvSpPr>
          <p:nvPr>
            <p:ph type="ftr" sz="quarter" idx="11"/>
          </p:nvPr>
        </p:nvSpPr>
        <p:spPr/>
        <p:txBody>
          <a:bodyPr/>
          <a:lstStyle/>
          <a:p>
            <a:endParaRPr lang="ar-SA">
              <a:solidFill>
                <a:prstClr val="black">
                  <a:tint val="75000"/>
                </a:prstClr>
              </a:solidFill>
            </a:endParaRPr>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val="327566939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1B8ABB09-4A1D-463E-8065-109CC2B7EFAA}" type="datetimeFigureOut">
              <a:rPr lang="ar-SA" smtClean="0">
                <a:solidFill>
                  <a:prstClr val="black">
                    <a:tint val="75000"/>
                  </a:prstClr>
                </a:solidFill>
              </a:rPr>
              <a:pPr/>
              <a:t>06/02/37</a:t>
            </a:fld>
            <a:endParaRPr lang="ar-SA">
              <a:solidFill>
                <a:prstClr val="black">
                  <a:tint val="75000"/>
                </a:prstClr>
              </a:solidFill>
            </a:endParaRPr>
          </a:p>
        </p:txBody>
      </p:sp>
      <p:sp>
        <p:nvSpPr>
          <p:cNvPr id="5" name="عنصر نائب للتذييل 4"/>
          <p:cNvSpPr>
            <a:spLocks noGrp="1"/>
          </p:cNvSpPr>
          <p:nvPr>
            <p:ph type="ftr" sz="quarter" idx="11"/>
          </p:nvPr>
        </p:nvSpPr>
        <p:spPr/>
        <p:txBody>
          <a:bodyPr/>
          <a:lstStyle/>
          <a:p>
            <a:endParaRPr lang="ar-SA">
              <a:solidFill>
                <a:prstClr val="black">
                  <a:tint val="75000"/>
                </a:prstClr>
              </a:solidFill>
            </a:endParaRPr>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val="55119484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p>
            <a:fld id="{1B8ABB09-4A1D-463E-8065-109CC2B7EFAA}" type="datetimeFigureOut">
              <a:rPr lang="ar-SA" smtClean="0">
                <a:solidFill>
                  <a:prstClr val="black">
                    <a:tint val="75000"/>
                  </a:prstClr>
                </a:solidFill>
              </a:rPr>
              <a:pPr/>
              <a:t>06/02/37</a:t>
            </a:fld>
            <a:endParaRPr lang="ar-SA">
              <a:solidFill>
                <a:prstClr val="black">
                  <a:tint val="75000"/>
                </a:prstClr>
              </a:solidFill>
            </a:endParaRPr>
          </a:p>
        </p:txBody>
      </p:sp>
      <p:sp>
        <p:nvSpPr>
          <p:cNvPr id="6" name="عنصر نائب للتذييل 5"/>
          <p:cNvSpPr>
            <a:spLocks noGrp="1"/>
          </p:cNvSpPr>
          <p:nvPr>
            <p:ph type="ftr" sz="quarter" idx="11"/>
          </p:nvPr>
        </p:nvSpPr>
        <p:spPr/>
        <p:txBody>
          <a:bodyPr/>
          <a:lstStyle/>
          <a:p>
            <a:endParaRPr lang="ar-SA">
              <a:solidFill>
                <a:prstClr val="black">
                  <a:tint val="75000"/>
                </a:prstClr>
              </a:solidFill>
            </a:endParaRPr>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val="33700378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p>
            <a:fld id="{1B8ABB09-4A1D-463E-8065-109CC2B7EFAA}" type="datetimeFigureOut">
              <a:rPr lang="ar-SA" smtClean="0">
                <a:solidFill>
                  <a:prstClr val="black">
                    <a:tint val="75000"/>
                  </a:prstClr>
                </a:solidFill>
              </a:rPr>
              <a:pPr/>
              <a:t>06/02/37</a:t>
            </a:fld>
            <a:endParaRPr lang="ar-SA">
              <a:solidFill>
                <a:prstClr val="black">
                  <a:tint val="75000"/>
                </a:prstClr>
              </a:solidFill>
            </a:endParaRPr>
          </a:p>
        </p:txBody>
      </p:sp>
      <p:sp>
        <p:nvSpPr>
          <p:cNvPr id="8" name="عنصر نائب للتذييل 7"/>
          <p:cNvSpPr>
            <a:spLocks noGrp="1"/>
          </p:cNvSpPr>
          <p:nvPr>
            <p:ph type="ftr" sz="quarter" idx="11"/>
          </p:nvPr>
        </p:nvSpPr>
        <p:spPr/>
        <p:txBody>
          <a:bodyPr/>
          <a:lstStyle/>
          <a:p>
            <a:endParaRPr lang="ar-SA">
              <a:solidFill>
                <a:prstClr val="black">
                  <a:tint val="75000"/>
                </a:prstClr>
              </a:solidFill>
            </a:endParaRPr>
          </a:p>
        </p:txBody>
      </p:sp>
      <p:sp>
        <p:nvSpPr>
          <p:cNvPr id="9" name="عنصر نائب لرقم الشريحة 8"/>
          <p:cNvSpPr>
            <a:spLocks noGrp="1"/>
          </p:cNvSpPr>
          <p:nvPr>
            <p:ph type="sldNum" sz="quarter" idx="12"/>
          </p:nvPr>
        </p:nvSpPr>
        <p:spPr/>
        <p:txBody>
          <a:bodyPr/>
          <a:lstStyle/>
          <a:p>
            <a:fld id="{0B34F065-1154-456A-91E3-76DE8E75E17B}"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val="409467937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p>
            <a:fld id="{1B8ABB09-4A1D-463E-8065-109CC2B7EFAA}" type="datetimeFigureOut">
              <a:rPr lang="ar-SA" smtClean="0">
                <a:solidFill>
                  <a:prstClr val="black">
                    <a:tint val="75000"/>
                  </a:prstClr>
                </a:solidFill>
              </a:rPr>
              <a:pPr/>
              <a:t>06/02/37</a:t>
            </a:fld>
            <a:endParaRPr lang="ar-SA">
              <a:solidFill>
                <a:prstClr val="black">
                  <a:tint val="75000"/>
                </a:prstClr>
              </a:solidFill>
            </a:endParaRPr>
          </a:p>
        </p:txBody>
      </p:sp>
      <p:sp>
        <p:nvSpPr>
          <p:cNvPr id="4" name="عنصر نائب للتذييل 3"/>
          <p:cNvSpPr>
            <a:spLocks noGrp="1"/>
          </p:cNvSpPr>
          <p:nvPr>
            <p:ph type="ftr" sz="quarter" idx="11"/>
          </p:nvPr>
        </p:nvSpPr>
        <p:spPr/>
        <p:txBody>
          <a:bodyPr/>
          <a:lstStyle/>
          <a:p>
            <a:endParaRPr lang="ar-SA">
              <a:solidFill>
                <a:prstClr val="black">
                  <a:tint val="75000"/>
                </a:prstClr>
              </a:solidFill>
            </a:endParaRPr>
          </a:p>
        </p:txBody>
      </p:sp>
      <p:sp>
        <p:nvSpPr>
          <p:cNvPr id="5" name="عنصر نائب لرقم الشريحة 4"/>
          <p:cNvSpPr>
            <a:spLocks noGrp="1"/>
          </p:cNvSpPr>
          <p:nvPr>
            <p:ph type="sldNum" sz="quarter" idx="12"/>
          </p:nvPr>
        </p:nvSpPr>
        <p:spPr/>
        <p:txBody>
          <a:bodyPr/>
          <a:lstStyle/>
          <a:p>
            <a:fld id="{0B34F065-1154-456A-91E3-76DE8E75E17B}"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val="411327457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1B8ABB09-4A1D-463E-8065-109CC2B7EFAA}" type="datetimeFigureOut">
              <a:rPr lang="ar-SA" smtClean="0">
                <a:solidFill>
                  <a:prstClr val="black">
                    <a:tint val="75000"/>
                  </a:prstClr>
                </a:solidFill>
              </a:rPr>
              <a:pPr/>
              <a:t>06/02/37</a:t>
            </a:fld>
            <a:endParaRPr lang="ar-SA">
              <a:solidFill>
                <a:prstClr val="black">
                  <a:tint val="75000"/>
                </a:prstClr>
              </a:solidFill>
            </a:endParaRPr>
          </a:p>
        </p:txBody>
      </p:sp>
      <p:sp>
        <p:nvSpPr>
          <p:cNvPr id="3" name="عنصر نائب للتذييل 2"/>
          <p:cNvSpPr>
            <a:spLocks noGrp="1"/>
          </p:cNvSpPr>
          <p:nvPr>
            <p:ph type="ftr" sz="quarter" idx="11"/>
          </p:nvPr>
        </p:nvSpPr>
        <p:spPr/>
        <p:txBody>
          <a:bodyPr/>
          <a:lstStyle/>
          <a:p>
            <a:endParaRPr lang="ar-SA">
              <a:solidFill>
                <a:prstClr val="black">
                  <a:tint val="75000"/>
                </a:prstClr>
              </a:solidFill>
            </a:endParaRPr>
          </a:p>
        </p:txBody>
      </p:sp>
      <p:sp>
        <p:nvSpPr>
          <p:cNvPr id="4" name="عنصر نائب لرقم الشريحة 3"/>
          <p:cNvSpPr>
            <a:spLocks noGrp="1"/>
          </p:cNvSpPr>
          <p:nvPr>
            <p:ph type="sldNum" sz="quarter" idx="12"/>
          </p:nvPr>
        </p:nvSpPr>
        <p:spPr/>
        <p:txBody>
          <a:bodyPr/>
          <a:lstStyle/>
          <a:p>
            <a:fld id="{0B34F065-1154-456A-91E3-76DE8E75E17B}"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val="109199802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1B8ABB09-4A1D-463E-8065-109CC2B7EFAA}" type="datetimeFigureOut">
              <a:rPr lang="ar-SA" smtClean="0">
                <a:solidFill>
                  <a:prstClr val="black">
                    <a:tint val="75000"/>
                  </a:prstClr>
                </a:solidFill>
              </a:rPr>
              <a:pPr/>
              <a:t>06/02/37</a:t>
            </a:fld>
            <a:endParaRPr lang="ar-SA">
              <a:solidFill>
                <a:prstClr val="black">
                  <a:tint val="75000"/>
                </a:prstClr>
              </a:solidFill>
            </a:endParaRPr>
          </a:p>
        </p:txBody>
      </p:sp>
      <p:sp>
        <p:nvSpPr>
          <p:cNvPr id="6" name="عنصر نائب للتذييل 5"/>
          <p:cNvSpPr>
            <a:spLocks noGrp="1"/>
          </p:cNvSpPr>
          <p:nvPr>
            <p:ph type="ftr" sz="quarter" idx="11"/>
          </p:nvPr>
        </p:nvSpPr>
        <p:spPr/>
        <p:txBody>
          <a:bodyPr/>
          <a:lstStyle/>
          <a:p>
            <a:endParaRPr lang="ar-SA">
              <a:solidFill>
                <a:prstClr val="black">
                  <a:tint val="75000"/>
                </a:prstClr>
              </a:solidFill>
            </a:endParaRPr>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val="120848116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1B8ABB09-4A1D-463E-8065-109CC2B7EFAA}" type="datetimeFigureOut">
              <a:rPr lang="ar-SA" smtClean="0">
                <a:solidFill>
                  <a:prstClr val="black">
                    <a:tint val="75000"/>
                  </a:prstClr>
                </a:solidFill>
              </a:rPr>
              <a:pPr/>
              <a:t>06/02/37</a:t>
            </a:fld>
            <a:endParaRPr lang="ar-SA">
              <a:solidFill>
                <a:prstClr val="black">
                  <a:tint val="75000"/>
                </a:prstClr>
              </a:solidFill>
            </a:endParaRPr>
          </a:p>
        </p:txBody>
      </p:sp>
      <p:sp>
        <p:nvSpPr>
          <p:cNvPr id="6" name="عنصر نائب للتذييل 5"/>
          <p:cNvSpPr>
            <a:spLocks noGrp="1"/>
          </p:cNvSpPr>
          <p:nvPr>
            <p:ph type="ftr" sz="quarter" idx="11"/>
          </p:nvPr>
        </p:nvSpPr>
        <p:spPr/>
        <p:txBody>
          <a:bodyPr/>
          <a:lstStyle/>
          <a:p>
            <a:endParaRPr lang="ar-SA">
              <a:solidFill>
                <a:prstClr val="black">
                  <a:tint val="75000"/>
                </a:prstClr>
              </a:solidFill>
            </a:endParaRPr>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val="162049982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srcRect/>
          <a:tile tx="0" ty="0" sx="100000" sy="100000" flip="none" algn="tl"/>
        </a:blipFill>
        <a:effectLst/>
      </p:bgPr>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1B8ABB09-4A1D-463E-8065-109CC2B7EFAA}" type="datetimeFigureOut">
              <a:rPr lang="ar-SA" smtClean="0">
                <a:solidFill>
                  <a:prstClr val="black">
                    <a:tint val="75000"/>
                  </a:prstClr>
                </a:solidFill>
              </a:rPr>
              <a:pPr/>
              <a:t>06/02/37</a:t>
            </a:fld>
            <a:endParaRPr lang="ar-SA">
              <a:solidFill>
                <a:prstClr val="black">
                  <a:tint val="75000"/>
                </a:prstClr>
              </a:solidFill>
            </a:endParaRPr>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solidFill>
                <a:prstClr val="black">
                  <a:tint val="75000"/>
                </a:prstClr>
              </a:solidFill>
            </a:endParaRPr>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0B34F065-1154-456A-91E3-76DE8E75E17B}"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val="117136152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107504" y="503376"/>
            <a:ext cx="8928992" cy="6832640"/>
          </a:xfrm>
          <a:prstGeom prst="rect">
            <a:avLst/>
          </a:prstGeom>
          <a:noFill/>
        </p:spPr>
        <p:txBody>
          <a:bodyPr wrap="square" rtlCol="1">
            <a:spAutoFit/>
          </a:bodyPr>
          <a:lstStyle/>
          <a:p>
            <a:r>
              <a:rPr lang="ar-SA" sz="2400" dirty="0" smtClean="0">
                <a:solidFill>
                  <a:srgbClr val="FF0000"/>
                </a:solidFill>
                <a:cs typeface="PT Bold Heading" pitchFamily="2" charset="-78"/>
              </a:rPr>
              <a:t>ثانياً: الحقبة الثانية :</a:t>
            </a:r>
          </a:p>
          <a:p>
            <a:pPr algn="just"/>
            <a:r>
              <a:rPr lang="ar-SA" sz="2400" dirty="0" smtClean="0">
                <a:solidFill>
                  <a:srgbClr val="7030A0"/>
                </a:solidFill>
                <a:cs typeface="PT Bold Heading" pitchFamily="2" charset="-78"/>
              </a:rPr>
              <a:t>تمثلت هذه الحقبة ما بين القرن الرابع عشر وبداية القرن التاسع عشر </a:t>
            </a:r>
          </a:p>
          <a:p>
            <a:pPr algn="just"/>
            <a:endParaRPr lang="ar-SA" sz="2400" dirty="0" smtClean="0">
              <a:solidFill>
                <a:srgbClr val="7030A0"/>
              </a:solidFill>
              <a:cs typeface="PT Bold Heading" pitchFamily="2" charset="-78"/>
            </a:endParaRPr>
          </a:p>
          <a:p>
            <a:pPr algn="just"/>
            <a:r>
              <a:rPr lang="ar-SA" sz="2400" dirty="0" smtClean="0">
                <a:solidFill>
                  <a:prstClr val="black"/>
                </a:solidFill>
                <a:cs typeface="PT Bold Heading" pitchFamily="2" charset="-78"/>
              </a:rPr>
              <a:t>شهدت هذه الحقبة قيام الثورة الصناعية (ماهي الثورة الصناعية ؟ ) </a:t>
            </a:r>
          </a:p>
          <a:p>
            <a:pPr algn="just"/>
            <a:r>
              <a:rPr lang="ar-SA" sz="2400" dirty="0" smtClean="0">
                <a:solidFill>
                  <a:prstClr val="black"/>
                </a:solidFill>
                <a:cs typeface="PT Bold Heading" pitchFamily="2" charset="-78"/>
              </a:rPr>
              <a:t>باختراع المحرك البخاري عام 1765م على يد جيمس وات </a:t>
            </a:r>
            <a:r>
              <a:rPr lang="en-US" sz="2400" dirty="0" err="1" smtClean="0">
                <a:solidFill>
                  <a:prstClr val="black"/>
                </a:solidFill>
                <a:cs typeface="PT Bold Heading" pitchFamily="2" charset="-78"/>
              </a:rPr>
              <a:t>james</a:t>
            </a:r>
            <a:r>
              <a:rPr lang="en-US" sz="2400" dirty="0" smtClean="0">
                <a:solidFill>
                  <a:prstClr val="black"/>
                </a:solidFill>
                <a:cs typeface="PT Bold Heading" pitchFamily="2" charset="-78"/>
              </a:rPr>
              <a:t> Watt </a:t>
            </a:r>
            <a:r>
              <a:rPr lang="ar-SA" sz="2400" dirty="0" smtClean="0">
                <a:solidFill>
                  <a:prstClr val="black"/>
                </a:solidFill>
                <a:cs typeface="PT Bold Heading" pitchFamily="2" charset="-78"/>
              </a:rPr>
              <a:t>   واستخدامه في السفن والقطارات مما زاد في عملية السفر عن طريق السكك الحديدية القطارات والسفن عبر البحار مما اعطى  دافا الى تطور طرق المواصلات وبالتالي </a:t>
            </a:r>
            <a:r>
              <a:rPr lang="ar-SA" sz="2400" dirty="0" smtClean="0">
                <a:solidFill>
                  <a:srgbClr val="FF0000"/>
                </a:solidFill>
                <a:cs typeface="PT Bold Heading" pitchFamily="2" charset="-78"/>
              </a:rPr>
              <a:t>ادى الى سرعة نمو صناعة السياحة والسفر وتشجيع الانسان على السفر والترحال .</a:t>
            </a:r>
          </a:p>
          <a:p>
            <a:pPr algn="just"/>
            <a:r>
              <a:rPr lang="ar-SA" sz="2400" dirty="0">
                <a:solidFill>
                  <a:prstClr val="black"/>
                </a:solidFill>
                <a:cs typeface="PT Bold Heading" pitchFamily="2" charset="-78"/>
              </a:rPr>
              <a:t> </a:t>
            </a:r>
            <a:r>
              <a:rPr lang="ar-SA" sz="2400" dirty="0" smtClean="0">
                <a:solidFill>
                  <a:prstClr val="black"/>
                </a:solidFill>
                <a:cs typeface="PT Bold Heading" pitchFamily="2" charset="-78"/>
              </a:rPr>
              <a:t>في عام 1830 م تم افتتاح  شركة ليفربول </a:t>
            </a:r>
            <a:r>
              <a:rPr lang="ar-SA" sz="2400" dirty="0" err="1" smtClean="0">
                <a:solidFill>
                  <a:prstClr val="black"/>
                </a:solidFill>
                <a:cs typeface="PT Bold Heading" pitchFamily="2" charset="-78"/>
              </a:rPr>
              <a:t>ومانشيستر</a:t>
            </a:r>
            <a:r>
              <a:rPr lang="ar-SA" sz="2400" dirty="0" smtClean="0">
                <a:solidFill>
                  <a:prstClr val="black"/>
                </a:solidFill>
                <a:cs typeface="PT Bold Heading" pitchFamily="2" charset="-78"/>
              </a:rPr>
              <a:t>  للسكك الحديدية في انكلترا .</a:t>
            </a:r>
          </a:p>
          <a:p>
            <a:pPr algn="just"/>
            <a:r>
              <a:rPr lang="ar-SA" sz="2400" dirty="0" smtClean="0">
                <a:solidFill>
                  <a:prstClr val="black"/>
                </a:solidFill>
                <a:cs typeface="PT Bold Heading" pitchFamily="2" charset="-78"/>
              </a:rPr>
              <a:t>وفي نفس التاريخ انشاء توماس كوك اول وكالة للسفر المنظم ،حيث نظم اول رحلة جماعية في 1841م بالقطار بين </a:t>
            </a:r>
            <a:r>
              <a:rPr lang="ar-SA" sz="2400" dirty="0" err="1" smtClean="0">
                <a:solidFill>
                  <a:prstClr val="black"/>
                </a:solidFill>
                <a:cs typeface="PT Bold Heading" pitchFamily="2" charset="-78"/>
              </a:rPr>
              <a:t>ليكستر</a:t>
            </a:r>
            <a:r>
              <a:rPr lang="ar-SA" sz="2400" dirty="0" smtClean="0">
                <a:solidFill>
                  <a:prstClr val="black"/>
                </a:solidFill>
                <a:cs typeface="PT Bold Heading" pitchFamily="2" charset="-78"/>
              </a:rPr>
              <a:t> </a:t>
            </a:r>
            <a:r>
              <a:rPr lang="en-US" sz="2400" dirty="0" smtClean="0">
                <a:solidFill>
                  <a:prstClr val="black"/>
                </a:solidFill>
                <a:cs typeface="PT Bold Heading" pitchFamily="2" charset="-78"/>
              </a:rPr>
              <a:t>Leicester</a:t>
            </a:r>
            <a:r>
              <a:rPr lang="ar-SA" sz="2400" dirty="0" smtClean="0">
                <a:solidFill>
                  <a:prstClr val="black"/>
                </a:solidFill>
                <a:cs typeface="PT Bold Heading" pitchFamily="2" charset="-78"/>
              </a:rPr>
              <a:t>  </a:t>
            </a:r>
            <a:r>
              <a:rPr lang="ar-SA" sz="2400" dirty="0" err="1" smtClean="0">
                <a:solidFill>
                  <a:prstClr val="black"/>
                </a:solidFill>
                <a:cs typeface="PT Bold Heading" pitchFamily="2" charset="-78"/>
              </a:rPr>
              <a:t>ولوفبوروف</a:t>
            </a:r>
            <a:r>
              <a:rPr lang="ar-SA" sz="2400" dirty="0" smtClean="0">
                <a:solidFill>
                  <a:prstClr val="black"/>
                </a:solidFill>
                <a:cs typeface="PT Bold Heading" pitchFamily="2" charset="-78"/>
              </a:rPr>
              <a:t> </a:t>
            </a:r>
            <a:r>
              <a:rPr lang="en-US" sz="2400" dirty="0" err="1" smtClean="0">
                <a:solidFill>
                  <a:prstClr val="black"/>
                </a:solidFill>
                <a:cs typeface="PT Bold Heading" pitchFamily="2" charset="-78"/>
              </a:rPr>
              <a:t>Loughborough</a:t>
            </a:r>
            <a:r>
              <a:rPr lang="en-US" sz="2400" dirty="0" smtClean="0">
                <a:solidFill>
                  <a:prstClr val="black"/>
                </a:solidFill>
                <a:cs typeface="PT Bold Heading" pitchFamily="2" charset="-78"/>
              </a:rPr>
              <a:t> </a:t>
            </a:r>
            <a:r>
              <a:rPr lang="ar-SA" sz="2400" dirty="0" smtClean="0">
                <a:solidFill>
                  <a:prstClr val="black"/>
                </a:solidFill>
                <a:cs typeface="PT Bold Heading" pitchFamily="2" charset="-78"/>
              </a:rPr>
              <a:t> شمال لندن ....وامتدت بعد ذلك رحلات توماس كوك الى مصر والولايات المتحدة والشرق ,,,ولذلك يعتبر توماس كوك اول من انشأ وكالة سفر حديثة .</a:t>
            </a:r>
          </a:p>
          <a:p>
            <a:endParaRPr lang="ar-SA" dirty="0" smtClean="0">
              <a:solidFill>
                <a:prstClr val="black"/>
              </a:solidFill>
            </a:endParaRPr>
          </a:p>
          <a:p>
            <a:r>
              <a:rPr lang="ar-SA" dirty="0" smtClean="0">
                <a:solidFill>
                  <a:prstClr val="black"/>
                </a:solidFill>
              </a:rPr>
              <a:t> .</a:t>
            </a:r>
          </a:p>
          <a:p>
            <a:pPr marL="285750" indent="-285750">
              <a:buFont typeface="Arial" pitchFamily="34" charset="0"/>
              <a:buChar char="•"/>
            </a:pPr>
            <a:endParaRPr lang="ar-SA" dirty="0">
              <a:solidFill>
                <a:prstClr val="black"/>
              </a:solidFill>
            </a:endParaRPr>
          </a:p>
        </p:txBody>
      </p:sp>
    </p:spTree>
    <p:extLst>
      <p:ext uri="{BB962C8B-B14F-4D97-AF65-F5344CB8AC3E}">
        <p14:creationId xmlns:p14="http://schemas.microsoft.com/office/powerpoint/2010/main" val="55741064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مربع نص 2"/>
          <p:cNvSpPr txBox="1"/>
          <p:nvPr/>
        </p:nvSpPr>
        <p:spPr>
          <a:xfrm>
            <a:off x="179512" y="764704"/>
            <a:ext cx="8856984" cy="5447645"/>
          </a:xfrm>
          <a:prstGeom prst="rect">
            <a:avLst/>
          </a:prstGeom>
          <a:noFill/>
        </p:spPr>
        <p:txBody>
          <a:bodyPr wrap="square" rtlCol="1">
            <a:spAutoFit/>
          </a:bodyPr>
          <a:lstStyle/>
          <a:p>
            <a:pPr algn="just"/>
            <a:r>
              <a:rPr lang="ar-SA" sz="2800" dirty="0">
                <a:solidFill>
                  <a:prstClr val="black"/>
                </a:solidFill>
                <a:cs typeface="PT Bold Heading" pitchFamily="2" charset="-78"/>
              </a:rPr>
              <a:t>من الاسباب الرئيسية التي ساعت على تطور صناعة السياحة  والسفر في تلك الفترة ؟؟....</a:t>
            </a:r>
          </a:p>
          <a:p>
            <a:pPr algn="just"/>
            <a:r>
              <a:rPr lang="ar-SA" sz="2800" dirty="0" smtClean="0">
                <a:solidFill>
                  <a:srgbClr val="FF0000"/>
                </a:solidFill>
                <a:cs typeface="PT Bold Heading" pitchFamily="2" charset="-78"/>
              </a:rPr>
              <a:t>1- هي </a:t>
            </a:r>
            <a:r>
              <a:rPr lang="ar-SA" sz="2800" dirty="0">
                <a:solidFill>
                  <a:srgbClr val="FF0000"/>
                </a:solidFill>
                <a:cs typeface="PT Bold Heading" pitchFamily="2" charset="-78"/>
              </a:rPr>
              <a:t>تعاظم دور الكنيسة وتشييد العديد من الكنائس والكاتدرائيات التي اصبحت حتى يومنا هذا من المزارات السياحية المهمة في العديد من البلدان ,وكذلك ظهور الطباعة في القرن الخامس عشر وانتشار كتب الرحالة الاوائل عن رحلاتهم التي قاموا بها ووصفهم للبلدان التي زاروها </a:t>
            </a:r>
            <a:r>
              <a:rPr lang="ar-SA" sz="2800" dirty="0" smtClean="0">
                <a:solidFill>
                  <a:srgbClr val="FF0000"/>
                </a:solidFill>
                <a:cs typeface="PT Bold Heading" pitchFamily="2" charset="-78"/>
              </a:rPr>
              <a:t>.</a:t>
            </a:r>
          </a:p>
          <a:p>
            <a:pPr algn="just"/>
            <a:r>
              <a:rPr lang="ar-SA" sz="2800" dirty="0" smtClean="0">
                <a:solidFill>
                  <a:srgbClr val="FF0000"/>
                </a:solidFill>
                <a:cs typeface="PT Bold Heading" pitchFamily="2" charset="-78"/>
              </a:rPr>
              <a:t>2-</a:t>
            </a:r>
            <a:r>
              <a:rPr lang="ar-SA" sz="2400" dirty="0" smtClean="0">
                <a:solidFill>
                  <a:prstClr val="black"/>
                </a:solidFill>
                <a:cs typeface="PT Bold Heading" pitchFamily="2" charset="-78"/>
              </a:rPr>
              <a:t>باختراع </a:t>
            </a:r>
            <a:r>
              <a:rPr lang="ar-SA" sz="2400" dirty="0">
                <a:solidFill>
                  <a:prstClr val="black"/>
                </a:solidFill>
                <a:cs typeface="PT Bold Heading" pitchFamily="2" charset="-78"/>
              </a:rPr>
              <a:t>المحرك البخاري عام 1765م على يد جيمس وات </a:t>
            </a:r>
            <a:r>
              <a:rPr lang="en-US" sz="2400" dirty="0" err="1">
                <a:solidFill>
                  <a:prstClr val="black"/>
                </a:solidFill>
                <a:cs typeface="PT Bold Heading" pitchFamily="2" charset="-78"/>
              </a:rPr>
              <a:t>james</a:t>
            </a:r>
            <a:r>
              <a:rPr lang="en-US" sz="2400" dirty="0">
                <a:solidFill>
                  <a:prstClr val="black"/>
                </a:solidFill>
                <a:cs typeface="PT Bold Heading" pitchFamily="2" charset="-78"/>
              </a:rPr>
              <a:t> Watt </a:t>
            </a:r>
            <a:r>
              <a:rPr lang="ar-SA" sz="2400" dirty="0">
                <a:solidFill>
                  <a:prstClr val="black"/>
                </a:solidFill>
                <a:cs typeface="PT Bold Heading" pitchFamily="2" charset="-78"/>
              </a:rPr>
              <a:t>   واستخدامه في السفن والقطارات مما زاد في عملية السفر عن طريق السكك الحديدية القطارات والسفن عبر البحار مما اعطى  دافا الى تطور طرق المواصلات وبالتالي </a:t>
            </a:r>
            <a:r>
              <a:rPr lang="ar-SA" sz="2400" dirty="0">
                <a:solidFill>
                  <a:srgbClr val="FF0000"/>
                </a:solidFill>
                <a:cs typeface="PT Bold Heading" pitchFamily="2" charset="-78"/>
              </a:rPr>
              <a:t>ادى الى سرعة نمو صناعة السياحة والسفر وتشجيع الانسان على السفر والترحال .</a:t>
            </a:r>
          </a:p>
          <a:p>
            <a:pPr algn="just"/>
            <a:endParaRPr lang="ar-SA" sz="2800" dirty="0">
              <a:solidFill>
                <a:srgbClr val="FF0000"/>
              </a:solidFill>
              <a:cs typeface="PT Bold Heading" pitchFamily="2" charset="-78"/>
            </a:endParaRPr>
          </a:p>
        </p:txBody>
      </p:sp>
    </p:spTree>
    <p:extLst>
      <p:ext uri="{BB962C8B-B14F-4D97-AF65-F5344CB8AC3E}">
        <p14:creationId xmlns:p14="http://schemas.microsoft.com/office/powerpoint/2010/main" val="336298729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179512" y="188640"/>
            <a:ext cx="8784976" cy="6124754"/>
          </a:xfrm>
          <a:prstGeom prst="rect">
            <a:avLst/>
          </a:prstGeom>
        </p:spPr>
        <p:txBody>
          <a:bodyPr wrap="square">
            <a:spAutoFit/>
          </a:bodyPr>
          <a:lstStyle/>
          <a:p>
            <a:pPr algn="just"/>
            <a:r>
              <a:rPr lang="ar-SA" sz="2800" dirty="0">
                <a:solidFill>
                  <a:prstClr val="black"/>
                </a:solidFill>
                <a:cs typeface="PT Bold Heading" pitchFamily="2" charset="-78"/>
              </a:rPr>
              <a:t>من الاسباب الرئيسية التي ساعت على تطور صناعة السياحة  والسفر في تلك الفترة </a:t>
            </a:r>
            <a:r>
              <a:rPr lang="ar-SA" sz="2800" dirty="0" smtClean="0">
                <a:solidFill>
                  <a:prstClr val="black"/>
                </a:solidFill>
                <a:cs typeface="PT Bold Heading" pitchFamily="2" charset="-78"/>
              </a:rPr>
              <a:t>؟؟....</a:t>
            </a:r>
          </a:p>
          <a:p>
            <a:pPr algn="just"/>
            <a:r>
              <a:rPr lang="ar-SA" sz="2800" dirty="0" smtClean="0">
                <a:solidFill>
                  <a:srgbClr val="FF0000"/>
                </a:solidFill>
                <a:cs typeface="PT Bold Heading" pitchFamily="2" charset="-78"/>
              </a:rPr>
              <a:t>هي </a:t>
            </a:r>
            <a:r>
              <a:rPr lang="ar-SA" sz="2800" dirty="0">
                <a:solidFill>
                  <a:srgbClr val="FF0000"/>
                </a:solidFill>
                <a:cs typeface="PT Bold Heading" pitchFamily="2" charset="-78"/>
              </a:rPr>
              <a:t>تعاظم دور الكنيسة وتشييد العديد من الكنائس والكاتدرائيات التي اصبحت حتى يومنا هذا من المزارات السياحية المهمة في العديد من البلدان ,وكذلك ظهور الطباعة في القرن الخامس عشر وانتشار كتب الرحالة الاوائل عن رحلاتهم التي قاموا بها ووصفهم للبلدان التي زاروها .  </a:t>
            </a:r>
          </a:p>
          <a:p>
            <a:pPr algn="just"/>
            <a:r>
              <a:rPr lang="ar-SA" sz="2800" dirty="0">
                <a:solidFill>
                  <a:prstClr val="black"/>
                </a:solidFill>
                <a:cs typeface="PT Bold Heading" pitchFamily="2" charset="-78"/>
              </a:rPr>
              <a:t>كان الرحالة العرب لهم الفضل في تلك الفترة اذ كانت بلاد العرب من اكثر بلدان العالم تقدما زمن اشهر الرحالة هو:</a:t>
            </a:r>
          </a:p>
          <a:p>
            <a:pPr marL="285750" indent="-285750" algn="just">
              <a:buFont typeface="Arial" pitchFamily="34" charset="0"/>
              <a:buChar char="•"/>
            </a:pPr>
            <a:r>
              <a:rPr lang="ar-SA" sz="2800" dirty="0">
                <a:solidFill>
                  <a:srgbClr val="FF0000"/>
                </a:solidFill>
                <a:cs typeface="PT Bold Heading" pitchFamily="2" charset="-78"/>
              </a:rPr>
              <a:t>ابن بطوطة </a:t>
            </a:r>
            <a:r>
              <a:rPr lang="ar-SA" sz="2800" dirty="0">
                <a:solidFill>
                  <a:prstClr val="black"/>
                </a:solidFill>
                <a:cs typeface="PT Bold Heading" pitchFamily="2" charset="-78"/>
              </a:rPr>
              <a:t>(الذي وضع كتابه الشهير (تحفة الانظار في غرائب الامصار وعجائب الاسفار))الذي وصف فيه رحلته الى اسيا وافريقيا.</a:t>
            </a:r>
          </a:p>
          <a:p>
            <a:pPr marL="285750" indent="-285750" algn="just">
              <a:buFont typeface="Arial" pitchFamily="34" charset="0"/>
              <a:buChar char="•"/>
            </a:pPr>
            <a:r>
              <a:rPr lang="ar-SA" sz="2800" dirty="0">
                <a:solidFill>
                  <a:srgbClr val="FF0000"/>
                </a:solidFill>
                <a:cs typeface="PT Bold Heading" pitchFamily="2" charset="-78"/>
              </a:rPr>
              <a:t>ابو عبيدة البكري  </a:t>
            </a:r>
            <a:r>
              <a:rPr lang="ar-SA" sz="2800" dirty="0">
                <a:solidFill>
                  <a:prstClr val="black"/>
                </a:solidFill>
                <a:cs typeface="PT Bold Heading" pitchFamily="2" charset="-78"/>
              </a:rPr>
              <a:t>(الذي وضع كتاب عن غرب افريقيا بعنوان المسالك والممالك)</a:t>
            </a:r>
          </a:p>
          <a:p>
            <a:pPr marL="285750" indent="-285750" algn="just">
              <a:buFont typeface="Arial" pitchFamily="34" charset="0"/>
              <a:buChar char="•"/>
            </a:pPr>
            <a:r>
              <a:rPr lang="ar-SA" sz="2800" dirty="0">
                <a:solidFill>
                  <a:srgbClr val="FF0000"/>
                </a:solidFill>
                <a:cs typeface="PT Bold Heading" pitchFamily="2" charset="-78"/>
              </a:rPr>
              <a:t>ابن جبير </a:t>
            </a:r>
            <a:r>
              <a:rPr lang="ar-SA" sz="2800" dirty="0">
                <a:solidFill>
                  <a:prstClr val="black"/>
                </a:solidFill>
                <a:cs typeface="PT Bold Heading" pitchFamily="2" charset="-78"/>
              </a:rPr>
              <a:t>(الذي قام برحلة من بلاد الاندلس الى المشرق العربي)</a:t>
            </a:r>
          </a:p>
        </p:txBody>
      </p:sp>
    </p:spTree>
    <p:extLst>
      <p:ext uri="{BB962C8B-B14F-4D97-AF65-F5344CB8AC3E}">
        <p14:creationId xmlns:p14="http://schemas.microsoft.com/office/powerpoint/2010/main" val="281322015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323528" y="44624"/>
            <a:ext cx="8712968" cy="6740307"/>
          </a:xfrm>
          <a:prstGeom prst="rect">
            <a:avLst/>
          </a:prstGeom>
          <a:noFill/>
        </p:spPr>
        <p:txBody>
          <a:bodyPr wrap="square" rtlCol="1">
            <a:spAutoFit/>
          </a:bodyPr>
          <a:lstStyle/>
          <a:p>
            <a:pPr algn="just"/>
            <a:r>
              <a:rPr lang="ar-SA" sz="2400" dirty="0" smtClean="0">
                <a:solidFill>
                  <a:srgbClr val="FF0000"/>
                </a:solidFill>
                <a:cs typeface="PT Bold Heading" pitchFamily="2" charset="-78"/>
              </a:rPr>
              <a:t>خلال تلك الفترة اصبح الاوربيين اكثر فضولا وتطلعا للتعرف على العالم الخارجي وفرض نفسهم كقوة عالمية .</a:t>
            </a:r>
          </a:p>
          <a:p>
            <a:pPr algn="just"/>
            <a:r>
              <a:rPr lang="ar-SA" sz="2400" dirty="0" smtClean="0">
                <a:solidFill>
                  <a:srgbClr val="7030A0"/>
                </a:solidFill>
                <a:cs typeface="PT Bold Heading" pitchFamily="2" charset="-78"/>
              </a:rPr>
              <a:t>وفي بداية عصر النهضة والاستكشافات </a:t>
            </a:r>
            <a:r>
              <a:rPr lang="ar-SA" sz="2400" b="1" dirty="0" smtClean="0">
                <a:solidFill>
                  <a:prstClr val="black"/>
                </a:solidFill>
                <a:cs typeface="PT Simple Bold Ruled" pitchFamily="2" charset="-78"/>
              </a:rPr>
              <a:t>من القرن الرابع عشر حتى القرن السابع عشر والذي حدث </a:t>
            </a:r>
            <a:r>
              <a:rPr lang="ar-SA" sz="2400" dirty="0" smtClean="0">
                <a:solidFill>
                  <a:prstClr val="black"/>
                </a:solidFill>
                <a:cs typeface="PT Bold Heading" pitchFamily="2" charset="-78"/>
              </a:rPr>
              <a:t>فيه تغيرات عديدة  في المجال العلمي  مثل الاستكشافات الجغرافية مع نشوء الرأسمالية والفكر العلمي الحديث حيث اتسمت بكثرة الرحلات البحرية اذ اصبح السفر </a:t>
            </a:r>
            <a:r>
              <a:rPr lang="ar-SA" sz="2400" dirty="0" err="1" smtClean="0">
                <a:solidFill>
                  <a:prstClr val="black"/>
                </a:solidFill>
                <a:cs typeface="PT Bold Heading" pitchFamily="2" charset="-78"/>
              </a:rPr>
              <a:t>لاغراض</a:t>
            </a:r>
            <a:r>
              <a:rPr lang="ar-SA" sz="2400" dirty="0" smtClean="0">
                <a:solidFill>
                  <a:prstClr val="black"/>
                </a:solidFill>
                <a:cs typeface="PT Bold Heading" pitchFamily="2" charset="-78"/>
              </a:rPr>
              <a:t> ثقافية وفنية اكثر شيوعا في </a:t>
            </a:r>
            <a:r>
              <a:rPr lang="ar-SA" sz="2400" dirty="0" err="1" smtClean="0">
                <a:solidFill>
                  <a:prstClr val="black"/>
                </a:solidFill>
                <a:cs typeface="PT Bold Heading" pitchFamily="2" charset="-78"/>
              </a:rPr>
              <a:t>اوربا</a:t>
            </a:r>
            <a:r>
              <a:rPr lang="ar-SA" sz="2400" dirty="0" smtClean="0">
                <a:solidFill>
                  <a:prstClr val="black"/>
                </a:solidFill>
                <a:cs typeface="PT Bold Heading" pitchFamily="2" charset="-78"/>
              </a:rPr>
              <a:t>.</a:t>
            </a:r>
          </a:p>
          <a:p>
            <a:pPr algn="just"/>
            <a:r>
              <a:rPr lang="ar-SA" sz="2400" dirty="0" smtClean="0">
                <a:solidFill>
                  <a:prstClr val="black"/>
                </a:solidFill>
                <a:cs typeface="PT Bold Heading" pitchFamily="2" charset="-78"/>
              </a:rPr>
              <a:t>ومن </a:t>
            </a:r>
            <a:r>
              <a:rPr lang="ar-SA" sz="2400" dirty="0" smtClean="0">
                <a:solidFill>
                  <a:srgbClr val="FF0000"/>
                </a:solidFill>
                <a:cs typeface="PT Bold Heading" pitchFamily="2" charset="-78"/>
              </a:rPr>
              <a:t>اهم الاستكشافات في تلك الفترة </a:t>
            </a:r>
          </a:p>
          <a:p>
            <a:pPr algn="just"/>
            <a:r>
              <a:rPr lang="ar-SA" sz="2400" dirty="0" smtClean="0">
                <a:solidFill>
                  <a:srgbClr val="FF0000"/>
                </a:solidFill>
                <a:cs typeface="PT Bold Heading" pitchFamily="2" charset="-78"/>
              </a:rPr>
              <a:t>اكتشاف الرحالة (كريستوفر كولومبس) </a:t>
            </a:r>
            <a:r>
              <a:rPr lang="ar-SA" sz="2400" dirty="0" err="1" smtClean="0">
                <a:solidFill>
                  <a:srgbClr val="7030A0"/>
                </a:solidFill>
                <a:cs typeface="PT Bold Heading" pitchFamily="2" charset="-78"/>
              </a:rPr>
              <a:t>لامريكا</a:t>
            </a:r>
            <a:r>
              <a:rPr lang="ar-SA" sz="2400" dirty="0" smtClean="0">
                <a:solidFill>
                  <a:srgbClr val="7030A0"/>
                </a:solidFill>
                <a:cs typeface="PT Bold Heading" pitchFamily="2" charset="-78"/>
              </a:rPr>
              <a:t> </a:t>
            </a:r>
            <a:r>
              <a:rPr lang="ar-SA" sz="2400" dirty="0" smtClean="0">
                <a:solidFill>
                  <a:prstClr val="black"/>
                </a:solidFill>
                <a:cs typeface="PT Bold Heading" pitchFamily="2" charset="-78"/>
              </a:rPr>
              <a:t>عام 1492م، </a:t>
            </a:r>
            <a:r>
              <a:rPr lang="ar-SA" sz="2400" dirty="0" smtClean="0">
                <a:solidFill>
                  <a:srgbClr val="C00000"/>
                </a:solidFill>
                <a:cs typeface="PT Bold Heading" pitchFamily="2" charset="-78"/>
              </a:rPr>
              <a:t>الملاح  البرتغالي فاسكو دي جاما  </a:t>
            </a:r>
            <a:r>
              <a:rPr lang="en-US" sz="2400" dirty="0" smtClean="0">
                <a:solidFill>
                  <a:srgbClr val="C00000"/>
                </a:solidFill>
                <a:cs typeface="PT Bold Heading" pitchFamily="2" charset="-78"/>
              </a:rPr>
              <a:t>Vasco de </a:t>
            </a:r>
            <a:r>
              <a:rPr lang="en-US" sz="2400" dirty="0" err="1" smtClean="0">
                <a:solidFill>
                  <a:srgbClr val="C00000"/>
                </a:solidFill>
                <a:cs typeface="PT Bold Heading" pitchFamily="2" charset="-78"/>
              </a:rPr>
              <a:t>gama</a:t>
            </a:r>
            <a:r>
              <a:rPr lang="en-US" sz="2400" dirty="0" smtClean="0">
                <a:solidFill>
                  <a:srgbClr val="C00000"/>
                </a:solidFill>
                <a:cs typeface="PT Bold Heading" pitchFamily="2" charset="-78"/>
              </a:rPr>
              <a:t> </a:t>
            </a:r>
            <a:r>
              <a:rPr lang="ar-SA" sz="2400" dirty="0" smtClean="0">
                <a:solidFill>
                  <a:srgbClr val="C00000"/>
                </a:solidFill>
                <a:cs typeface="PT Bold Heading" pitchFamily="2" charset="-78"/>
              </a:rPr>
              <a:t>  اكتشف </a:t>
            </a:r>
            <a:r>
              <a:rPr lang="ar-SA" sz="2400" dirty="0">
                <a:solidFill>
                  <a:srgbClr val="C00000"/>
                </a:solidFill>
                <a:cs typeface="PT Bold Heading" pitchFamily="2" charset="-78"/>
              </a:rPr>
              <a:t>طريق </a:t>
            </a:r>
            <a:r>
              <a:rPr lang="ar-SA" sz="2400" dirty="0" smtClean="0">
                <a:solidFill>
                  <a:srgbClr val="C00000"/>
                </a:solidFill>
                <a:cs typeface="PT Bold Heading" pitchFamily="2" charset="-78"/>
              </a:rPr>
              <a:t>راس الرجاء الصالح خلال رحلته الشهيرة الى الهند عام 1498م.</a:t>
            </a:r>
          </a:p>
          <a:p>
            <a:pPr algn="just"/>
            <a:r>
              <a:rPr lang="ar-SA" sz="2400" dirty="0" smtClean="0">
                <a:solidFill>
                  <a:prstClr val="black"/>
                </a:solidFill>
                <a:cs typeface="PT Bold Heading" pitchFamily="2" charset="-78"/>
              </a:rPr>
              <a:t>رحلة الرحالة البرتغالي </a:t>
            </a:r>
            <a:r>
              <a:rPr lang="ar-SA" sz="2400" dirty="0" err="1" smtClean="0">
                <a:solidFill>
                  <a:prstClr val="black"/>
                </a:solidFill>
                <a:cs typeface="PT Bold Heading" pitchFamily="2" charset="-78"/>
              </a:rPr>
              <a:t>فرديناند</a:t>
            </a:r>
            <a:r>
              <a:rPr lang="ar-SA" sz="2400" dirty="0" smtClean="0">
                <a:solidFill>
                  <a:prstClr val="black"/>
                </a:solidFill>
                <a:cs typeface="PT Bold Heading" pitchFamily="2" charset="-78"/>
              </a:rPr>
              <a:t> ماجلان </a:t>
            </a:r>
            <a:r>
              <a:rPr lang="en-US" sz="2400" dirty="0" smtClean="0">
                <a:solidFill>
                  <a:prstClr val="black"/>
                </a:solidFill>
                <a:cs typeface="PT Bold Heading" pitchFamily="2" charset="-78"/>
              </a:rPr>
              <a:t>Ferdinand Magellan </a:t>
            </a:r>
            <a:r>
              <a:rPr lang="ar-SA" sz="2400" dirty="0" smtClean="0">
                <a:solidFill>
                  <a:prstClr val="black"/>
                </a:solidFill>
                <a:cs typeface="PT Bold Heading" pitchFamily="2" charset="-78"/>
              </a:rPr>
              <a:t> حول العالم في القرن السادس عشر .</a:t>
            </a:r>
          </a:p>
          <a:p>
            <a:pPr algn="just"/>
            <a:r>
              <a:rPr lang="ar-SA" sz="2400" dirty="0" smtClean="0">
                <a:solidFill>
                  <a:prstClr val="black"/>
                </a:solidFill>
                <a:cs typeface="PT Bold Heading" pitchFamily="2" charset="-78"/>
              </a:rPr>
              <a:t>ومن </a:t>
            </a:r>
            <a:r>
              <a:rPr lang="ar-SA" sz="2400" dirty="0" smtClean="0">
                <a:solidFill>
                  <a:srgbClr val="C00000"/>
                </a:solidFill>
                <a:cs typeface="PT Bold Heading" pitchFamily="2" charset="-78"/>
              </a:rPr>
              <a:t>اشهر الرحالة الاوربيين الفرنسي </a:t>
            </a:r>
            <a:r>
              <a:rPr lang="ar-SA" sz="2400" dirty="0" err="1" smtClean="0">
                <a:solidFill>
                  <a:prstClr val="black"/>
                </a:solidFill>
                <a:cs typeface="PT Bold Heading" pitchFamily="2" charset="-78"/>
              </a:rPr>
              <a:t>شارلمان</a:t>
            </a:r>
            <a:r>
              <a:rPr lang="ar-SA" sz="2400" dirty="0" smtClean="0">
                <a:solidFill>
                  <a:prstClr val="black"/>
                </a:solidFill>
                <a:cs typeface="PT Bold Heading" pitchFamily="2" charset="-78"/>
              </a:rPr>
              <a:t>  ورحلته الشهيرة الى بغداد في زمن هارون الرشيد عام 797هـ.</a:t>
            </a:r>
          </a:p>
          <a:p>
            <a:pPr algn="just"/>
            <a:r>
              <a:rPr lang="ar-SA" sz="2400" dirty="0" smtClean="0">
                <a:solidFill>
                  <a:srgbClr val="FF0000"/>
                </a:solidFill>
                <a:cs typeface="PT Bold Heading" pitchFamily="2" charset="-78"/>
              </a:rPr>
              <a:t>وكذلك الرحلة الايطالي الشهير ماركو بولو </a:t>
            </a:r>
            <a:r>
              <a:rPr lang="en-US" sz="2400" dirty="0" smtClean="0">
                <a:solidFill>
                  <a:srgbClr val="FF0000"/>
                </a:solidFill>
                <a:cs typeface="PT Bold Heading" pitchFamily="2" charset="-78"/>
              </a:rPr>
              <a:t>Marco Polo</a:t>
            </a:r>
            <a:r>
              <a:rPr lang="ar-SA" sz="2400" dirty="0" smtClean="0">
                <a:solidFill>
                  <a:srgbClr val="FF0000"/>
                </a:solidFill>
                <a:cs typeface="PT Bold Heading" pitchFamily="2" charset="-78"/>
              </a:rPr>
              <a:t> ورحلته الشهيرة  الى قارة اسيا عبر فلسطين وارمينيا  ثم الى الجزيرة العربية واكتشافه للطرق الموصلة  من </a:t>
            </a:r>
            <a:r>
              <a:rPr lang="ar-SA" sz="2400" dirty="0" err="1" smtClean="0">
                <a:solidFill>
                  <a:srgbClr val="FF0000"/>
                </a:solidFill>
                <a:cs typeface="PT Bold Heading" pitchFamily="2" charset="-78"/>
              </a:rPr>
              <a:t>اوربا</a:t>
            </a:r>
            <a:r>
              <a:rPr lang="ar-SA" sz="2400" dirty="0" smtClean="0">
                <a:solidFill>
                  <a:srgbClr val="FF0000"/>
                </a:solidFill>
                <a:cs typeface="PT Bold Heading" pitchFamily="2" charset="-78"/>
              </a:rPr>
              <a:t> الى الصين وبقية انحاء اسيا حيث اصبح كتابه من اشهر المصادر للغرب عن شعوب اسيا </a:t>
            </a:r>
            <a:r>
              <a:rPr lang="ar-SA" sz="2400" dirty="0" smtClean="0">
                <a:solidFill>
                  <a:prstClr val="black"/>
                </a:solidFill>
                <a:cs typeface="PT Bold Heading" pitchFamily="2" charset="-78"/>
              </a:rPr>
              <a:t>.</a:t>
            </a:r>
          </a:p>
        </p:txBody>
      </p:sp>
    </p:spTree>
    <p:extLst>
      <p:ext uri="{BB962C8B-B14F-4D97-AF65-F5344CB8AC3E}">
        <p14:creationId xmlns:p14="http://schemas.microsoft.com/office/powerpoint/2010/main" val="47077664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107504" y="512088"/>
            <a:ext cx="8928992" cy="5509200"/>
          </a:xfrm>
          <a:prstGeom prst="rect">
            <a:avLst/>
          </a:prstGeom>
        </p:spPr>
        <p:txBody>
          <a:bodyPr wrap="square">
            <a:spAutoFit/>
          </a:bodyPr>
          <a:lstStyle/>
          <a:p>
            <a:pPr algn="just"/>
            <a:r>
              <a:rPr lang="ar-SA" sz="3200" dirty="0">
                <a:solidFill>
                  <a:prstClr val="black"/>
                </a:solidFill>
                <a:cs typeface="PT Bold Heading" pitchFamily="2" charset="-78"/>
              </a:rPr>
              <a:t>اخذت السياحة ابعاد جديدة في تلك الفترة فنشطت السياحة الدينية فزاد عدد الحجيج على اختلاف اوطانهم والمهم من ذلك هو كثير من الحجيج </a:t>
            </a:r>
            <a:r>
              <a:rPr lang="ar-SA" sz="3200" dirty="0" smtClean="0">
                <a:solidFill>
                  <a:prstClr val="black"/>
                </a:solidFill>
                <a:cs typeface="PT Bold Heading" pitchFamily="2" charset="-78"/>
              </a:rPr>
              <a:t>كتبوا </a:t>
            </a:r>
            <a:r>
              <a:rPr lang="ar-SA" sz="3200" dirty="0">
                <a:solidFill>
                  <a:prstClr val="black"/>
                </a:solidFill>
                <a:cs typeface="PT Bold Heading" pitchFamily="2" charset="-78"/>
              </a:rPr>
              <a:t>اوصاف  لرحلاتهم بالتفصيل </a:t>
            </a:r>
            <a:r>
              <a:rPr lang="ar-SA" sz="3200" dirty="0" smtClean="0">
                <a:solidFill>
                  <a:prstClr val="black"/>
                </a:solidFill>
                <a:cs typeface="PT Bold Heading" pitchFamily="2" charset="-78"/>
              </a:rPr>
              <a:t>.</a:t>
            </a:r>
          </a:p>
          <a:p>
            <a:pPr algn="just"/>
            <a:endParaRPr lang="ar-SA" sz="3200" dirty="0">
              <a:solidFill>
                <a:prstClr val="black"/>
              </a:solidFill>
              <a:cs typeface="PT Bold Heading" pitchFamily="2" charset="-78"/>
            </a:endParaRPr>
          </a:p>
          <a:p>
            <a:pPr algn="just"/>
            <a:r>
              <a:rPr lang="ar-SA" sz="3200" dirty="0">
                <a:solidFill>
                  <a:srgbClr val="FF0000"/>
                </a:solidFill>
                <a:cs typeface="PT Bold Heading" pitchFamily="2" charset="-78"/>
              </a:rPr>
              <a:t>شهدت نهاية تلك الفترة ازدهار العديد من المدن الاوربية خاصة في مجالات الزراعة والتجارة وزيادة عدد السكان  ونمو الطبقة المتوسطة وظهور الجمعيات والمنظمات السياسية والتجارية </a:t>
            </a:r>
            <a:r>
              <a:rPr lang="ar-SA" sz="3200" dirty="0" smtClean="0">
                <a:solidFill>
                  <a:srgbClr val="FF0000"/>
                </a:solidFill>
                <a:cs typeface="PT Bold Heading" pitchFamily="2" charset="-78"/>
              </a:rPr>
              <a:t>وانشاء </a:t>
            </a:r>
            <a:r>
              <a:rPr lang="ar-SA" sz="3200" dirty="0">
                <a:solidFill>
                  <a:srgbClr val="FF0000"/>
                </a:solidFill>
                <a:cs typeface="PT Bold Heading" pitchFamily="2" charset="-78"/>
              </a:rPr>
              <a:t>العديد من الجامعات مثل جامعة اكسفورد وجامعة كامبردج والتي تم انشائهما في القرن الثاني عشر وجامعة فيينا وبراغ في القرن الرابع عشر وغيرها.</a:t>
            </a:r>
          </a:p>
        </p:txBody>
      </p:sp>
    </p:spTree>
    <p:extLst>
      <p:ext uri="{BB962C8B-B14F-4D97-AF65-F5344CB8AC3E}">
        <p14:creationId xmlns:p14="http://schemas.microsoft.com/office/powerpoint/2010/main" val="256041274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DELL\Desktop\744fec5cc7299c24825c1ca64885af72.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14153917"/>
      </p:ext>
    </p:extLst>
  </p:cSld>
  <p:clrMapOvr>
    <a:masterClrMapping/>
  </p:clrMapOvr>
  <p:timing>
    <p:tnLst>
      <p:par>
        <p:cTn id="1" dur="indefinite" restart="never" nodeType="tmRoot"/>
      </p:par>
    </p:tnLst>
  </p:timing>
</p:sld>
</file>

<file path=ppt/theme/theme1.xml><?xml version="1.0" encoding="utf-8"?>
<a:theme xmlns:a="http://schemas.openxmlformats.org/drawingml/2006/main" name="1_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634</Words>
  <Application>Microsoft Office PowerPoint</Application>
  <PresentationFormat>عرض على الشاشة (3:4)‏</PresentationFormat>
  <Paragraphs>28</Paragraphs>
  <Slides>6</Slides>
  <Notes>0</Notes>
  <HiddenSlides>0</HiddenSlides>
  <MMClips>0</MMClips>
  <ScaleCrop>false</ScaleCrop>
  <HeadingPairs>
    <vt:vector size="4" baseType="variant">
      <vt:variant>
        <vt:lpstr>نسق</vt:lpstr>
      </vt:variant>
      <vt:variant>
        <vt:i4>1</vt:i4>
      </vt:variant>
      <vt:variant>
        <vt:lpstr>عناوين الشرائح</vt:lpstr>
      </vt:variant>
      <vt:variant>
        <vt:i4>6</vt:i4>
      </vt:variant>
    </vt:vector>
  </HeadingPairs>
  <TitlesOfParts>
    <vt:vector size="7" baseType="lpstr">
      <vt:lpstr>1_سمة Office</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عرض تقديمي في PowerPoint</dc:title>
  <dc:creator>DELL</dc:creator>
  <cp:lastModifiedBy>DELL</cp:lastModifiedBy>
  <cp:revision>2</cp:revision>
  <dcterms:created xsi:type="dcterms:W3CDTF">2015-11-18T13:30:09Z</dcterms:created>
  <dcterms:modified xsi:type="dcterms:W3CDTF">2015-11-18T13:32:04Z</dcterms:modified>
</cp:coreProperties>
</file>