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9"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99581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81344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48768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10367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0999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3881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57920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54928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2969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45641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26881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06/02/37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21317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38990"/>
            <a:ext cx="9036496" cy="6494085"/>
          </a:xfrm>
          <a:prstGeom prst="rect">
            <a:avLst/>
          </a:prstGeom>
          <a:noFill/>
        </p:spPr>
        <p:txBody>
          <a:bodyPr wrap="square" rtlCol="1">
            <a:spAutoFit/>
          </a:bodyPr>
          <a:lstStyle/>
          <a:p>
            <a:pPr algn="ctr"/>
            <a:r>
              <a:rPr lang="ar-SA" sz="3200" dirty="0" smtClean="0">
                <a:solidFill>
                  <a:prstClr val="black"/>
                </a:solidFill>
                <a:cs typeface="PT Bold Heading" pitchFamily="2" charset="-78"/>
              </a:rPr>
              <a:t>مرت السياحة بثلاث حقب تاريخية مهمة وهي كالاتي:</a:t>
            </a:r>
          </a:p>
          <a:p>
            <a:pPr algn="just"/>
            <a:r>
              <a:rPr lang="ar-SA" sz="3200" dirty="0" smtClean="0">
                <a:solidFill>
                  <a:srgbClr val="FF0000"/>
                </a:solidFill>
                <a:cs typeface="PT Bold Heading" pitchFamily="2" charset="-78"/>
              </a:rPr>
              <a:t>اولاً: الحقبة الاولى </a:t>
            </a:r>
            <a:r>
              <a:rPr lang="ar-SA" sz="3200" dirty="0" smtClean="0">
                <a:solidFill>
                  <a:prstClr val="black"/>
                </a:solidFill>
                <a:cs typeface="PT Bold Heading" pitchFamily="2" charset="-78"/>
              </a:rPr>
              <a:t>:</a:t>
            </a:r>
          </a:p>
          <a:p>
            <a:pPr algn="just"/>
            <a:r>
              <a:rPr lang="ar-SA" sz="3200" dirty="0" smtClean="0">
                <a:solidFill>
                  <a:prstClr val="black"/>
                </a:solidFill>
                <a:cs typeface="PT Bold Heading" pitchFamily="2" charset="-78"/>
              </a:rPr>
              <a:t>وهذه الفترة بدأت منذ نشأة الانسان على وجه الارض وحتى القرن الرابع عشر .</a:t>
            </a:r>
          </a:p>
          <a:p>
            <a:pPr algn="just"/>
            <a:r>
              <a:rPr lang="ar-SA" sz="3200" dirty="0" smtClean="0">
                <a:solidFill>
                  <a:prstClr val="black"/>
                </a:solidFill>
                <a:cs typeface="PT Bold Heading" pitchFamily="2" charset="-78"/>
              </a:rPr>
              <a:t>من اهم اعمال الانسان في تلك الفترة هو كان انتقال الانسان  بدائي أي الانتقال سيرا على الاقدام او باستخدام الدواب والتي قام بعد ذلك بتطوير استخدامها في جر العرابات  لنقل الركاب والبضائع مما دفعه الى تمهيد الطرق للعربات والسير في طرق محددة وممهدة لجر العربات وكان زيادة التطور في القرن الخامس عشر.</a:t>
            </a:r>
          </a:p>
          <a:p>
            <a:pPr algn="just"/>
            <a:r>
              <a:rPr lang="ar-SA" sz="3200" dirty="0" smtClean="0">
                <a:solidFill>
                  <a:srgbClr val="FF0000"/>
                </a:solidFill>
                <a:cs typeface="PT Bold Heading" pitchFamily="2" charset="-78"/>
              </a:rPr>
              <a:t>وبالتالي فقد زاد تطور العربات لدى الانسان في انكلترا في القرن الثامن عشر مصحوبا باستخدام جذوع الاشجار وجلود الحيوانات والغاب في صناعة السفن البسيطة .</a:t>
            </a:r>
          </a:p>
        </p:txBody>
      </p:sp>
    </p:spTree>
    <p:extLst>
      <p:ext uri="{BB962C8B-B14F-4D97-AF65-F5344CB8AC3E}">
        <p14:creationId xmlns:p14="http://schemas.microsoft.com/office/powerpoint/2010/main" val="3819058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404664"/>
            <a:ext cx="8568952" cy="2308324"/>
          </a:xfrm>
          <a:prstGeom prst="rect">
            <a:avLst/>
          </a:prstGeom>
        </p:spPr>
        <p:txBody>
          <a:bodyPr wrap="square">
            <a:spAutoFit/>
          </a:bodyPr>
          <a:lstStyle/>
          <a:p>
            <a:pPr algn="just"/>
            <a:r>
              <a:rPr lang="ar-SA" sz="2400" dirty="0">
                <a:solidFill>
                  <a:srgbClr val="FF0000"/>
                </a:solidFill>
                <a:latin typeface="DroidArabicKufi-Regular"/>
                <a:cs typeface="PT Bold Heading" pitchFamily="2" charset="-78"/>
              </a:rPr>
              <a:t>سابعاً : منارة الإسكندرية القديمة ( مصر ) . </a:t>
            </a:r>
            <a:endParaRPr lang="ar-SA" sz="2400" dirty="0" smtClean="0">
              <a:solidFill>
                <a:srgbClr val="FF0000"/>
              </a:solidFill>
              <a:latin typeface="DroidArabicKufi-Regular"/>
              <a:cs typeface="PT Bold Heading" pitchFamily="2" charset="-78"/>
            </a:endParaRPr>
          </a:p>
          <a:p>
            <a:pPr algn="just"/>
            <a:endParaRPr lang="ar-SA" sz="2400" dirty="0">
              <a:solidFill>
                <a:srgbClr val="FF0000"/>
              </a:solidFill>
              <a:latin typeface="DroidArabicKufi-Regular"/>
              <a:cs typeface="PT Bold Heading" pitchFamily="2" charset="-78"/>
            </a:endParaRPr>
          </a:p>
          <a:p>
            <a:pPr algn="just"/>
            <a:r>
              <a:rPr lang="ar-SA" sz="2400" dirty="0">
                <a:solidFill>
                  <a:srgbClr val="333333"/>
                </a:solidFill>
                <a:latin typeface="DroidArabicKufi-Regular"/>
                <a:cs typeface="PT Bold Heading" pitchFamily="2" charset="-78"/>
              </a:rPr>
              <a:t>تعد تلك المنارة أكبر بناء في وقتها حيث بلغت من الطول مائة و سبعة عشر متراً ، و قد تهدّمت المنارة بفعل الزلازل بعد أن صمدت لمدّة خمسة عشر قرناً ، و قد بنى السلطان المملوكي </a:t>
            </a:r>
            <a:r>
              <a:rPr lang="ar-SA" sz="2400" dirty="0" err="1">
                <a:solidFill>
                  <a:srgbClr val="333333"/>
                </a:solidFill>
                <a:latin typeface="DroidArabicKufi-Regular"/>
                <a:cs typeface="PT Bold Heading" pitchFamily="2" charset="-78"/>
              </a:rPr>
              <a:t>قايتباي</a:t>
            </a:r>
            <a:r>
              <a:rPr lang="ar-SA" sz="2400" dirty="0">
                <a:solidFill>
                  <a:srgbClr val="333333"/>
                </a:solidFill>
                <a:latin typeface="DroidArabicKufi-Regular"/>
                <a:cs typeface="PT Bold Heading" pitchFamily="2" charset="-78"/>
              </a:rPr>
              <a:t> قلعته الشهيرة في مدينة الإسكندرية من أنقاضها و الأحجار المتبقية منها .</a:t>
            </a:r>
            <a:endParaRPr lang="ar-SA" sz="2400" dirty="0">
              <a:solidFill>
                <a:prstClr val="black"/>
              </a:solidFill>
              <a:cs typeface="PT Bold Heading" pitchFamily="2" charset="-78"/>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852936"/>
            <a:ext cx="7704856" cy="36724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8784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15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612845"/>
            <a:ext cx="8712968" cy="5755422"/>
          </a:xfrm>
          <a:prstGeom prst="rect">
            <a:avLst/>
          </a:prstGeom>
        </p:spPr>
        <p:txBody>
          <a:bodyPr wrap="square">
            <a:spAutoFit/>
          </a:bodyPr>
          <a:lstStyle/>
          <a:p>
            <a:pPr algn="just"/>
            <a:r>
              <a:rPr lang="ar-SA" sz="2800" dirty="0">
                <a:solidFill>
                  <a:srgbClr val="F79646">
                    <a:lumMod val="75000"/>
                  </a:srgbClr>
                </a:solidFill>
                <a:cs typeface="PT Bold Heading" pitchFamily="2" charset="-78"/>
              </a:rPr>
              <a:t>كانت هنالك اغراض رئيسية لانتقال الانسان في تلك الفترة لا تتعدى ما يلي </a:t>
            </a:r>
            <a:r>
              <a:rPr lang="ar-SA" sz="2800" dirty="0" smtClean="0">
                <a:solidFill>
                  <a:srgbClr val="F79646">
                    <a:lumMod val="75000"/>
                  </a:srgbClr>
                </a:solidFill>
                <a:cs typeface="PT Bold Heading" pitchFamily="2" charset="-78"/>
              </a:rPr>
              <a:t>:</a:t>
            </a:r>
          </a:p>
          <a:p>
            <a:endParaRPr lang="ar-SA" sz="2400" dirty="0">
              <a:solidFill>
                <a:prstClr val="black"/>
              </a:solidFill>
              <a:cs typeface="PT Bold Heading" pitchFamily="2" charset="-78"/>
            </a:endParaRPr>
          </a:p>
          <a:p>
            <a:pPr marL="342900" indent="-342900">
              <a:buFont typeface="+mj-lt"/>
              <a:buAutoNum type="arabicPeriod"/>
            </a:pPr>
            <a:r>
              <a:rPr lang="ar-SA" sz="2400" dirty="0">
                <a:solidFill>
                  <a:srgbClr val="FF0000"/>
                </a:solidFill>
                <a:cs typeface="PT Bold Heading" pitchFamily="2" charset="-78"/>
              </a:rPr>
              <a:t>التجارة</a:t>
            </a:r>
            <a:r>
              <a:rPr lang="ar-SA" sz="2400" dirty="0">
                <a:solidFill>
                  <a:prstClr val="black"/>
                </a:solidFill>
                <a:cs typeface="PT Bold Heading" pitchFamily="2" charset="-78"/>
              </a:rPr>
              <a:t> (التي تجعل التجار للتنقل من مكان </a:t>
            </a:r>
            <a:r>
              <a:rPr lang="ar-SA" sz="2400" dirty="0" smtClean="0">
                <a:solidFill>
                  <a:prstClr val="black"/>
                </a:solidFill>
                <a:cs typeface="PT Bold Heading" pitchFamily="2" charset="-78"/>
              </a:rPr>
              <a:t>لأخر </a:t>
            </a:r>
            <a:r>
              <a:rPr lang="ar-SA" sz="2400" dirty="0">
                <a:solidFill>
                  <a:prstClr val="black"/>
                </a:solidFill>
                <a:cs typeface="PT Bold Heading" pitchFamily="2" charset="-78"/>
              </a:rPr>
              <a:t>مع قوافلهم لغرض بيع منتجاتهم البدائية.</a:t>
            </a:r>
          </a:p>
          <a:p>
            <a:pPr marL="342900" indent="-342900">
              <a:buFont typeface="+mj-lt"/>
              <a:buAutoNum type="arabicPeriod"/>
            </a:pPr>
            <a:r>
              <a:rPr lang="ar-SA" sz="2400" dirty="0">
                <a:solidFill>
                  <a:srgbClr val="FF0000"/>
                </a:solidFill>
                <a:cs typeface="PT Bold Heading" pitchFamily="2" charset="-78"/>
              </a:rPr>
              <a:t>الانتقال </a:t>
            </a:r>
            <a:r>
              <a:rPr lang="ar-SA" sz="2400" dirty="0" err="1">
                <a:solidFill>
                  <a:srgbClr val="FF0000"/>
                </a:solidFill>
                <a:cs typeface="PT Bold Heading" pitchFamily="2" charset="-78"/>
              </a:rPr>
              <a:t>لاغراض</a:t>
            </a:r>
            <a:r>
              <a:rPr lang="ar-SA" sz="2400" dirty="0">
                <a:solidFill>
                  <a:srgbClr val="FF0000"/>
                </a:solidFill>
                <a:cs typeface="PT Bold Heading" pitchFamily="2" charset="-78"/>
              </a:rPr>
              <a:t> دينية </a:t>
            </a:r>
            <a:r>
              <a:rPr lang="ar-SA" sz="2400" dirty="0">
                <a:solidFill>
                  <a:prstClr val="black"/>
                </a:solidFill>
                <a:cs typeface="PT Bold Heading" pitchFamily="2" charset="-78"/>
              </a:rPr>
              <a:t>كزيارة المعابد وتقديم القرابين والتبرك الالهي بها (الامثلة كثير ) مرورا بالعالم اليهودية والاسلامية والمسيحية </a:t>
            </a:r>
            <a:r>
              <a:rPr lang="ar-SA" sz="2400" dirty="0" smtClean="0">
                <a:solidFill>
                  <a:prstClr val="black"/>
                </a:solidFill>
                <a:cs typeface="PT Bold Heading" pitchFamily="2" charset="-78"/>
              </a:rPr>
              <a:t>وزيارة </a:t>
            </a:r>
            <a:r>
              <a:rPr lang="ar-SA" sz="2400" dirty="0">
                <a:solidFill>
                  <a:prstClr val="black"/>
                </a:solidFill>
                <a:cs typeface="PT Bold Heading" pitchFamily="2" charset="-78"/>
              </a:rPr>
              <a:t>الاماكن المقدسة في العراق ومصر وفلسطين والمديمة المنورة ومكة...الخ.</a:t>
            </a:r>
          </a:p>
          <a:p>
            <a:pPr marL="342900" indent="-342900">
              <a:buFont typeface="+mj-lt"/>
              <a:buAutoNum type="arabicPeriod"/>
            </a:pPr>
            <a:r>
              <a:rPr lang="ar-SA" sz="2400" dirty="0">
                <a:solidFill>
                  <a:srgbClr val="FF0000"/>
                </a:solidFill>
                <a:cs typeface="PT Bold Heading" pitchFamily="2" charset="-78"/>
              </a:rPr>
              <a:t>الدراسة والتعلم </a:t>
            </a:r>
            <a:r>
              <a:rPr lang="ar-SA" sz="2400" dirty="0">
                <a:solidFill>
                  <a:prstClr val="black"/>
                </a:solidFill>
                <a:cs typeface="PT Bold Heading" pitchFamily="2" charset="-78"/>
              </a:rPr>
              <a:t>حيث كان الغرض من السفر تلقي التعليم والدراسة في بلدان اخرى غير الموطن الاصلي.</a:t>
            </a:r>
          </a:p>
          <a:p>
            <a:pPr marL="342900" indent="-342900">
              <a:buFont typeface="+mj-lt"/>
              <a:buAutoNum type="arabicPeriod"/>
            </a:pPr>
            <a:r>
              <a:rPr lang="ar-SA" sz="2400" dirty="0">
                <a:solidFill>
                  <a:srgbClr val="FF0000"/>
                </a:solidFill>
                <a:cs typeface="PT Bold Heading" pitchFamily="2" charset="-78"/>
              </a:rPr>
              <a:t>العلاج</a:t>
            </a:r>
            <a:r>
              <a:rPr lang="ar-SA" sz="2400" dirty="0">
                <a:solidFill>
                  <a:prstClr val="black"/>
                </a:solidFill>
                <a:cs typeface="PT Bold Heading" pitchFamily="2" charset="-78"/>
              </a:rPr>
              <a:t>  حيث كان الهدف علاجي اما بالذهاب الى المعابد للتبرك بها او للاماكن التي بها مناخ جيد وعيون معدنية للاستشفاء.</a:t>
            </a:r>
          </a:p>
          <a:p>
            <a:pPr marL="342900" indent="-342900">
              <a:buFont typeface="+mj-lt"/>
              <a:buAutoNum type="arabicPeriod"/>
            </a:pPr>
            <a:r>
              <a:rPr lang="ar-SA" sz="2400" dirty="0">
                <a:solidFill>
                  <a:srgbClr val="FF0000"/>
                </a:solidFill>
                <a:cs typeface="PT Bold Heading" pitchFamily="2" charset="-78"/>
              </a:rPr>
              <a:t>الاغراض الترفيهية </a:t>
            </a:r>
            <a:r>
              <a:rPr lang="ar-SA" sz="2400" dirty="0">
                <a:solidFill>
                  <a:prstClr val="black"/>
                </a:solidFill>
                <a:cs typeface="PT Bold Heading" pitchFamily="2" charset="-78"/>
              </a:rPr>
              <a:t>(الانتقال الى المناطق التي بها مناخ جيد في المناطق الدافئة شتاء والمناسبة صيفا وكذلك زيارة الاماكن الشيقة في تلك الفترة والتي من اهما عجائب الدنيا السبع (</a:t>
            </a:r>
            <a:r>
              <a:rPr lang="ar-SA" sz="2400" dirty="0" smtClean="0">
                <a:solidFill>
                  <a:prstClr val="black"/>
                </a:solidFill>
                <a:cs typeface="PT Bold Heading" pitchFamily="2" charset="-78"/>
              </a:rPr>
              <a:t>ما </a:t>
            </a:r>
            <a:r>
              <a:rPr lang="ar-SA" sz="2400" dirty="0">
                <a:solidFill>
                  <a:prstClr val="black"/>
                </a:solidFill>
                <a:cs typeface="PT Bold Heading" pitchFamily="2" charset="-78"/>
              </a:rPr>
              <a:t>هي عجائب الدنيا السبع)؟ </a:t>
            </a:r>
          </a:p>
        </p:txBody>
      </p:sp>
    </p:spTree>
    <p:extLst>
      <p:ext uri="{BB962C8B-B14F-4D97-AF65-F5344CB8AC3E}">
        <p14:creationId xmlns:p14="http://schemas.microsoft.com/office/powerpoint/2010/main" val="216055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7504" y="44624"/>
            <a:ext cx="9036496" cy="7417415"/>
          </a:xfrm>
          <a:prstGeom prst="rect">
            <a:avLst/>
          </a:prstGeom>
        </p:spPr>
        <p:txBody>
          <a:bodyPr wrap="square">
            <a:spAutoFit/>
          </a:bodyPr>
          <a:lstStyle/>
          <a:p>
            <a:pPr algn="just"/>
            <a:r>
              <a:rPr lang="ar-SA" sz="2800" dirty="0">
                <a:solidFill>
                  <a:srgbClr val="333333"/>
                </a:solidFill>
                <a:latin typeface="DroidArabicKufi-Regular"/>
                <a:cs typeface="PT Bold Heading" pitchFamily="2" charset="-78"/>
              </a:rPr>
              <a:t>عجائب الدّنيا القديمة عددها سبع ،</a:t>
            </a:r>
            <a:r>
              <a:rPr lang="ar-SA" sz="2800" dirty="0">
                <a:solidFill>
                  <a:srgbClr val="FF0000"/>
                </a:solidFill>
                <a:latin typeface="DroidArabicKufi-Regular"/>
                <a:cs typeface="PT Bold Heading" pitchFamily="2" charset="-78"/>
              </a:rPr>
              <a:t> و قد اشتهرت تلك العجائب بسبب وجود ما تبقّى منها إلى يومنا هذا </a:t>
            </a:r>
            <a:r>
              <a:rPr lang="ar-SA" sz="2800" dirty="0">
                <a:solidFill>
                  <a:srgbClr val="333333"/>
                </a:solidFill>
                <a:latin typeface="DroidArabicKufi-Regular"/>
                <a:cs typeface="PT Bold Heading" pitchFamily="2" charset="-78"/>
              </a:rPr>
              <a:t>، </a:t>
            </a:r>
            <a:endParaRPr lang="ar-SA" sz="2800" dirty="0" smtClean="0">
              <a:solidFill>
                <a:srgbClr val="333333"/>
              </a:solidFill>
              <a:latin typeface="DroidArabicKufi-Regular"/>
              <a:cs typeface="PT Bold Heading" pitchFamily="2" charset="-78"/>
            </a:endParaRPr>
          </a:p>
          <a:p>
            <a:pPr algn="just"/>
            <a:r>
              <a:rPr lang="ar-SA" sz="2800" dirty="0" smtClean="0">
                <a:solidFill>
                  <a:srgbClr val="333333"/>
                </a:solidFill>
                <a:latin typeface="DroidArabicKufi-Regular"/>
                <a:cs typeface="PT Bold Heading" pitchFamily="2" charset="-78"/>
              </a:rPr>
              <a:t>و </a:t>
            </a:r>
            <a:r>
              <a:rPr lang="ar-SA" sz="2800" dirty="0">
                <a:solidFill>
                  <a:srgbClr val="333333"/>
                </a:solidFill>
                <a:latin typeface="DroidArabicKufi-Regular"/>
                <a:cs typeface="PT Bold Heading" pitchFamily="2" charset="-78"/>
              </a:rPr>
              <a:t>تعد تلك العجائب في مجملها أبنية قام الإنسان قديما ببنائها بشكل جمالي و معجز و كانت تلك الأبنية </a:t>
            </a:r>
            <a:r>
              <a:rPr lang="ar-SA" sz="2800" dirty="0">
                <a:solidFill>
                  <a:srgbClr val="FF0000"/>
                </a:solidFill>
                <a:latin typeface="DroidArabicKufi-Regular"/>
                <a:cs typeface="PT Bold Heading" pitchFamily="2" charset="-78"/>
              </a:rPr>
              <a:t>تمثل الدليل على المدى الذي وصلت إليه الحضارات السّابقة من القوة و التقدم في مجالات الفنون و العمارة و العلوم </a:t>
            </a:r>
            <a:r>
              <a:rPr lang="ar-SA" sz="2800" dirty="0">
                <a:solidFill>
                  <a:srgbClr val="333333"/>
                </a:solidFill>
                <a:latin typeface="DroidArabicKufi-Regular"/>
                <a:cs typeface="PT Bold Heading" pitchFamily="2" charset="-78"/>
              </a:rPr>
              <a:t>. </a:t>
            </a:r>
            <a:endParaRPr lang="ar-SA" sz="2800" dirty="0" smtClean="0">
              <a:solidFill>
                <a:srgbClr val="333333"/>
              </a:solidFill>
              <a:latin typeface="DroidArabicKufi-Regular"/>
              <a:cs typeface="PT Bold Heading" pitchFamily="2" charset="-78"/>
            </a:endParaRPr>
          </a:p>
          <a:p>
            <a:pPr algn="just"/>
            <a:r>
              <a:rPr lang="ar-SA" sz="2800" dirty="0" smtClean="0">
                <a:solidFill>
                  <a:srgbClr val="333333"/>
                </a:solidFill>
                <a:latin typeface="DroidArabicKufi-Regular"/>
                <a:cs typeface="PT Bold Heading" pitchFamily="2" charset="-78"/>
              </a:rPr>
              <a:t>و </a:t>
            </a:r>
            <a:r>
              <a:rPr lang="ar-SA" sz="2800" dirty="0">
                <a:solidFill>
                  <a:srgbClr val="333333"/>
                </a:solidFill>
                <a:latin typeface="DroidArabicKufi-Regular"/>
                <a:cs typeface="PT Bold Heading" pitchFamily="2" charset="-78"/>
              </a:rPr>
              <a:t>قد صنف عجائب الدنيا السبع مؤلفون قدامى من القرنين الأول و الثاني قبل الميلاد ، </a:t>
            </a:r>
            <a:r>
              <a:rPr lang="ar-SA" sz="2800" dirty="0" smtClean="0">
                <a:solidFill>
                  <a:srgbClr val="333333"/>
                </a:solidFill>
                <a:latin typeface="DroidArabicKufi-Regular"/>
                <a:cs typeface="PT Bold Heading" pitchFamily="2" charset="-78"/>
              </a:rPr>
              <a:t>وكانت </a:t>
            </a:r>
            <a:r>
              <a:rPr lang="ar-SA" sz="2800" dirty="0">
                <a:solidFill>
                  <a:srgbClr val="333333"/>
                </a:solidFill>
                <a:latin typeface="DroidArabicKufi-Regular"/>
                <a:cs typeface="PT Bold Heading" pitchFamily="2" charset="-78"/>
              </a:rPr>
              <a:t>تكتب على شكل قوائم يقوم الرحالة بكتابة الأبنية الأكثر عظمة و أبهة مما رأوا في رحلاتهم أو سمعوا عنها فقرروا التأريخ لها ، و من أشهر تلك القوائم ما كتبه العظيم </a:t>
            </a:r>
            <a:r>
              <a:rPr lang="ar-SA" sz="2800" dirty="0" err="1">
                <a:solidFill>
                  <a:srgbClr val="333333"/>
                </a:solidFill>
                <a:latin typeface="DroidArabicKufi-Regular"/>
                <a:cs typeface="PT Bold Heading" pitchFamily="2" charset="-78"/>
              </a:rPr>
              <a:t>هيرودت</a:t>
            </a:r>
            <a:r>
              <a:rPr lang="ar-SA" sz="2800" dirty="0">
                <a:solidFill>
                  <a:srgbClr val="333333"/>
                </a:solidFill>
                <a:latin typeface="DroidArabicKufi-Regular"/>
                <a:cs typeface="PT Bold Heading" pitchFamily="2" charset="-78"/>
              </a:rPr>
              <a:t> و المعماري </a:t>
            </a:r>
            <a:r>
              <a:rPr lang="ar-SA" sz="2800" dirty="0" err="1">
                <a:solidFill>
                  <a:srgbClr val="333333"/>
                </a:solidFill>
                <a:latin typeface="DroidArabicKufi-Regular"/>
                <a:cs typeface="PT Bold Heading" pitchFamily="2" charset="-78"/>
              </a:rPr>
              <a:t>كليماخوس</a:t>
            </a:r>
            <a:r>
              <a:rPr lang="ar-SA" sz="2800" dirty="0">
                <a:solidFill>
                  <a:srgbClr val="333333"/>
                </a:solidFill>
                <a:latin typeface="DroidArabicKufi-Regular"/>
                <a:cs typeface="PT Bold Heading" pitchFamily="2" charset="-78"/>
              </a:rPr>
              <a:t> ، و التي تم حفظها إلى الآن في مصر بمتحف مدينة الإسكندرية القومي . </a:t>
            </a:r>
            <a:endParaRPr lang="ar-SA" sz="2800" dirty="0" smtClean="0">
              <a:solidFill>
                <a:srgbClr val="333333"/>
              </a:solidFill>
              <a:latin typeface="DroidArabicKufi-Regular"/>
              <a:cs typeface="PT Bold Heading" pitchFamily="2" charset="-78"/>
            </a:endParaRPr>
          </a:p>
          <a:p>
            <a:pPr algn="just"/>
            <a:r>
              <a:rPr lang="ar-SA" sz="2800" dirty="0" smtClean="0">
                <a:solidFill>
                  <a:srgbClr val="333333"/>
                </a:solidFill>
                <a:latin typeface="DroidArabicKufi-Regular"/>
                <a:cs typeface="PT Bold Heading" pitchFamily="2" charset="-78"/>
              </a:rPr>
              <a:t>أمّا </a:t>
            </a:r>
            <a:r>
              <a:rPr lang="ar-SA" sz="2800" dirty="0">
                <a:solidFill>
                  <a:srgbClr val="333333"/>
                </a:solidFill>
                <a:latin typeface="DroidArabicKufi-Regular"/>
                <a:cs typeface="PT Bold Heading" pitchFamily="2" charset="-78"/>
              </a:rPr>
              <a:t>عن عجائب الدّنيا </a:t>
            </a:r>
            <a:r>
              <a:rPr lang="ar-SA" sz="2800" dirty="0" smtClean="0">
                <a:solidFill>
                  <a:srgbClr val="333333"/>
                </a:solidFill>
                <a:latin typeface="DroidArabicKufi-Regular"/>
                <a:cs typeface="PT Bold Heading" pitchFamily="2" charset="-78"/>
              </a:rPr>
              <a:t>القديمة السبع </a:t>
            </a:r>
            <a:r>
              <a:rPr lang="ar-SA" sz="2800" dirty="0">
                <a:solidFill>
                  <a:srgbClr val="333333"/>
                </a:solidFill>
                <a:latin typeface="DroidArabicKufi-Regular"/>
                <a:cs typeface="PT Bold Heading" pitchFamily="2" charset="-78"/>
              </a:rPr>
              <a:t>كما ذكرها المؤلّفون القدامى و منهم </a:t>
            </a:r>
            <a:r>
              <a:rPr lang="ar-SA" sz="2800" dirty="0" err="1">
                <a:solidFill>
                  <a:srgbClr val="333333"/>
                </a:solidFill>
                <a:latin typeface="DroidArabicKufi-Regular"/>
                <a:cs typeface="PT Bold Heading" pitchFamily="2" charset="-78"/>
              </a:rPr>
              <a:t>هيرودت</a:t>
            </a:r>
            <a:r>
              <a:rPr lang="ar-SA" sz="2800" dirty="0">
                <a:solidFill>
                  <a:srgbClr val="333333"/>
                </a:solidFill>
                <a:latin typeface="DroidArabicKufi-Regular"/>
                <a:cs typeface="PT Bold Heading" pitchFamily="2" charset="-78"/>
              </a:rPr>
              <a:t> ، فيمكن ترتيبها كالآتي </a:t>
            </a:r>
            <a:r>
              <a:rPr lang="ar-SA" sz="2800" dirty="0" smtClean="0">
                <a:solidFill>
                  <a:srgbClr val="333333"/>
                </a:solidFill>
                <a:latin typeface="DroidArabicKufi-Regular"/>
                <a:cs typeface="PT Bold Heading" pitchFamily="2" charset="-78"/>
              </a:rPr>
              <a:t>:</a:t>
            </a:r>
          </a:p>
          <a:p>
            <a:pPr algn="just"/>
            <a:r>
              <a:rPr lang="ar-SA" sz="2800" dirty="0" smtClean="0">
                <a:solidFill>
                  <a:srgbClr val="333333"/>
                </a:solidFill>
                <a:latin typeface="DroidArabicKufi-Regular"/>
                <a:cs typeface="PT Bold Heading" pitchFamily="2" charset="-78"/>
              </a:rPr>
              <a:t>. </a:t>
            </a:r>
            <a:r>
              <a:rPr lang="ar-SA" sz="2800" dirty="0">
                <a:solidFill>
                  <a:prstClr val="black"/>
                </a:solidFill>
              </a:rPr>
              <a:t/>
            </a:r>
            <a:br>
              <a:rPr lang="ar-SA" sz="2800" dirty="0">
                <a:solidFill>
                  <a:prstClr val="black"/>
                </a:solidFill>
              </a:rPr>
            </a:br>
            <a:r>
              <a:rPr lang="ar-SA" sz="2800" dirty="0">
                <a:solidFill>
                  <a:prstClr val="black"/>
                </a:solidFill>
              </a:rPr>
              <a:t/>
            </a:r>
            <a:br>
              <a:rPr lang="ar-SA" sz="2800" dirty="0">
                <a:solidFill>
                  <a:prstClr val="black"/>
                </a:solidFill>
              </a:rPr>
            </a:br>
            <a:endParaRPr lang="ar-SA" sz="2800" dirty="0">
              <a:solidFill>
                <a:prstClr val="black"/>
              </a:solidFill>
            </a:endParaRPr>
          </a:p>
        </p:txBody>
      </p:sp>
    </p:spTree>
    <p:extLst>
      <p:ext uri="{BB962C8B-B14F-4D97-AF65-F5344CB8AC3E}">
        <p14:creationId xmlns:p14="http://schemas.microsoft.com/office/powerpoint/2010/main" val="25422536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83173"/>
            <a:ext cx="9144000" cy="3108543"/>
          </a:xfrm>
          <a:prstGeom prst="rect">
            <a:avLst/>
          </a:prstGeom>
        </p:spPr>
        <p:txBody>
          <a:bodyPr wrap="square">
            <a:spAutoFit/>
          </a:bodyPr>
          <a:lstStyle/>
          <a:p>
            <a:pPr algn="just"/>
            <a:r>
              <a:rPr lang="ar-SA" sz="2800" dirty="0">
                <a:solidFill>
                  <a:srgbClr val="FF0000"/>
                </a:solidFill>
                <a:latin typeface="DroidArabicKufi-Regular"/>
                <a:cs typeface="PT Bold Heading" pitchFamily="2" charset="-78"/>
              </a:rPr>
              <a:t>أوّلاً : الهرم الأكبر ( مصر ) </a:t>
            </a:r>
            <a:r>
              <a:rPr lang="ar-SA" sz="2800" dirty="0" smtClean="0">
                <a:solidFill>
                  <a:srgbClr val="FF0000"/>
                </a:solidFill>
                <a:latin typeface="DroidArabicKufi-Regular"/>
                <a:cs typeface="PT Bold Heading" pitchFamily="2" charset="-78"/>
              </a:rPr>
              <a:t>:</a:t>
            </a:r>
          </a:p>
          <a:p>
            <a:pPr algn="just"/>
            <a:r>
              <a:rPr lang="ar-SA" sz="2400" dirty="0" smtClean="0">
                <a:solidFill>
                  <a:srgbClr val="333333"/>
                </a:solidFill>
                <a:latin typeface="DroidArabicKufi-Regular"/>
                <a:cs typeface="PT Bold Heading" pitchFamily="2" charset="-78"/>
              </a:rPr>
              <a:t> </a:t>
            </a:r>
            <a:r>
              <a:rPr lang="ar-SA" sz="2400" dirty="0">
                <a:solidFill>
                  <a:srgbClr val="333333"/>
                </a:solidFill>
                <a:latin typeface="DroidArabicKufi-Regular"/>
                <a:cs typeface="PT Bold Heading" pitchFamily="2" charset="-78"/>
              </a:rPr>
              <a:t>أمر الملك المصري </a:t>
            </a:r>
            <a:r>
              <a:rPr lang="ar-SA" sz="2400" dirty="0">
                <a:solidFill>
                  <a:srgbClr val="FF0000"/>
                </a:solidFill>
                <a:latin typeface="DroidArabicKufi-Regular"/>
                <a:cs typeface="PT Bold Heading" pitchFamily="2" charset="-78"/>
              </a:rPr>
              <a:t>خوفو</a:t>
            </a:r>
            <a:r>
              <a:rPr lang="ar-SA" sz="2400" dirty="0">
                <a:solidFill>
                  <a:srgbClr val="333333"/>
                </a:solidFill>
                <a:latin typeface="DroidArabicKufi-Regular"/>
                <a:cs typeface="PT Bold Heading" pitchFamily="2" charset="-78"/>
              </a:rPr>
              <a:t> </a:t>
            </a:r>
            <a:r>
              <a:rPr lang="ar-SA" sz="2400" dirty="0" err="1">
                <a:solidFill>
                  <a:srgbClr val="333333"/>
                </a:solidFill>
                <a:latin typeface="DroidArabicKufi-Regular"/>
                <a:cs typeface="PT Bold Heading" pitchFamily="2" charset="-78"/>
              </a:rPr>
              <a:t>ببناؤه</a:t>
            </a:r>
            <a:r>
              <a:rPr lang="ar-SA" sz="2400" dirty="0">
                <a:solidFill>
                  <a:srgbClr val="333333"/>
                </a:solidFill>
                <a:latin typeface="DroidArabicKufi-Regular"/>
                <a:cs typeface="PT Bold Heading" pitchFamily="2" charset="-78"/>
              </a:rPr>
              <a:t> ليكون مقبرة يدفن فيها ، حيث آمن المصريّون القدماء بالحياة بعد الموت و اهتموا بالمقابر بشكل خاص ، و قد تم بناء الهرم الأكبر منذ ما يقارب </a:t>
            </a:r>
            <a:r>
              <a:rPr lang="ar-SA" sz="2400" dirty="0">
                <a:solidFill>
                  <a:srgbClr val="FF0000"/>
                </a:solidFill>
                <a:latin typeface="DroidArabicKufi-Regular"/>
                <a:cs typeface="PT Bold Heading" pitchFamily="2" charset="-78"/>
              </a:rPr>
              <a:t>ألفان و خمسمائة عام قبل الميلاد </a:t>
            </a:r>
            <a:r>
              <a:rPr lang="ar-SA" sz="2400" dirty="0">
                <a:solidFill>
                  <a:srgbClr val="333333"/>
                </a:solidFill>
                <a:latin typeface="DroidArabicKufi-Regular"/>
                <a:cs typeface="PT Bold Heading" pitchFamily="2" charset="-78"/>
              </a:rPr>
              <a:t>، و يعد أقدم الأبنية الموجودة في القائمة ، كما أنّه ظل البناء الأطول الذي قام الإنسان </a:t>
            </a:r>
            <a:r>
              <a:rPr lang="ar-SA" sz="2400" dirty="0" err="1">
                <a:solidFill>
                  <a:srgbClr val="333333"/>
                </a:solidFill>
                <a:latin typeface="DroidArabicKufi-Regular"/>
                <a:cs typeface="PT Bold Heading" pitchFamily="2" charset="-78"/>
              </a:rPr>
              <a:t>ببناؤه</a:t>
            </a:r>
            <a:r>
              <a:rPr lang="ar-SA" sz="2400" dirty="0">
                <a:solidFill>
                  <a:srgbClr val="333333"/>
                </a:solidFill>
                <a:latin typeface="DroidArabicKufi-Regular"/>
                <a:cs typeface="PT Bold Heading" pitchFamily="2" charset="-78"/>
              </a:rPr>
              <a:t> يوماً لمدة تزيد عن أربعة آلاف عام ، و هو </a:t>
            </a:r>
            <a:r>
              <a:rPr lang="ar-SA" sz="2400" dirty="0" smtClean="0">
                <a:solidFill>
                  <a:srgbClr val="333333"/>
                </a:solidFill>
                <a:latin typeface="DroidArabicKufi-Regular"/>
                <a:cs typeface="PT Bold Heading" pitchFamily="2" charset="-78"/>
              </a:rPr>
              <a:t>الوحيد </a:t>
            </a:r>
            <a:r>
              <a:rPr lang="ar-SA" sz="2400" dirty="0">
                <a:solidFill>
                  <a:srgbClr val="333333"/>
                </a:solidFill>
                <a:latin typeface="DroidArabicKufi-Regular"/>
                <a:cs typeface="PT Bold Heading" pitchFamily="2" charset="-78"/>
              </a:rPr>
              <a:t>من عجائب الدنيا القديمة التي لا تزال موجودة إلى الآن .</a:t>
            </a:r>
          </a:p>
          <a:p>
            <a:pPr algn="just"/>
            <a:r>
              <a:rPr lang="ar-SA" sz="2400" dirty="0">
                <a:solidFill>
                  <a:srgbClr val="FF0000"/>
                </a:solidFill>
                <a:latin typeface="DroidArabicKufi-Regular"/>
                <a:cs typeface="PT Bold Heading" pitchFamily="2" charset="-78"/>
              </a:rPr>
              <a:t> </a:t>
            </a:r>
            <a:endParaRPr lang="ar-SA" sz="2000" dirty="0">
              <a:solidFill>
                <a:prstClr val="black"/>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68960"/>
            <a:ext cx="9144000"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0689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888390"/>
            <a:ext cx="9036496" cy="3908762"/>
          </a:xfrm>
          <a:prstGeom prst="rect">
            <a:avLst/>
          </a:prstGeom>
        </p:spPr>
        <p:txBody>
          <a:bodyPr wrap="square">
            <a:spAutoFit/>
          </a:bodyPr>
          <a:lstStyle/>
          <a:p>
            <a:pPr algn="just"/>
            <a:r>
              <a:rPr lang="ar-SA" sz="2400" dirty="0">
                <a:solidFill>
                  <a:srgbClr val="FF0000"/>
                </a:solidFill>
                <a:latin typeface="DroidArabicKufi-Regular"/>
                <a:cs typeface="PT Bold Heading" pitchFamily="2" charset="-78"/>
              </a:rPr>
              <a:t>ثانياً : حدائق بابل المعلقة ( العراق ):</a:t>
            </a:r>
          </a:p>
          <a:p>
            <a:pPr algn="just"/>
            <a:r>
              <a:rPr lang="ar-SA" sz="2400" dirty="0">
                <a:solidFill>
                  <a:srgbClr val="333333"/>
                </a:solidFill>
                <a:latin typeface="DroidArabicKufi-Regular"/>
                <a:cs typeface="PT Bold Heading" pitchFamily="2" charset="-78"/>
              </a:rPr>
              <a:t>بنيت في </a:t>
            </a:r>
            <a:r>
              <a:rPr lang="ar-SA" sz="2400" dirty="0">
                <a:solidFill>
                  <a:srgbClr val="FF0000"/>
                </a:solidFill>
                <a:latin typeface="DroidArabicKufi-Regular"/>
                <a:cs typeface="PT Bold Heading" pitchFamily="2" charset="-78"/>
              </a:rPr>
              <a:t>عهد الملك نبوخذ نصر </a:t>
            </a:r>
            <a:r>
              <a:rPr lang="ar-SA" sz="2400" dirty="0">
                <a:solidFill>
                  <a:srgbClr val="333333"/>
                </a:solidFill>
                <a:latin typeface="DroidArabicKufi-Regular"/>
                <a:cs typeface="PT Bold Heading" pitchFamily="2" charset="-78"/>
              </a:rPr>
              <a:t>، الذي قام بجعل أسراه من الحروب يعملون ليل نهار لإتمامها ، و ذلك إرضاء لزوجته الملكة القادمة من ميديا و التي افتقدت الخضرة و الحدائق التي كانت في وطنها ، و تعرف أيضاً باسم سميراميس . </a:t>
            </a:r>
            <a:endParaRPr lang="ar-SA" sz="2400" dirty="0" smtClean="0">
              <a:solidFill>
                <a:srgbClr val="333333"/>
              </a:solidFill>
              <a:latin typeface="DroidArabicKufi-Regular"/>
              <a:cs typeface="PT Bold Heading" pitchFamily="2" charset="-78"/>
            </a:endParaRPr>
          </a:p>
          <a:p>
            <a:pPr algn="just"/>
            <a:endParaRPr lang="ar-SA" sz="2400" dirty="0">
              <a:solidFill>
                <a:srgbClr val="333333"/>
              </a:solidFill>
              <a:latin typeface="DroidArabicKufi-Regular"/>
              <a:cs typeface="PT Bold Heading" pitchFamily="2" charset="-78"/>
            </a:endParaRPr>
          </a:p>
          <a:p>
            <a:pPr algn="just"/>
            <a:endParaRPr lang="ar-SA" sz="2400" dirty="0" smtClean="0">
              <a:solidFill>
                <a:srgbClr val="333333"/>
              </a:solidFill>
              <a:latin typeface="DroidArabicKufi-Regular"/>
              <a:cs typeface="PT Bold Heading" pitchFamily="2" charset="-78"/>
            </a:endParaRPr>
          </a:p>
          <a:p>
            <a:pPr algn="just"/>
            <a:endParaRPr lang="ar-SA" sz="2400" dirty="0">
              <a:solidFill>
                <a:srgbClr val="333333"/>
              </a:solidFill>
              <a:latin typeface="DroidArabicKufi-Regular"/>
              <a:cs typeface="PT Bold Heading" pitchFamily="2" charset="-78"/>
            </a:endParaRPr>
          </a:p>
          <a:p>
            <a:pPr algn="just"/>
            <a:endParaRPr lang="ar-SA" sz="2400" dirty="0" smtClean="0">
              <a:solidFill>
                <a:srgbClr val="333333"/>
              </a:solidFill>
              <a:latin typeface="DroidArabicKufi-Regular"/>
              <a:cs typeface="PT Bold Heading" pitchFamily="2" charset="-78"/>
            </a:endParaRPr>
          </a:p>
          <a:p>
            <a:pPr algn="just"/>
            <a:endParaRPr lang="ar-SA" sz="3200" dirty="0">
              <a:solidFill>
                <a:srgbClr val="333333"/>
              </a:solidFill>
              <a:latin typeface="DroidArabicKufi-Regular"/>
              <a:cs typeface="PT Bold Heading" pitchFamily="2" charset="-78"/>
            </a:endParaRPr>
          </a:p>
          <a:p>
            <a:pPr algn="just"/>
            <a:endParaRPr lang="ar-SA" sz="2400" dirty="0" smtClean="0">
              <a:solidFill>
                <a:srgbClr val="333333"/>
              </a:solidFill>
              <a:latin typeface="DroidArabicKufi-Regular"/>
              <a:cs typeface="PT Bold Heading" pitchFamily="2" charset="-78"/>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636912"/>
            <a:ext cx="7560840" cy="38164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204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404664"/>
            <a:ext cx="8784976" cy="2800767"/>
          </a:xfrm>
          <a:prstGeom prst="rect">
            <a:avLst/>
          </a:prstGeom>
        </p:spPr>
        <p:txBody>
          <a:bodyPr wrap="square">
            <a:spAutoFit/>
          </a:bodyPr>
          <a:lstStyle/>
          <a:p>
            <a:pPr algn="just"/>
            <a:endParaRPr lang="ar-SA" sz="2400" dirty="0">
              <a:solidFill>
                <a:srgbClr val="333333"/>
              </a:solidFill>
              <a:latin typeface="DroidArabicKufi-Regular"/>
              <a:cs typeface="PT Bold Heading" pitchFamily="2" charset="-78"/>
            </a:endParaRPr>
          </a:p>
          <a:p>
            <a:pPr algn="just"/>
            <a:r>
              <a:rPr lang="ar-SA" sz="2800" dirty="0">
                <a:solidFill>
                  <a:srgbClr val="FF0000"/>
                </a:solidFill>
                <a:latin typeface="DroidArabicKufi-Regular"/>
                <a:cs typeface="PT Bold Heading" pitchFamily="2" charset="-78"/>
              </a:rPr>
              <a:t>ثالثاً : هيكل أرتميس ( تركيا ) : </a:t>
            </a:r>
            <a:endParaRPr lang="ar-SA" sz="2800" dirty="0" smtClean="0">
              <a:solidFill>
                <a:srgbClr val="FF0000"/>
              </a:solidFill>
              <a:latin typeface="DroidArabicKufi-Regular"/>
              <a:cs typeface="PT Bold Heading" pitchFamily="2" charset="-78"/>
            </a:endParaRPr>
          </a:p>
          <a:p>
            <a:pPr algn="just"/>
            <a:endParaRPr lang="ar-SA" sz="2800" dirty="0">
              <a:solidFill>
                <a:srgbClr val="FF0000"/>
              </a:solidFill>
              <a:latin typeface="DroidArabicKufi-Regular"/>
              <a:cs typeface="PT Bold Heading" pitchFamily="2" charset="-78"/>
            </a:endParaRPr>
          </a:p>
          <a:p>
            <a:pPr algn="just"/>
            <a:r>
              <a:rPr lang="ar-SA" sz="2400" dirty="0">
                <a:solidFill>
                  <a:srgbClr val="FF0000"/>
                </a:solidFill>
                <a:latin typeface="DroidArabicKufi-Regular"/>
                <a:cs typeface="PT Bold Heading" pitchFamily="2" charset="-78"/>
              </a:rPr>
              <a:t> تم تكريس هذا المعبد للإلهة اليونانية أرتميس </a:t>
            </a:r>
            <a:r>
              <a:rPr lang="ar-SA" sz="2400" dirty="0">
                <a:solidFill>
                  <a:srgbClr val="333333"/>
                </a:solidFill>
                <a:latin typeface="DroidArabicKufi-Regular"/>
                <a:cs typeface="PT Bold Heading" pitchFamily="2" charset="-78"/>
              </a:rPr>
              <a:t>، و المعروفة عند الرومان باسم ديانا ، و قد تم </a:t>
            </a:r>
            <a:r>
              <a:rPr lang="ar-SA" sz="2400" dirty="0" err="1">
                <a:solidFill>
                  <a:srgbClr val="333333"/>
                </a:solidFill>
                <a:latin typeface="DroidArabicKufi-Regular"/>
                <a:cs typeface="PT Bold Heading" pitchFamily="2" charset="-78"/>
              </a:rPr>
              <a:t>الإنتهاء</a:t>
            </a:r>
            <a:r>
              <a:rPr lang="ar-SA" sz="2400" dirty="0">
                <a:solidFill>
                  <a:srgbClr val="333333"/>
                </a:solidFill>
                <a:latin typeface="DroidArabicKufi-Regular"/>
                <a:cs typeface="PT Bold Heading" pitchFamily="2" charset="-78"/>
              </a:rPr>
              <a:t> من بناؤه حوالي عام خمسمائة و </a:t>
            </a:r>
            <a:r>
              <a:rPr lang="ar-SA" sz="2400" dirty="0" smtClean="0">
                <a:solidFill>
                  <a:srgbClr val="333333"/>
                </a:solidFill>
                <a:latin typeface="DroidArabicKufi-Regular"/>
                <a:cs typeface="PT Bold Heading" pitchFamily="2" charset="-78"/>
              </a:rPr>
              <a:t>خمسون550 </a:t>
            </a:r>
            <a:r>
              <a:rPr lang="ar-SA" sz="2400" dirty="0">
                <a:solidFill>
                  <a:srgbClr val="333333"/>
                </a:solidFill>
                <a:latin typeface="DroidArabicKufi-Regular"/>
                <a:cs typeface="PT Bold Heading" pitchFamily="2" charset="-78"/>
              </a:rPr>
              <a:t>قبل الميلاد ، و يقع في مدينة افسوس القديمة ، و قد تم تدمير المعبد مرتين و لم يتبق منه سوى بعض الأساسات </a:t>
            </a:r>
            <a:endParaRPr lang="ar-SA" sz="2000" dirty="0">
              <a:solidFill>
                <a:prstClr val="black"/>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05431"/>
            <a:ext cx="8352928" cy="353593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0837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82245"/>
            <a:ext cx="9144000" cy="1938992"/>
          </a:xfrm>
          <a:prstGeom prst="rect">
            <a:avLst/>
          </a:prstGeom>
        </p:spPr>
        <p:txBody>
          <a:bodyPr wrap="square">
            <a:spAutoFit/>
          </a:bodyPr>
          <a:lstStyle/>
          <a:p>
            <a:pPr algn="just"/>
            <a:r>
              <a:rPr lang="ar-SA" sz="2400" dirty="0">
                <a:solidFill>
                  <a:srgbClr val="FF0000"/>
                </a:solidFill>
                <a:latin typeface="DroidArabicKufi-Regular"/>
                <a:cs typeface="PT Bold Heading" pitchFamily="2" charset="-78"/>
              </a:rPr>
              <a:t>رابعاً </a:t>
            </a:r>
            <a:r>
              <a:rPr lang="ar-SA" sz="2400" dirty="0" smtClean="0">
                <a:solidFill>
                  <a:srgbClr val="FF0000"/>
                </a:solidFill>
                <a:latin typeface="DroidArabicKufi-Regular"/>
                <a:cs typeface="PT Bold Heading" pitchFamily="2" charset="-78"/>
              </a:rPr>
              <a:t>:تمثال </a:t>
            </a:r>
            <a:r>
              <a:rPr lang="ar-SA" sz="2400" dirty="0">
                <a:solidFill>
                  <a:srgbClr val="FF0000"/>
                </a:solidFill>
                <a:latin typeface="DroidArabicKufi-Regular"/>
                <a:cs typeface="PT Bold Heading" pitchFamily="2" charset="-78"/>
              </a:rPr>
              <a:t>زيوس ( اليونان ) </a:t>
            </a:r>
            <a:r>
              <a:rPr lang="ar-SA" sz="2400" dirty="0" smtClean="0">
                <a:solidFill>
                  <a:srgbClr val="FF0000"/>
                </a:solidFill>
                <a:latin typeface="DroidArabicKufi-Regular"/>
                <a:cs typeface="PT Bold Heading" pitchFamily="2" charset="-78"/>
              </a:rPr>
              <a:t>:</a:t>
            </a:r>
          </a:p>
          <a:p>
            <a:pPr algn="just"/>
            <a:r>
              <a:rPr lang="ar-SA" sz="2400" dirty="0" smtClean="0">
                <a:solidFill>
                  <a:srgbClr val="333333"/>
                </a:solidFill>
                <a:latin typeface="DroidArabicKufi-Regular"/>
                <a:cs typeface="PT Bold Heading" pitchFamily="2" charset="-78"/>
              </a:rPr>
              <a:t> </a:t>
            </a:r>
            <a:r>
              <a:rPr lang="ar-SA" sz="2400" dirty="0">
                <a:solidFill>
                  <a:srgbClr val="333333"/>
                </a:solidFill>
                <a:latin typeface="DroidArabicKufi-Regular"/>
                <a:cs typeface="PT Bold Heading" pitchFamily="2" charset="-78"/>
              </a:rPr>
              <a:t>تم بناء هذا التمثال تكريما لكبير </a:t>
            </a:r>
            <a:r>
              <a:rPr lang="ar-SA" sz="2400" dirty="0" err="1">
                <a:solidFill>
                  <a:srgbClr val="333333"/>
                </a:solidFill>
                <a:latin typeface="DroidArabicKufi-Regular"/>
                <a:cs typeface="PT Bold Heading" pitchFamily="2" charset="-78"/>
              </a:rPr>
              <a:t>الألهة</a:t>
            </a:r>
            <a:r>
              <a:rPr lang="ar-SA" sz="2400" dirty="0">
                <a:solidFill>
                  <a:srgbClr val="333333"/>
                </a:solidFill>
                <a:latin typeface="DroidArabicKufi-Regular"/>
                <a:cs typeface="PT Bold Heading" pitchFamily="2" charset="-78"/>
              </a:rPr>
              <a:t> اليونانية زيوس في أوليمبيا بمناسبة إقامة الألعاب الأوليمبية ، </a:t>
            </a:r>
            <a:r>
              <a:rPr lang="ar-SA" sz="2400" dirty="0" smtClean="0">
                <a:solidFill>
                  <a:srgbClr val="333333"/>
                </a:solidFill>
                <a:latin typeface="DroidArabicKufi-Regular"/>
                <a:cs typeface="PT Bold Heading" pitchFamily="2" charset="-78"/>
              </a:rPr>
              <a:t>و </a:t>
            </a:r>
            <a:r>
              <a:rPr lang="ar-SA" sz="2400" dirty="0">
                <a:solidFill>
                  <a:srgbClr val="333333"/>
                </a:solidFill>
                <a:latin typeface="DroidArabicKufi-Regular"/>
                <a:cs typeface="PT Bold Heading" pitchFamily="2" charset="-78"/>
              </a:rPr>
              <a:t>قد بلغ </a:t>
            </a:r>
            <a:r>
              <a:rPr lang="ar-SA" sz="2400" dirty="0" err="1">
                <a:solidFill>
                  <a:srgbClr val="333333"/>
                </a:solidFill>
                <a:latin typeface="DroidArabicKufi-Regular"/>
                <a:cs typeface="PT Bold Heading" pitchFamily="2" charset="-78"/>
              </a:rPr>
              <a:t>إرتفاعه</a:t>
            </a:r>
            <a:r>
              <a:rPr lang="ar-SA" sz="2400" dirty="0">
                <a:solidFill>
                  <a:srgbClr val="333333"/>
                </a:solidFill>
                <a:latin typeface="DroidArabicKufi-Regular"/>
                <a:cs typeface="PT Bold Heading" pitchFamily="2" charset="-78"/>
              </a:rPr>
              <a:t> أكثر من ثلاثة عشر متراً و صنع من العاج و الذهب الخالص . </a:t>
            </a:r>
            <a:endParaRPr lang="ar-SA" sz="2400" dirty="0" smtClean="0">
              <a:solidFill>
                <a:srgbClr val="333333"/>
              </a:solidFill>
              <a:latin typeface="DroidArabicKufi-Regular"/>
              <a:cs typeface="PT Bold Heading" pitchFamily="2" charset="-78"/>
            </a:endParaRPr>
          </a:p>
          <a:p>
            <a:pPr algn="just"/>
            <a:r>
              <a:rPr lang="ar-SA" sz="2400" dirty="0" smtClean="0">
                <a:solidFill>
                  <a:srgbClr val="333333"/>
                </a:solidFill>
                <a:latin typeface="DroidArabicKufi-Regular"/>
                <a:cs typeface="PT Bold Heading" pitchFamily="2" charset="-78"/>
              </a:rPr>
              <a:t>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72816"/>
            <a:ext cx="8712968" cy="48245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6389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7880"/>
            <a:ext cx="9036496" cy="1938992"/>
          </a:xfrm>
          <a:prstGeom prst="rect">
            <a:avLst/>
          </a:prstGeom>
        </p:spPr>
        <p:txBody>
          <a:bodyPr wrap="square">
            <a:spAutoFit/>
          </a:bodyPr>
          <a:lstStyle/>
          <a:p>
            <a:pPr algn="just"/>
            <a:r>
              <a:rPr lang="ar-SA" sz="2400" dirty="0">
                <a:solidFill>
                  <a:srgbClr val="FF0000"/>
                </a:solidFill>
                <a:latin typeface="DroidArabicKufi-Regular"/>
                <a:cs typeface="PT Bold Heading" pitchFamily="2" charset="-78"/>
              </a:rPr>
              <a:t>خامساً : ريح موسولوس ( تركيا ):</a:t>
            </a:r>
          </a:p>
          <a:p>
            <a:pPr algn="just"/>
            <a:r>
              <a:rPr lang="ar-SA" sz="2400" dirty="0">
                <a:solidFill>
                  <a:srgbClr val="FF0000"/>
                </a:solidFill>
                <a:latin typeface="DroidArabicKufi-Regular"/>
                <a:cs typeface="PT Bold Heading" pitchFamily="2" charset="-78"/>
              </a:rPr>
              <a:t>يقع حالياً في مدينة بودروم </a:t>
            </a:r>
            <a:r>
              <a:rPr lang="ar-SA" sz="2400" dirty="0">
                <a:solidFill>
                  <a:srgbClr val="333333"/>
                </a:solidFill>
                <a:latin typeface="DroidArabicKufi-Regular"/>
                <a:cs typeface="PT Bold Heading" pitchFamily="2" charset="-78"/>
              </a:rPr>
              <a:t>، و قد بني بين عامي ثلاثمائة و سبعون و ثلاثمائة و خمسون قبل الميلاد بأمر من الملكة </a:t>
            </a:r>
            <a:r>
              <a:rPr lang="ar-SA" sz="2400" dirty="0" err="1">
                <a:solidFill>
                  <a:srgbClr val="333333"/>
                </a:solidFill>
                <a:latin typeface="DroidArabicKufi-Regular"/>
                <a:cs typeface="PT Bold Heading" pitchFamily="2" charset="-78"/>
              </a:rPr>
              <a:t>أرتيميسا</a:t>
            </a:r>
            <a:r>
              <a:rPr lang="ar-SA" sz="2400" dirty="0">
                <a:solidFill>
                  <a:srgbClr val="333333"/>
                </a:solidFill>
                <a:latin typeface="DroidArabicKufi-Regular"/>
                <a:cs typeface="PT Bold Heading" pitchFamily="2" charset="-78"/>
              </a:rPr>
              <a:t> تخليداً لذكرى زوجها . و قد دمّر الضريح نتيجة الهزات الأرضية التي تعرضت لها المنطقة مع مرور الزمان بعد أن ظل صامداً لمدة ستة عشر قرناً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276872"/>
            <a:ext cx="8712968" cy="45365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3952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19180"/>
            <a:ext cx="8712968" cy="1569660"/>
          </a:xfrm>
          <a:prstGeom prst="rect">
            <a:avLst/>
          </a:prstGeom>
        </p:spPr>
        <p:txBody>
          <a:bodyPr wrap="square">
            <a:spAutoFit/>
          </a:bodyPr>
          <a:lstStyle/>
          <a:p>
            <a:pPr algn="just"/>
            <a:r>
              <a:rPr lang="ar-SA" sz="2400" dirty="0">
                <a:solidFill>
                  <a:srgbClr val="FF0000"/>
                </a:solidFill>
                <a:latin typeface="DroidArabicKufi-Regular"/>
                <a:cs typeface="PT Bold Heading" pitchFamily="2" charset="-78"/>
              </a:rPr>
              <a:t>سادساً : عملاق رودس ( اليونان ) :</a:t>
            </a:r>
          </a:p>
          <a:p>
            <a:pPr algn="just"/>
            <a:r>
              <a:rPr lang="ar-SA" sz="2400" dirty="0">
                <a:solidFill>
                  <a:srgbClr val="333333"/>
                </a:solidFill>
                <a:latin typeface="DroidArabicKufi-Regular"/>
                <a:cs typeface="PT Bold Heading" pitchFamily="2" charset="-78"/>
              </a:rPr>
              <a:t> قد استغرق بناؤه </a:t>
            </a:r>
            <a:r>
              <a:rPr lang="ar-SA" sz="2400" dirty="0" err="1">
                <a:solidFill>
                  <a:srgbClr val="333333"/>
                </a:solidFill>
                <a:latin typeface="DroidArabicKufi-Regular"/>
                <a:cs typeface="PT Bold Heading" pitchFamily="2" charset="-78"/>
              </a:rPr>
              <a:t>إثنا</a:t>
            </a:r>
            <a:r>
              <a:rPr lang="ar-SA" sz="2400" dirty="0">
                <a:solidFill>
                  <a:srgbClr val="333333"/>
                </a:solidFill>
                <a:latin typeface="DroidArabicKufi-Regular"/>
                <a:cs typeface="PT Bold Heading" pitchFamily="2" charset="-78"/>
              </a:rPr>
              <a:t> عشر عاماً و اكتمل تشييده في عام مائتان و اثنان و ثمانون قبل الميلاد ، و ظل في موضعه لمدة خمسة و ستون عاماً ثم دمر نتيجة لزلزال وقع في المنطقة .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348880"/>
            <a:ext cx="6480720" cy="424847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6122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392</Words>
  <Application>Microsoft Office PowerPoint</Application>
  <PresentationFormat>عرض على الشاشة (3:4)‏</PresentationFormat>
  <Paragraphs>40</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1_سمة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2015-11-18T13:29:00Z</dcterms:created>
  <dcterms:modified xsi:type="dcterms:W3CDTF">2015-11-18T13:32:32Z</dcterms:modified>
</cp:coreProperties>
</file>