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5"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59" d="100"/>
          <a:sy n="59" d="100"/>
        </p:scale>
        <p:origin x="-65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79E598-0EEA-4B14-BF13-B67EFDD4D1D7}" type="doc">
      <dgm:prSet loTypeId="urn:microsoft.com/office/officeart/2005/8/layout/cycle7" loCatId="cycle" qsTypeId="urn:microsoft.com/office/officeart/2005/8/quickstyle/simple1" qsCatId="simple" csTypeId="urn:microsoft.com/office/officeart/2005/8/colors/accent1_2" csCatId="accent1" phldr="1"/>
      <dgm:spPr>
        <a:scene3d>
          <a:camera prst="isometricOffAxis1Right"/>
          <a:lightRig rig="threePt" dir="t"/>
        </a:scene3d>
      </dgm:spPr>
      <dgm:t>
        <a:bodyPr/>
        <a:lstStyle/>
        <a:p>
          <a:pPr rtl="1"/>
          <a:endParaRPr lang="ar-SA"/>
        </a:p>
      </dgm:t>
    </dgm:pt>
    <dgm:pt modelId="{313497EF-BF35-46A4-925D-6B91C55C3881}">
      <dgm:prSet phldrT="[نص]">
        <dgm:style>
          <a:lnRef idx="0">
            <a:schemeClr val="accent5"/>
          </a:lnRef>
          <a:fillRef idx="3">
            <a:schemeClr val="accent5"/>
          </a:fillRef>
          <a:effectRef idx="3">
            <a:schemeClr val="accent5"/>
          </a:effectRef>
          <a:fontRef idx="minor">
            <a:schemeClr val="lt1"/>
          </a:fontRef>
        </dgm:style>
      </dgm:prSet>
      <dgm:spPr/>
      <dgm:t>
        <a:bodyPr/>
        <a:lstStyle/>
        <a:p>
          <a:pPr rtl="1"/>
          <a:r>
            <a:rPr lang="ar-SA" b="1" dirty="0" smtClean="0">
              <a:solidFill>
                <a:schemeClr val="tx1">
                  <a:lumMod val="95000"/>
                  <a:lumOff val="5000"/>
                </a:schemeClr>
              </a:solidFill>
            </a:rPr>
            <a:t>تاريخ صناعة  السفر والسياحة</a:t>
          </a:r>
          <a:endParaRPr lang="ar-SA" b="1" dirty="0">
            <a:solidFill>
              <a:schemeClr val="tx1">
                <a:lumMod val="95000"/>
                <a:lumOff val="5000"/>
              </a:schemeClr>
            </a:solidFill>
          </a:endParaRPr>
        </a:p>
      </dgm:t>
    </dgm:pt>
    <dgm:pt modelId="{6A743B6A-05CB-4D96-B341-738DD216E247}" type="parTrans" cxnId="{590E935C-D509-4026-936C-6C0D1EC2C26D}">
      <dgm:prSet/>
      <dgm:spPr/>
      <dgm:t>
        <a:bodyPr/>
        <a:lstStyle/>
        <a:p>
          <a:pPr rtl="1"/>
          <a:endParaRPr lang="ar-SA"/>
        </a:p>
      </dgm:t>
    </dgm:pt>
    <dgm:pt modelId="{E56925B5-28C5-4472-A749-E12CE5D810C9}" type="sibTrans" cxnId="{590E935C-D509-4026-936C-6C0D1EC2C26D}">
      <dgm:prSet/>
      <dgm:spPr/>
      <dgm:t>
        <a:bodyPr/>
        <a:lstStyle/>
        <a:p>
          <a:pPr rtl="1"/>
          <a:endParaRPr lang="ar-SA"/>
        </a:p>
      </dgm:t>
    </dgm:pt>
    <dgm:pt modelId="{1D6D290A-92A5-41F8-A205-B445006EF714}">
      <dgm:prSet phldrT="[نص]">
        <dgm:style>
          <a:lnRef idx="0">
            <a:schemeClr val="accent5"/>
          </a:lnRef>
          <a:fillRef idx="3">
            <a:schemeClr val="accent5"/>
          </a:fillRef>
          <a:effectRef idx="3">
            <a:schemeClr val="accent5"/>
          </a:effectRef>
          <a:fontRef idx="minor">
            <a:schemeClr val="lt1"/>
          </a:fontRef>
        </dgm:style>
      </dgm:prSet>
      <dgm:spPr/>
      <dgm:t>
        <a:bodyPr/>
        <a:lstStyle/>
        <a:p>
          <a:pPr rtl="1"/>
          <a:r>
            <a:rPr lang="ar-SA" b="1" dirty="0" smtClean="0">
              <a:solidFill>
                <a:schemeClr val="tx1">
                  <a:lumMod val="95000"/>
                  <a:lumOff val="5000"/>
                </a:schemeClr>
              </a:solidFill>
            </a:rPr>
            <a:t>هدف صناعة السفر والسياحة</a:t>
          </a:r>
          <a:endParaRPr lang="ar-SA" b="1" dirty="0">
            <a:solidFill>
              <a:schemeClr val="tx1">
                <a:lumMod val="95000"/>
                <a:lumOff val="5000"/>
              </a:schemeClr>
            </a:solidFill>
          </a:endParaRPr>
        </a:p>
      </dgm:t>
    </dgm:pt>
    <dgm:pt modelId="{C586884A-C38C-443C-B750-5D56A5CC5322}" type="parTrans" cxnId="{617F14EF-EDF9-495A-8938-F397AE28222E}">
      <dgm:prSet/>
      <dgm:spPr/>
      <dgm:t>
        <a:bodyPr/>
        <a:lstStyle/>
        <a:p>
          <a:pPr rtl="1"/>
          <a:endParaRPr lang="ar-SA"/>
        </a:p>
      </dgm:t>
    </dgm:pt>
    <dgm:pt modelId="{7FBC5B96-E3D1-4244-9A12-B1D0AF59D7BD}" type="sibTrans" cxnId="{617F14EF-EDF9-495A-8938-F397AE28222E}">
      <dgm:prSet/>
      <dgm:spPr/>
      <dgm:t>
        <a:bodyPr/>
        <a:lstStyle/>
        <a:p>
          <a:pPr rtl="1"/>
          <a:endParaRPr lang="ar-SA"/>
        </a:p>
      </dgm:t>
    </dgm:pt>
    <dgm:pt modelId="{29DD323B-D41B-4828-98B8-3B3AB86CDEC8}" type="pres">
      <dgm:prSet presAssocID="{1879E598-0EEA-4B14-BF13-B67EFDD4D1D7}" presName="Name0" presStyleCnt="0">
        <dgm:presLayoutVars>
          <dgm:dir/>
          <dgm:resizeHandles val="exact"/>
        </dgm:presLayoutVars>
      </dgm:prSet>
      <dgm:spPr/>
      <dgm:t>
        <a:bodyPr/>
        <a:lstStyle/>
        <a:p>
          <a:pPr rtl="1"/>
          <a:endParaRPr lang="ar-SA"/>
        </a:p>
      </dgm:t>
    </dgm:pt>
    <dgm:pt modelId="{9567A5D5-63C3-4FDE-94F4-E9DFE75B134F}" type="pres">
      <dgm:prSet presAssocID="{313497EF-BF35-46A4-925D-6B91C55C3881}" presName="node" presStyleLbl="node1" presStyleIdx="0" presStyleCnt="2" custRadScaleRad="119658" custRadScaleInc="37012">
        <dgm:presLayoutVars>
          <dgm:bulletEnabled val="1"/>
        </dgm:presLayoutVars>
      </dgm:prSet>
      <dgm:spPr/>
      <dgm:t>
        <a:bodyPr/>
        <a:lstStyle/>
        <a:p>
          <a:pPr rtl="1"/>
          <a:endParaRPr lang="ar-SA"/>
        </a:p>
      </dgm:t>
    </dgm:pt>
    <dgm:pt modelId="{2B666759-E6A3-4C2C-9A54-AF7E16F2667F}" type="pres">
      <dgm:prSet presAssocID="{E56925B5-28C5-4472-A749-E12CE5D810C9}" presName="sibTrans" presStyleLbl="sibTrans2D1" presStyleIdx="0" presStyleCnt="2"/>
      <dgm:spPr/>
      <dgm:t>
        <a:bodyPr/>
        <a:lstStyle/>
        <a:p>
          <a:pPr rtl="1"/>
          <a:endParaRPr lang="ar-SA"/>
        </a:p>
      </dgm:t>
    </dgm:pt>
    <dgm:pt modelId="{258CF0A2-DF04-4098-AB74-93AA09ED8AFB}" type="pres">
      <dgm:prSet presAssocID="{E56925B5-28C5-4472-A749-E12CE5D810C9}" presName="connectorText" presStyleLbl="sibTrans2D1" presStyleIdx="0" presStyleCnt="2"/>
      <dgm:spPr/>
      <dgm:t>
        <a:bodyPr/>
        <a:lstStyle/>
        <a:p>
          <a:pPr rtl="1"/>
          <a:endParaRPr lang="ar-SA"/>
        </a:p>
      </dgm:t>
    </dgm:pt>
    <dgm:pt modelId="{156A021C-E7D6-479C-8C53-575DBBC13CEC}" type="pres">
      <dgm:prSet presAssocID="{1D6D290A-92A5-41F8-A205-B445006EF714}" presName="node" presStyleLbl="node1" presStyleIdx="1" presStyleCnt="2" custRadScaleRad="146000" custRadScaleInc="51968">
        <dgm:presLayoutVars>
          <dgm:bulletEnabled val="1"/>
        </dgm:presLayoutVars>
      </dgm:prSet>
      <dgm:spPr/>
      <dgm:t>
        <a:bodyPr/>
        <a:lstStyle/>
        <a:p>
          <a:pPr rtl="1"/>
          <a:endParaRPr lang="ar-SA"/>
        </a:p>
      </dgm:t>
    </dgm:pt>
    <dgm:pt modelId="{CB0FF741-87CB-4393-9BF2-FEB76C24EE46}" type="pres">
      <dgm:prSet presAssocID="{7FBC5B96-E3D1-4244-9A12-B1D0AF59D7BD}" presName="sibTrans" presStyleLbl="sibTrans2D1" presStyleIdx="1" presStyleCnt="2"/>
      <dgm:spPr/>
      <dgm:t>
        <a:bodyPr/>
        <a:lstStyle/>
        <a:p>
          <a:pPr rtl="1"/>
          <a:endParaRPr lang="ar-SA"/>
        </a:p>
      </dgm:t>
    </dgm:pt>
    <dgm:pt modelId="{1B7C2F7D-131B-489A-87CD-D4EE2E44A39F}" type="pres">
      <dgm:prSet presAssocID="{7FBC5B96-E3D1-4244-9A12-B1D0AF59D7BD}" presName="connectorText" presStyleLbl="sibTrans2D1" presStyleIdx="1" presStyleCnt="2"/>
      <dgm:spPr/>
      <dgm:t>
        <a:bodyPr/>
        <a:lstStyle/>
        <a:p>
          <a:pPr rtl="1"/>
          <a:endParaRPr lang="ar-SA"/>
        </a:p>
      </dgm:t>
    </dgm:pt>
  </dgm:ptLst>
  <dgm:cxnLst>
    <dgm:cxn modelId="{90181BE9-EF21-465B-93E3-CEE53EB2340C}" type="presOf" srcId="{1879E598-0EEA-4B14-BF13-B67EFDD4D1D7}" destId="{29DD323B-D41B-4828-98B8-3B3AB86CDEC8}" srcOrd="0" destOrd="0" presId="urn:microsoft.com/office/officeart/2005/8/layout/cycle7"/>
    <dgm:cxn modelId="{590E935C-D509-4026-936C-6C0D1EC2C26D}" srcId="{1879E598-0EEA-4B14-BF13-B67EFDD4D1D7}" destId="{313497EF-BF35-46A4-925D-6B91C55C3881}" srcOrd="0" destOrd="0" parTransId="{6A743B6A-05CB-4D96-B341-738DD216E247}" sibTransId="{E56925B5-28C5-4472-A749-E12CE5D810C9}"/>
    <dgm:cxn modelId="{E9E53F13-4A17-4B15-A36A-0C1AF48EB522}" type="presOf" srcId="{E56925B5-28C5-4472-A749-E12CE5D810C9}" destId="{258CF0A2-DF04-4098-AB74-93AA09ED8AFB}" srcOrd="1" destOrd="0" presId="urn:microsoft.com/office/officeart/2005/8/layout/cycle7"/>
    <dgm:cxn modelId="{A1738640-8D80-4849-B9E3-1BECDD9BB786}" type="presOf" srcId="{313497EF-BF35-46A4-925D-6B91C55C3881}" destId="{9567A5D5-63C3-4FDE-94F4-E9DFE75B134F}" srcOrd="0" destOrd="0" presId="urn:microsoft.com/office/officeart/2005/8/layout/cycle7"/>
    <dgm:cxn modelId="{B919CDE1-C40E-4891-B4C7-B59B4B240BA8}" type="presOf" srcId="{7FBC5B96-E3D1-4244-9A12-B1D0AF59D7BD}" destId="{CB0FF741-87CB-4393-9BF2-FEB76C24EE46}" srcOrd="0" destOrd="0" presId="urn:microsoft.com/office/officeart/2005/8/layout/cycle7"/>
    <dgm:cxn modelId="{8A66605E-AA6D-499D-B846-01BF0A8D6E90}" type="presOf" srcId="{E56925B5-28C5-4472-A749-E12CE5D810C9}" destId="{2B666759-E6A3-4C2C-9A54-AF7E16F2667F}" srcOrd="0" destOrd="0" presId="urn:microsoft.com/office/officeart/2005/8/layout/cycle7"/>
    <dgm:cxn modelId="{617F14EF-EDF9-495A-8938-F397AE28222E}" srcId="{1879E598-0EEA-4B14-BF13-B67EFDD4D1D7}" destId="{1D6D290A-92A5-41F8-A205-B445006EF714}" srcOrd="1" destOrd="0" parTransId="{C586884A-C38C-443C-B750-5D56A5CC5322}" sibTransId="{7FBC5B96-E3D1-4244-9A12-B1D0AF59D7BD}"/>
    <dgm:cxn modelId="{8E57908C-FA8E-4117-B583-DCB0BF6D733F}" type="presOf" srcId="{7FBC5B96-E3D1-4244-9A12-B1D0AF59D7BD}" destId="{1B7C2F7D-131B-489A-87CD-D4EE2E44A39F}" srcOrd="1" destOrd="0" presId="urn:microsoft.com/office/officeart/2005/8/layout/cycle7"/>
    <dgm:cxn modelId="{D2D6F42A-E51C-4B0C-A5C8-DE79FE69B3E5}" type="presOf" srcId="{1D6D290A-92A5-41F8-A205-B445006EF714}" destId="{156A021C-E7D6-479C-8C53-575DBBC13CEC}" srcOrd="0" destOrd="0" presId="urn:microsoft.com/office/officeart/2005/8/layout/cycle7"/>
    <dgm:cxn modelId="{A157F74A-3F8A-414F-A003-5C7DDC17D460}" type="presParOf" srcId="{29DD323B-D41B-4828-98B8-3B3AB86CDEC8}" destId="{9567A5D5-63C3-4FDE-94F4-E9DFE75B134F}" srcOrd="0" destOrd="0" presId="urn:microsoft.com/office/officeart/2005/8/layout/cycle7"/>
    <dgm:cxn modelId="{EEDDA6AE-66DA-401D-97B8-A3EA48783728}" type="presParOf" srcId="{29DD323B-D41B-4828-98B8-3B3AB86CDEC8}" destId="{2B666759-E6A3-4C2C-9A54-AF7E16F2667F}" srcOrd="1" destOrd="0" presId="urn:microsoft.com/office/officeart/2005/8/layout/cycle7"/>
    <dgm:cxn modelId="{4FF0AB31-77F2-4AE8-B5BF-56D9AB1706ED}" type="presParOf" srcId="{2B666759-E6A3-4C2C-9A54-AF7E16F2667F}" destId="{258CF0A2-DF04-4098-AB74-93AA09ED8AFB}" srcOrd="0" destOrd="0" presId="urn:microsoft.com/office/officeart/2005/8/layout/cycle7"/>
    <dgm:cxn modelId="{5D4F503A-9746-4C94-B8B2-7EDBA87A1DDC}" type="presParOf" srcId="{29DD323B-D41B-4828-98B8-3B3AB86CDEC8}" destId="{156A021C-E7D6-479C-8C53-575DBBC13CEC}" srcOrd="2" destOrd="0" presId="urn:microsoft.com/office/officeart/2005/8/layout/cycle7"/>
    <dgm:cxn modelId="{E3C4B85D-A675-4D6F-8989-556E651C3C48}" type="presParOf" srcId="{29DD323B-D41B-4828-98B8-3B3AB86CDEC8}" destId="{CB0FF741-87CB-4393-9BF2-FEB76C24EE46}" srcOrd="3" destOrd="0" presId="urn:microsoft.com/office/officeart/2005/8/layout/cycle7"/>
    <dgm:cxn modelId="{557422D8-B18C-4D6B-AC30-00BF237AD805}" type="presParOf" srcId="{CB0FF741-87CB-4393-9BF2-FEB76C24EE46}" destId="{1B7C2F7D-131B-489A-87CD-D4EE2E44A39F}" srcOrd="0" destOrd="0" presId="urn:microsoft.com/office/officeart/2005/8/layout/cycle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567A5D5-63C3-4FDE-94F4-E9DFE75B134F}">
      <dsp:nvSpPr>
        <dsp:cNvPr id="0" name=""/>
        <dsp:cNvSpPr/>
      </dsp:nvSpPr>
      <dsp:spPr>
        <a:xfrm>
          <a:off x="2749599" y="731"/>
          <a:ext cx="2458640" cy="1229320"/>
        </a:xfrm>
        <a:prstGeom prst="roundRect">
          <a:avLst>
            <a:gd name="adj" fmla="val 10000"/>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isometricOffAxis1Right"/>
          <a:lightRig rig="threePt" dir="t"/>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b="1" kern="1200" dirty="0" smtClean="0">
              <a:solidFill>
                <a:schemeClr val="tx1">
                  <a:lumMod val="95000"/>
                  <a:lumOff val="5000"/>
                </a:schemeClr>
              </a:solidFill>
            </a:rPr>
            <a:t>تاريخ صناعة  السفر والسياحة</a:t>
          </a:r>
          <a:endParaRPr lang="ar-SA" sz="3300" b="1" kern="1200" dirty="0">
            <a:solidFill>
              <a:schemeClr val="tx1">
                <a:lumMod val="95000"/>
                <a:lumOff val="5000"/>
              </a:schemeClr>
            </a:solidFill>
          </a:endParaRPr>
        </a:p>
      </dsp:txBody>
      <dsp:txXfrm>
        <a:off x="2749599" y="731"/>
        <a:ext cx="2458640" cy="1229320"/>
      </dsp:txXfrm>
    </dsp:sp>
    <dsp:sp modelId="{2B666759-E6A3-4C2C-9A54-AF7E16F2667F}">
      <dsp:nvSpPr>
        <dsp:cNvPr id="0" name=""/>
        <dsp:cNvSpPr/>
      </dsp:nvSpPr>
      <dsp:spPr>
        <a:xfrm rot="7842684">
          <a:off x="1913593" y="1816859"/>
          <a:ext cx="1692736" cy="430262"/>
        </a:xfrm>
        <a:prstGeom prst="leftRightArrow">
          <a:avLst>
            <a:gd name="adj1" fmla="val 60000"/>
            <a:gd name="adj2" fmla="val 50000"/>
          </a:avLst>
        </a:prstGeom>
        <a:solidFill>
          <a:schemeClr val="accent1">
            <a:tint val="60000"/>
            <a:hueOff val="0"/>
            <a:satOff val="0"/>
            <a:lumOff val="0"/>
            <a:alphaOff val="0"/>
          </a:schemeClr>
        </a:solidFill>
        <a:ln>
          <a:noFill/>
        </a:ln>
        <a:effectLst/>
        <a:scene3d>
          <a:camera prst="isometricOffAxis1Right"/>
          <a:lightRig rig="threePt" dir="t"/>
        </a:scene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endParaRPr lang="ar-SA" sz="1900" kern="1200"/>
        </a:p>
      </dsp:txBody>
      <dsp:txXfrm rot="7842684">
        <a:off x="1913593" y="1816859"/>
        <a:ext cx="1692736" cy="430262"/>
      </dsp:txXfrm>
    </dsp:sp>
    <dsp:sp modelId="{156A021C-E7D6-479C-8C53-575DBBC13CEC}">
      <dsp:nvSpPr>
        <dsp:cNvPr id="0" name=""/>
        <dsp:cNvSpPr/>
      </dsp:nvSpPr>
      <dsp:spPr>
        <a:xfrm>
          <a:off x="311683" y="2833929"/>
          <a:ext cx="2458640" cy="1229320"/>
        </a:xfrm>
        <a:prstGeom prst="roundRect">
          <a:avLst>
            <a:gd name="adj" fmla="val 10000"/>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isometricOffAxis1Right"/>
          <a:lightRig rig="threePt" dir="t"/>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b="1" kern="1200" dirty="0" smtClean="0">
              <a:solidFill>
                <a:schemeClr val="tx1">
                  <a:lumMod val="95000"/>
                  <a:lumOff val="5000"/>
                </a:schemeClr>
              </a:solidFill>
            </a:rPr>
            <a:t>هدف صناعة السفر والسياحة</a:t>
          </a:r>
          <a:endParaRPr lang="ar-SA" sz="3300" b="1" kern="1200" dirty="0">
            <a:solidFill>
              <a:schemeClr val="tx1">
                <a:lumMod val="95000"/>
                <a:lumOff val="5000"/>
              </a:schemeClr>
            </a:solidFill>
          </a:endParaRPr>
        </a:p>
      </dsp:txBody>
      <dsp:txXfrm>
        <a:off x="311683" y="2833929"/>
        <a:ext cx="2458640" cy="1229320"/>
      </dsp:txXfrm>
    </dsp:sp>
    <dsp:sp modelId="{CB0FF741-87CB-4393-9BF2-FEB76C24EE46}">
      <dsp:nvSpPr>
        <dsp:cNvPr id="0" name=""/>
        <dsp:cNvSpPr/>
      </dsp:nvSpPr>
      <dsp:spPr>
        <a:xfrm rot="18642684">
          <a:off x="1913593" y="1816859"/>
          <a:ext cx="1692736" cy="430262"/>
        </a:xfrm>
        <a:prstGeom prst="leftRightArrow">
          <a:avLst>
            <a:gd name="adj1" fmla="val 60000"/>
            <a:gd name="adj2" fmla="val 50000"/>
          </a:avLst>
        </a:prstGeom>
        <a:solidFill>
          <a:schemeClr val="accent1">
            <a:tint val="60000"/>
            <a:hueOff val="0"/>
            <a:satOff val="0"/>
            <a:lumOff val="0"/>
            <a:alphaOff val="0"/>
          </a:schemeClr>
        </a:solidFill>
        <a:ln>
          <a:noFill/>
        </a:ln>
        <a:effectLst/>
        <a:scene3d>
          <a:camera prst="isometricOffAxis1Right"/>
          <a:lightRig rig="threePt" dir="t"/>
        </a:scene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endParaRPr lang="ar-SA" sz="1900" kern="1200"/>
        </a:p>
      </dsp:txBody>
      <dsp:txXfrm rot="18642684">
        <a:off x="1913593" y="1816859"/>
        <a:ext cx="1692736" cy="430262"/>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10/02/1437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233297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10/02/1437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511169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10/02/1437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789115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10/02/1437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036336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10/02/1437</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874229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10/02/1437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841399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solidFill>
                  <a:prstClr val="black">
                    <a:tint val="75000"/>
                  </a:prstClr>
                </a:solidFill>
              </a:rPr>
              <a:pPr/>
              <a:t>10/02/1437</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361464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solidFill>
                  <a:prstClr val="black">
                    <a:tint val="75000"/>
                  </a:prstClr>
                </a:solidFill>
              </a:rPr>
              <a:pPr/>
              <a:t>10/02/1437</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370050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solidFill>
                  <a:prstClr val="black">
                    <a:tint val="75000"/>
                  </a:prstClr>
                </a:solidFill>
              </a:rPr>
              <a:pPr/>
              <a:t>10/02/1437</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63203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10/02/1437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995002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10/02/1437</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77696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solidFill>
                  <a:prstClr val="black">
                    <a:tint val="75000"/>
                  </a:prstClr>
                </a:solidFill>
              </a:rPr>
              <a:pPr/>
              <a:t>10/02/1437</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8816846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0" r="-10000"/>
          </a:stretch>
        </a:blipFill>
        <a:effectLst/>
      </p:bgPr>
    </p:bg>
    <p:spTree>
      <p:nvGrpSpPr>
        <p:cNvPr id="1" name=""/>
        <p:cNvGrpSpPr/>
        <p:nvPr/>
      </p:nvGrpSpPr>
      <p:grpSpPr>
        <a:xfrm>
          <a:off x="0" y="0"/>
          <a:ext cx="0" cy="0"/>
          <a:chOff x="0" y="0"/>
          <a:chExt cx="0" cy="0"/>
        </a:xfrm>
      </p:grpSpPr>
      <p:sp>
        <p:nvSpPr>
          <p:cNvPr id="2" name="مربع نص 1"/>
          <p:cNvSpPr txBox="1"/>
          <p:nvPr/>
        </p:nvSpPr>
        <p:spPr>
          <a:xfrm>
            <a:off x="323528" y="-27384"/>
            <a:ext cx="8820472" cy="1754326"/>
          </a:xfrm>
          <a:prstGeom prst="rect">
            <a:avLst/>
          </a:prstGeom>
          <a:noFill/>
        </p:spPr>
        <p:txBody>
          <a:bodyPr wrap="square" rtlCol="1">
            <a:spAutoFit/>
          </a:bodyPr>
          <a:lstStyle/>
          <a:p>
            <a:pPr algn="ctr"/>
            <a:r>
              <a:rPr lang="ar-SA" sz="5400" b="1" dirty="0" smtClean="0">
                <a:solidFill>
                  <a:srgbClr val="FFFF00"/>
                </a:solidFill>
                <a:cs typeface="PT Bold Arch" pitchFamily="2" charset="-78"/>
              </a:rPr>
              <a:t>مدخل الى تنظيم مكتب السياحة والسفر</a:t>
            </a:r>
            <a:endParaRPr lang="ar-SA" sz="5400" b="1" dirty="0">
              <a:solidFill>
                <a:srgbClr val="FFFF00"/>
              </a:solidFill>
              <a:cs typeface="PT Bold Arch" pitchFamily="2" charset="-78"/>
            </a:endParaRPr>
          </a:p>
        </p:txBody>
      </p:sp>
      <p:sp>
        <p:nvSpPr>
          <p:cNvPr id="3" name="مربع نص 2"/>
          <p:cNvSpPr txBox="1"/>
          <p:nvPr/>
        </p:nvSpPr>
        <p:spPr>
          <a:xfrm>
            <a:off x="35496" y="6021288"/>
            <a:ext cx="3096344" cy="646331"/>
          </a:xfrm>
          <a:prstGeom prst="rect">
            <a:avLst/>
          </a:prstGeom>
          <a:noFill/>
        </p:spPr>
        <p:txBody>
          <a:bodyPr wrap="square" rtlCol="1">
            <a:spAutoFit/>
          </a:bodyPr>
          <a:lstStyle/>
          <a:p>
            <a:pPr algn="ctr"/>
            <a:r>
              <a:rPr lang="ar-SA" b="1" dirty="0" smtClean="0">
                <a:solidFill>
                  <a:srgbClr val="FFFF00"/>
                </a:solidFill>
                <a:cs typeface="PT Bold Heading" pitchFamily="2" charset="-78"/>
              </a:rPr>
              <a:t>استاذ المادة </a:t>
            </a:r>
          </a:p>
          <a:p>
            <a:pPr algn="ctr"/>
            <a:r>
              <a:rPr lang="ar-SA" b="1" dirty="0" smtClean="0">
                <a:solidFill>
                  <a:srgbClr val="FFFF00"/>
                </a:solidFill>
                <a:cs typeface="PT Bold Heading" pitchFamily="2" charset="-78"/>
              </a:rPr>
              <a:t>م . م. سلام  جعفر الاسدي</a:t>
            </a:r>
            <a:endParaRPr lang="ar-SA" b="1" dirty="0">
              <a:solidFill>
                <a:srgbClr val="FFFF00"/>
              </a:solidFill>
              <a:cs typeface="PT Bold Heading" pitchFamily="2" charset="-78"/>
            </a:endParaRPr>
          </a:p>
        </p:txBody>
      </p:sp>
    </p:spTree>
    <p:extLst>
      <p:ext uri="{BB962C8B-B14F-4D97-AF65-F5344CB8AC3E}">
        <p14:creationId xmlns:p14="http://schemas.microsoft.com/office/powerpoint/2010/main" xmlns="" val="23832485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xmlns="" val="1238781262"/>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7" name="Picture 3"/>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1562" y="-21456"/>
            <a:ext cx="4103687" cy="3306440"/>
          </a:xfrm>
          <a:prstGeom prst="snip2DiagRect">
            <a:avLst/>
          </a:prstGeom>
          <a:solidFill>
            <a:srgbClr val="FFFFFF">
              <a:shade val="85000"/>
            </a:srgbClr>
          </a:solidFill>
          <a:ln w="9525">
            <a:solidFill>
              <a:srgbClr val="00B0F0"/>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1028" name="Picture 4" descr="C:\Users\DELL\Desktop\0a3e404c60f6.jpg"/>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4499992" y="3443461"/>
            <a:ext cx="4608512" cy="3441923"/>
          </a:xfrm>
          <a:prstGeom prst="snip2DiagRect">
            <a:avLst/>
          </a:prstGeom>
          <a:solidFill>
            <a:srgbClr val="FFFFFF">
              <a:shade val="85000"/>
            </a:srgbClr>
          </a:solidFill>
          <a:ln w="88900" cap="sq">
            <a:solidFill>
              <a:srgbClr val="00B0F0"/>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xmlns="" val="9483972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ELL\Desktop\076797892937.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5496" y="-27384"/>
            <a:ext cx="4536504" cy="3240360"/>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1027" name="Picture 3" descr="C:\Users\DELL\Desktop\AR32-260212-03.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72000" y="8484"/>
            <a:ext cx="4608512" cy="3204492"/>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1028" name="Picture 4" descr="C:\Users\DELL\Desktop\50d7267e75ef9.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572000" y="3212976"/>
            <a:ext cx="4536504" cy="3672408"/>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1029" name="Picture 5" descr="C:\Users\DELL\Desktop\السياحة1.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5496" y="3212976"/>
            <a:ext cx="4536504" cy="3672408"/>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972114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2570" y="215924"/>
            <a:ext cx="8963925" cy="6309420"/>
          </a:xfrm>
          <a:prstGeom prst="rect">
            <a:avLst/>
          </a:prstGeom>
          <a:noFill/>
        </p:spPr>
        <p:txBody>
          <a:bodyPr wrap="square" rtlCol="1">
            <a:spAutoFit/>
          </a:bodyPr>
          <a:lstStyle/>
          <a:p>
            <a:pPr algn="just"/>
            <a:r>
              <a:rPr lang="ar-SA" sz="2400" dirty="0" smtClean="0">
                <a:solidFill>
                  <a:prstClr val="black"/>
                </a:solidFill>
                <a:cs typeface="PT Bold Heading" pitchFamily="2" charset="-78"/>
              </a:rPr>
              <a:t>بدأت عملية السفر والسياحة منذ نشوء الانسان على وجه الارض  ، </a:t>
            </a:r>
          </a:p>
          <a:p>
            <a:pPr algn="just"/>
            <a:r>
              <a:rPr lang="ar-SA" sz="2400" dirty="0" smtClean="0">
                <a:solidFill>
                  <a:prstClr val="black"/>
                </a:solidFill>
                <a:cs typeface="PT Bold Heading" pitchFamily="2" charset="-78"/>
              </a:rPr>
              <a:t>فالإنسان كثير التنقل لأسباب  عدة منها البحث عن الطعام والشراب والترفيه او الصيد او المعرفة او البحث عن تجمعات بشرية معينة لأي غرض من الاغراض الاجتماعية .</a:t>
            </a:r>
          </a:p>
          <a:p>
            <a:pPr algn="just"/>
            <a:r>
              <a:rPr lang="ar-SA" sz="2800" dirty="0" smtClean="0">
                <a:solidFill>
                  <a:srgbClr val="FF0000"/>
                </a:solidFill>
                <a:cs typeface="PT Bold Heading" pitchFamily="2" charset="-78"/>
              </a:rPr>
              <a:t>كانت عملية السفر والسياحة في البداية بسيطة وبدائية في مظهرها واسبابها واهدافها ووسائلها </a:t>
            </a:r>
            <a:r>
              <a:rPr lang="ar-SA" sz="2800" dirty="0" smtClean="0">
                <a:solidFill>
                  <a:prstClr val="black"/>
                </a:solidFill>
                <a:cs typeface="PT Bold Heading" pitchFamily="2" charset="-78"/>
              </a:rPr>
              <a:t>،وكان السفر يكلف الانسان وقتا طويلا كما ان تجربة السفر كانت محفوفة بالمخاطر، وكان الانسان في البداية ينتقل من مكان لأخر سيرا على الاقدام </a:t>
            </a:r>
            <a:r>
              <a:rPr lang="ar-SA" dirty="0" smtClean="0">
                <a:solidFill>
                  <a:prstClr val="black"/>
                </a:solidFill>
              </a:rPr>
              <a:t>،</a:t>
            </a:r>
            <a:r>
              <a:rPr lang="ar-SA" sz="2800" dirty="0" smtClean="0">
                <a:solidFill>
                  <a:prstClr val="black"/>
                </a:solidFill>
                <a:cs typeface="PT Bold Heading" pitchFamily="2" charset="-78"/>
              </a:rPr>
              <a:t>ثم استخدم بعد ذلك الدواب مثل الجمال والبغال في تنقله ،وعرف بعد ذلك استغلال الانهار والبحار والمجاري المائية في تسيير جذوع الاشجار ثم قام بتصنيع القوارب واستخدامها في السفر والاغراض التجارية.</a:t>
            </a:r>
            <a:endParaRPr lang="ar-SA" dirty="0" smtClean="0">
              <a:solidFill>
                <a:prstClr val="black"/>
              </a:solidFill>
              <a:cs typeface="PT Bold Heading" pitchFamily="2" charset="-78"/>
            </a:endParaRPr>
          </a:p>
          <a:p>
            <a:pPr algn="just"/>
            <a:r>
              <a:rPr lang="ar-SA" sz="2800" dirty="0" smtClean="0">
                <a:solidFill>
                  <a:srgbClr val="FF0000"/>
                </a:solidFill>
                <a:cs typeface="PT Bold Heading" pitchFamily="2" charset="-78"/>
              </a:rPr>
              <a:t>ثم تطورت هذه الظاهرة البسيطة على عدة مراحل على مر العصور حتى اصبحت في العصر الحديث صناعة هامة وحيوية لها ابعاداً اقتصادية واجتماعية هامة وتلعب دوراً هاماً ومؤثراً في زيادة الدخل القومي (ما هو الدخل القومي )؟</a:t>
            </a:r>
          </a:p>
        </p:txBody>
      </p:sp>
    </p:spTree>
    <p:extLst>
      <p:ext uri="{BB962C8B-B14F-4D97-AF65-F5344CB8AC3E}">
        <p14:creationId xmlns:p14="http://schemas.microsoft.com/office/powerpoint/2010/main" xmlns="" val="12021045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614293"/>
            <a:ext cx="9144000" cy="5262979"/>
          </a:xfrm>
          <a:prstGeom prst="rect">
            <a:avLst/>
          </a:prstGeom>
          <a:noFill/>
        </p:spPr>
        <p:txBody>
          <a:bodyPr wrap="square" rtlCol="1">
            <a:spAutoFit/>
          </a:bodyPr>
          <a:lstStyle/>
          <a:p>
            <a:pPr algn="just"/>
            <a:r>
              <a:rPr lang="ar-SA" sz="2400" b="1" dirty="0" smtClean="0">
                <a:solidFill>
                  <a:srgbClr val="FF0000"/>
                </a:solidFill>
                <a:latin typeface="Arial"/>
                <a:cs typeface="PT Bold Heading" pitchFamily="2" charset="-78"/>
              </a:rPr>
              <a:t>أهم </a:t>
            </a:r>
            <a:r>
              <a:rPr lang="ar-SA" sz="2400" b="1" dirty="0">
                <a:solidFill>
                  <a:srgbClr val="FF0000"/>
                </a:solidFill>
                <a:latin typeface="Arial"/>
                <a:cs typeface="PT Bold Heading" pitchFamily="2" charset="-78"/>
              </a:rPr>
              <a:t>تعريفات الدخل القومي التعريف الذي ذكره (الفريد مارشال) الذي ينص: على أنَّ الدخل القومي (عبارة عن كمية الإنتاج السنوي من السلع المتحققة من تفاعل عنصري العمل وراس المال مع عناصر الإنتاج الأخرى). </a:t>
            </a:r>
            <a:endParaRPr lang="ar-SA" sz="2400" b="1" dirty="0" smtClean="0">
              <a:solidFill>
                <a:srgbClr val="FF0000"/>
              </a:solidFill>
              <a:latin typeface="Arial"/>
              <a:cs typeface="PT Bold Heading" pitchFamily="2" charset="-78"/>
            </a:endParaRPr>
          </a:p>
          <a:p>
            <a:pPr algn="just"/>
            <a:endParaRPr lang="ar-SA" sz="2400" b="1" dirty="0" smtClean="0">
              <a:solidFill>
                <a:srgbClr val="000000"/>
              </a:solidFill>
              <a:latin typeface="Arial"/>
              <a:cs typeface="PT Bold Heading" pitchFamily="2" charset="-78"/>
            </a:endParaRPr>
          </a:p>
          <a:p>
            <a:pPr algn="just"/>
            <a:r>
              <a:rPr lang="ar-SA" sz="2400" b="1" dirty="0" smtClean="0">
                <a:solidFill>
                  <a:srgbClr val="7030A0"/>
                </a:solidFill>
                <a:latin typeface="Arial"/>
                <a:cs typeface="PT Bold Heading" pitchFamily="2" charset="-78"/>
              </a:rPr>
              <a:t>كما </a:t>
            </a:r>
            <a:r>
              <a:rPr lang="ar-SA" sz="2400" b="1" dirty="0">
                <a:solidFill>
                  <a:srgbClr val="7030A0"/>
                </a:solidFill>
                <a:latin typeface="Arial"/>
                <a:cs typeface="PT Bold Heading" pitchFamily="2" charset="-78"/>
              </a:rPr>
              <a:t>عرف الدخل القومي أيضاً على أنَّه (مجموع القيم الصافية للسلع والخدمات المنتجة من قبل السكان خلال سنة). </a:t>
            </a:r>
            <a:endParaRPr lang="ar-SA" sz="2400" b="1" dirty="0" smtClean="0">
              <a:solidFill>
                <a:srgbClr val="7030A0"/>
              </a:solidFill>
              <a:latin typeface="Arial"/>
              <a:cs typeface="PT Bold Heading" pitchFamily="2" charset="-78"/>
            </a:endParaRPr>
          </a:p>
          <a:p>
            <a:pPr algn="just"/>
            <a:endParaRPr lang="ar-SA" sz="2400" b="1" dirty="0" smtClean="0">
              <a:solidFill>
                <a:srgbClr val="000000"/>
              </a:solidFill>
              <a:latin typeface="Arial"/>
              <a:cs typeface="PT Bold Heading" pitchFamily="2" charset="-78"/>
            </a:endParaRPr>
          </a:p>
          <a:p>
            <a:pPr algn="just"/>
            <a:r>
              <a:rPr lang="ar-SA" sz="2400" b="1" dirty="0" smtClean="0">
                <a:solidFill>
                  <a:srgbClr val="000000"/>
                </a:solidFill>
                <a:latin typeface="Arial"/>
                <a:cs typeface="PT Bold Heading" pitchFamily="2" charset="-78"/>
              </a:rPr>
              <a:t>وهناك </a:t>
            </a:r>
            <a:r>
              <a:rPr lang="ar-SA" sz="2400" b="1" dirty="0">
                <a:solidFill>
                  <a:srgbClr val="000000"/>
                </a:solidFill>
                <a:latin typeface="Arial"/>
                <a:cs typeface="PT Bold Heading" pitchFamily="2" charset="-78"/>
              </a:rPr>
              <a:t>من عرّف الدخل القومي على أنَّه (مجموع قيم البضائع والخدمات التي يتم إنتاجها خلال فترة معينة تقدر عادة بسنة واحدة ملاحظاً في ذلك بأنَّ الدخل القومي يتكون من أشياء مادية وغير مادية). </a:t>
            </a:r>
          </a:p>
          <a:p>
            <a:pPr algn="just"/>
            <a:endParaRPr lang="ar-SA" sz="2400" b="1" dirty="0" smtClean="0">
              <a:solidFill>
                <a:srgbClr val="000000"/>
              </a:solidFill>
              <a:latin typeface="Arial"/>
              <a:cs typeface="PT Bold Heading" pitchFamily="2" charset="-78"/>
            </a:endParaRPr>
          </a:p>
          <a:p>
            <a:pPr algn="just"/>
            <a:r>
              <a:rPr lang="ar-SA" sz="2400" b="1" dirty="0" smtClean="0">
                <a:solidFill>
                  <a:srgbClr val="F79646">
                    <a:lumMod val="75000"/>
                  </a:srgbClr>
                </a:solidFill>
                <a:latin typeface="Arial"/>
                <a:cs typeface="PT Bold Heading" pitchFamily="2" charset="-78"/>
              </a:rPr>
              <a:t>وقد </a:t>
            </a:r>
            <a:r>
              <a:rPr lang="ar-SA" sz="2400" b="1" dirty="0">
                <a:solidFill>
                  <a:srgbClr val="F79646">
                    <a:lumMod val="75000"/>
                  </a:srgbClr>
                </a:solidFill>
                <a:latin typeface="Arial"/>
                <a:cs typeface="PT Bold Heading" pitchFamily="2" charset="-78"/>
              </a:rPr>
              <a:t>عرّف الجهاز المركز للإحصاء الدخل القومي بأنَّه مجموع الإنتاج الصافي من السلع والخدمات المتحققة في القطر خلال سنة لمساهمة عوامل الإنتاج من القوى البشرية والمادية.</a:t>
            </a:r>
            <a:endParaRPr lang="ar-SA" sz="2400" dirty="0">
              <a:solidFill>
                <a:srgbClr val="F79646">
                  <a:lumMod val="75000"/>
                </a:srgbClr>
              </a:solidFill>
              <a:cs typeface="PT Bold Heading" pitchFamily="2" charset="-78"/>
            </a:endParaRPr>
          </a:p>
        </p:txBody>
      </p:sp>
    </p:spTree>
    <p:extLst>
      <p:ext uri="{BB962C8B-B14F-4D97-AF65-F5344CB8AC3E}">
        <p14:creationId xmlns:p14="http://schemas.microsoft.com/office/powerpoint/2010/main" xmlns="" val="35144810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07504" y="470277"/>
            <a:ext cx="8856984" cy="5324535"/>
          </a:xfrm>
          <a:prstGeom prst="rect">
            <a:avLst/>
          </a:prstGeom>
          <a:noFill/>
        </p:spPr>
        <p:txBody>
          <a:bodyPr wrap="square" rtlCol="1">
            <a:spAutoFit/>
          </a:bodyPr>
          <a:lstStyle/>
          <a:p>
            <a:pPr algn="just"/>
            <a:r>
              <a:rPr lang="ar-SA" sz="2800" dirty="0">
                <a:solidFill>
                  <a:prstClr val="black"/>
                </a:solidFill>
                <a:cs typeface="PT Bold Heading" pitchFamily="2" charset="-78"/>
              </a:rPr>
              <a:t>وفي </a:t>
            </a:r>
            <a:r>
              <a:rPr lang="ar-SA" sz="2800" dirty="0" smtClean="0">
                <a:solidFill>
                  <a:prstClr val="black"/>
                </a:solidFill>
                <a:cs typeface="PT Bold Heading" pitchFamily="2" charset="-78"/>
              </a:rPr>
              <a:t>العصر الحديث </a:t>
            </a:r>
            <a:r>
              <a:rPr lang="ar-SA" sz="2800" dirty="0">
                <a:solidFill>
                  <a:prstClr val="black"/>
                </a:solidFill>
                <a:cs typeface="PT Bold Heading" pitchFamily="2" charset="-78"/>
              </a:rPr>
              <a:t>خاصة بعد انتهاء الحرب العالمية الثانية والاستقرار النسبي الذي ساد العالم </a:t>
            </a:r>
            <a:r>
              <a:rPr lang="ar-SA" sz="2800" dirty="0">
                <a:solidFill>
                  <a:srgbClr val="FF0000"/>
                </a:solidFill>
                <a:cs typeface="PT Bold Heading" pitchFamily="2" charset="-78"/>
              </a:rPr>
              <a:t>بدأ اهتمام الدول المتزايد بتلك الصناعة الهامة </a:t>
            </a:r>
            <a:r>
              <a:rPr lang="ar-SA" sz="2800" dirty="0">
                <a:solidFill>
                  <a:prstClr val="black"/>
                </a:solidFill>
                <a:cs typeface="PT Bold Heading" pitchFamily="2" charset="-78"/>
              </a:rPr>
              <a:t>وسعت الى تفهم اسرارها والعمل على تنميتها والاستفادة من مزاياها ، واصبحت السياحة اليوم تدرس كعلم مستقل له قواعده واسسه ونظرياته وله علاقة مباشرة بالعلوم الاخرى </a:t>
            </a:r>
            <a:r>
              <a:rPr lang="ar-SA" sz="2800" dirty="0" smtClean="0">
                <a:solidFill>
                  <a:prstClr val="black"/>
                </a:solidFill>
                <a:cs typeface="PT Bold Heading" pitchFamily="2" charset="-78"/>
              </a:rPr>
              <a:t>سواء كانت مباشرة </a:t>
            </a:r>
            <a:r>
              <a:rPr lang="ar-SA" sz="2800" dirty="0">
                <a:solidFill>
                  <a:prstClr val="black"/>
                </a:solidFill>
                <a:cs typeface="PT Bold Heading" pitchFamily="2" charset="-78"/>
              </a:rPr>
              <a:t>او غير مباشرة كعلم الاقتصاد وعلم الاجتماع وعلم النفس وعلم التاريخ والاثار وعلم البيئة....الخ</a:t>
            </a:r>
          </a:p>
          <a:p>
            <a:pPr algn="just"/>
            <a:r>
              <a:rPr lang="ar-SA" sz="2800" dirty="0">
                <a:solidFill>
                  <a:srgbClr val="FF0000"/>
                </a:solidFill>
                <a:cs typeface="PT Bold Heading" pitchFamily="2" charset="-78"/>
              </a:rPr>
              <a:t>ولهذا اهتم المختصون بالسياحة والسفر وعرفت بعدة تعاريف ووضحت دور السائح والسياحة حتى في الاسلام فقد اعتبرها الاسلام الترويح عن </a:t>
            </a:r>
            <a:r>
              <a:rPr lang="ar-SA" sz="2800" dirty="0" smtClean="0">
                <a:solidFill>
                  <a:srgbClr val="FF0000"/>
                </a:solidFill>
                <a:cs typeface="PT Bold Heading" pitchFamily="2" charset="-78"/>
              </a:rPr>
              <a:t>النفس </a:t>
            </a:r>
            <a:r>
              <a:rPr lang="ar-SA" sz="2800" dirty="0">
                <a:solidFill>
                  <a:srgbClr val="FF0000"/>
                </a:solidFill>
                <a:cs typeface="PT Bold Heading" pitchFamily="2" charset="-78"/>
              </a:rPr>
              <a:t>استنادا على </a:t>
            </a:r>
            <a:r>
              <a:rPr lang="ar-SA" sz="2800" dirty="0" smtClean="0">
                <a:solidFill>
                  <a:srgbClr val="FF0000"/>
                </a:solidFill>
                <a:cs typeface="PT Bold Heading" pitchFamily="2" charset="-78"/>
              </a:rPr>
              <a:t>آيات </a:t>
            </a:r>
            <a:r>
              <a:rPr lang="ar-SA" sz="2800" dirty="0">
                <a:solidFill>
                  <a:srgbClr val="FF0000"/>
                </a:solidFill>
                <a:cs typeface="PT Bold Heading" pitchFamily="2" charset="-78"/>
              </a:rPr>
              <a:t>قرآنية كثيرة ...</a:t>
            </a:r>
            <a:r>
              <a:rPr lang="ar-SA" sz="2800" dirty="0" smtClean="0">
                <a:solidFill>
                  <a:srgbClr val="FF0000"/>
                </a:solidFill>
                <a:cs typeface="PT Bold Heading" pitchFamily="2" charset="-78"/>
              </a:rPr>
              <a:t>الخ</a:t>
            </a:r>
          </a:p>
          <a:p>
            <a:pPr algn="just"/>
            <a:r>
              <a:rPr lang="ar-SA" sz="2800" b="1" dirty="0">
                <a:solidFill>
                  <a:srgbClr val="000000"/>
                </a:solidFill>
                <a:latin typeface="Simplified Arabic"/>
              </a:rPr>
              <a:t>فقد روي عن النبي (صلى الله عليه </a:t>
            </a:r>
            <a:r>
              <a:rPr lang="ar-SA" sz="2800" b="1" dirty="0" err="1">
                <a:solidFill>
                  <a:srgbClr val="000000"/>
                </a:solidFill>
                <a:latin typeface="Simplified Arabic"/>
              </a:rPr>
              <a:t>وآله</a:t>
            </a:r>
            <a:r>
              <a:rPr lang="ar-SA" sz="2800" b="1" dirty="0">
                <a:solidFill>
                  <a:srgbClr val="000000"/>
                </a:solidFill>
                <a:latin typeface="Simplified Arabic"/>
              </a:rPr>
              <a:t> وسلم) قوله: </a:t>
            </a:r>
            <a:endParaRPr lang="ar-SA" sz="2800" b="1" dirty="0" smtClean="0">
              <a:solidFill>
                <a:srgbClr val="000000"/>
              </a:solidFill>
              <a:latin typeface="Simplified Arabic"/>
            </a:endParaRPr>
          </a:p>
          <a:p>
            <a:pPr algn="just"/>
            <a:r>
              <a:rPr lang="ar-SA" sz="2800" b="1" dirty="0">
                <a:solidFill>
                  <a:srgbClr val="000000"/>
                </a:solidFill>
                <a:latin typeface="Simplified Arabic"/>
              </a:rPr>
              <a:t> </a:t>
            </a:r>
            <a:r>
              <a:rPr lang="ar-SA" sz="2800" b="1" dirty="0" smtClean="0">
                <a:solidFill>
                  <a:srgbClr val="000000"/>
                </a:solidFill>
                <a:latin typeface="Simplified Arabic"/>
              </a:rPr>
              <a:t> </a:t>
            </a:r>
            <a:r>
              <a:rPr lang="ar-SA" sz="3200" b="1" dirty="0" smtClean="0">
                <a:solidFill>
                  <a:srgbClr val="000000"/>
                </a:solidFill>
                <a:latin typeface="Simplified Arabic"/>
              </a:rPr>
              <a:t>((</a:t>
            </a:r>
            <a:r>
              <a:rPr lang="ar-SA" sz="3200" b="1" dirty="0">
                <a:solidFill>
                  <a:srgbClr val="0001B2"/>
                </a:solidFill>
                <a:latin typeface="Simplified Arabic"/>
              </a:rPr>
              <a:t> روّحوا القلوب ساعة بعد ساعة، فإن القلوب إذا كلت عميت </a:t>
            </a:r>
            <a:r>
              <a:rPr lang="ar-SA" sz="3200" b="1" dirty="0">
                <a:solidFill>
                  <a:srgbClr val="000000"/>
                </a:solidFill>
                <a:latin typeface="Simplified Arabic"/>
              </a:rPr>
              <a:t>))</a:t>
            </a:r>
            <a:r>
              <a:rPr lang="ar-SA" sz="2800" b="1" dirty="0">
                <a:solidFill>
                  <a:srgbClr val="000000"/>
                </a:solidFill>
                <a:latin typeface="Simplified Arabic"/>
              </a:rPr>
              <a:t> </a:t>
            </a:r>
            <a:endParaRPr lang="ar-SA" sz="2800" dirty="0">
              <a:solidFill>
                <a:prstClr val="black"/>
              </a:solidFill>
              <a:cs typeface="PT Bold Heading" pitchFamily="2" charset="-78"/>
            </a:endParaRPr>
          </a:p>
        </p:txBody>
      </p:sp>
    </p:spTree>
    <p:extLst>
      <p:ext uri="{BB962C8B-B14F-4D97-AF65-F5344CB8AC3E}">
        <p14:creationId xmlns:p14="http://schemas.microsoft.com/office/powerpoint/2010/main" xmlns="" val="35079441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9512" y="1052736"/>
            <a:ext cx="8784976" cy="4524315"/>
          </a:xfrm>
          <a:prstGeom prst="rect">
            <a:avLst/>
          </a:prstGeom>
          <a:noFill/>
        </p:spPr>
        <p:txBody>
          <a:bodyPr wrap="square" rtlCol="1">
            <a:spAutoFit/>
          </a:bodyPr>
          <a:lstStyle/>
          <a:p>
            <a:pPr algn="just"/>
            <a:r>
              <a:rPr lang="ar-SA" sz="3200" b="1" dirty="0">
                <a:solidFill>
                  <a:srgbClr val="F79646">
                    <a:lumMod val="75000"/>
                  </a:srgbClr>
                </a:solidFill>
                <a:latin typeface="Simplified Arabic"/>
                <a:cs typeface="PT Bold Heading" pitchFamily="2" charset="-78"/>
              </a:rPr>
              <a:t>إن الترويح عن النفس حاجة وضرورة فطرية وإنسانية، فالإنسان بحاجة إلى الراحة بعد العمل والنشاط، لكي يعاود العمل والنشاط مرة أخرى بالمزيد من الفاعلية والعطاء والإنتاج. </a:t>
            </a:r>
            <a:r>
              <a:rPr lang="ar-SA" sz="3200" b="1" dirty="0">
                <a:solidFill>
                  <a:srgbClr val="FF0000"/>
                </a:solidFill>
                <a:latin typeface="Simplified Arabic"/>
                <a:cs typeface="PT Bold Heading" pitchFamily="2" charset="-78"/>
              </a:rPr>
              <a:t>ولا معنى للراحة من دون عمل، </a:t>
            </a:r>
            <a:r>
              <a:rPr lang="ar-SA" sz="3200" b="1" dirty="0">
                <a:solidFill>
                  <a:prstClr val="black">
                    <a:lumMod val="95000"/>
                    <a:lumOff val="5000"/>
                  </a:prstClr>
                </a:solidFill>
                <a:latin typeface="Simplified Arabic"/>
                <a:cs typeface="PT Bold Heading" pitchFamily="2" charset="-78"/>
              </a:rPr>
              <a:t>ولا للترويح عن النفس من دون جهد وتعب.</a:t>
            </a:r>
            <a:r>
              <a:rPr lang="ar-SA" sz="3200" b="1" dirty="0">
                <a:solidFill>
                  <a:srgbClr val="F79646">
                    <a:lumMod val="75000"/>
                  </a:srgbClr>
                </a:solidFill>
                <a:latin typeface="Simplified Arabic"/>
                <a:cs typeface="PT Bold Heading" pitchFamily="2" charset="-78"/>
              </a:rPr>
              <a:t> فالإنسان خلق ليعمل، ولينتج، وليعطي مما أعطاه اللَّه. ولم يخلق لكي يلهو ويلعب من دون حدود وقيود. ولكن من يعمل بحاجة إلى الراحة، ومن يتعب بحاجة إلى أن يروح عن نفسه، من أجل العمل بعد ذلك بفاعلية ونشاط أكبر.</a:t>
            </a:r>
            <a:endParaRPr lang="ar-SA" sz="3200" dirty="0">
              <a:solidFill>
                <a:srgbClr val="F79646">
                  <a:lumMod val="75000"/>
                </a:srgbClr>
              </a:solidFill>
              <a:cs typeface="PT Bold Heading" pitchFamily="2" charset="-78"/>
            </a:endParaRPr>
          </a:p>
        </p:txBody>
      </p:sp>
    </p:spTree>
    <p:extLst>
      <p:ext uri="{BB962C8B-B14F-4D97-AF65-F5344CB8AC3E}">
        <p14:creationId xmlns:p14="http://schemas.microsoft.com/office/powerpoint/2010/main" xmlns="" val="23019167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ELL\Desktop\744fec5cc7299c24825c1ca64885af7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1415391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492</Words>
  <Application>Microsoft Office PowerPoint</Application>
  <PresentationFormat>عرض على الشاشة (3:4)‏</PresentationFormat>
  <Paragraphs>21</Paragraphs>
  <Slides>8</Slides>
  <Notes>0</Notes>
  <HiddenSlides>0</HiddenSlides>
  <MMClips>0</MMClips>
  <ScaleCrop>false</ScaleCrop>
  <HeadingPairs>
    <vt:vector size="4" baseType="variant">
      <vt:variant>
        <vt:lpstr>سمة</vt:lpstr>
      </vt:variant>
      <vt:variant>
        <vt:i4>1</vt:i4>
      </vt:variant>
      <vt:variant>
        <vt:lpstr>عناوين الشرائح</vt:lpstr>
      </vt:variant>
      <vt:variant>
        <vt:i4>8</vt:i4>
      </vt:variant>
    </vt:vector>
  </HeadingPairs>
  <TitlesOfParts>
    <vt:vector size="9" baseType="lpstr">
      <vt:lpstr>1_سمة Office</vt:lpstr>
      <vt:lpstr>الشريحة 1</vt:lpstr>
      <vt:lpstr>الشريحة 2</vt:lpstr>
      <vt:lpstr>الشريحة 3</vt:lpstr>
      <vt:lpstr>الشريحة 4</vt:lpstr>
      <vt:lpstr>الشريحة 5</vt:lpstr>
      <vt:lpstr>الشريحة 6</vt:lpstr>
      <vt:lpstr>الشريحة 7</vt:lpstr>
      <vt:lpstr>الشريحة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عالم اللاب توب</cp:lastModifiedBy>
  <cp:revision>1</cp:revision>
  <dcterms:created xsi:type="dcterms:W3CDTF">2015-11-18T13:23:13Z</dcterms:created>
  <dcterms:modified xsi:type="dcterms:W3CDTF">2015-11-22T05:39:53Z</dcterms:modified>
</cp:coreProperties>
</file>