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2" d="100"/>
          <a:sy n="72" d="100"/>
        </p:scale>
        <p:origin x="-116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04/02/1437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04/02/1437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04/02/1437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04/02/1437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04/02/1437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04/02/1437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04/02/1437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الخامسة عشر</a:t>
            </a:r>
            <a:endParaRPr lang="ar-IQ" dirty="0"/>
          </a:p>
        </p:txBody>
      </p:sp>
      <p:sp>
        <p:nvSpPr>
          <p:cNvPr id="3" name="عنوان فرعي 2"/>
          <p:cNvSpPr>
            <a:spLocks noGrp="1"/>
          </p:cNvSpPr>
          <p:nvPr>
            <p:ph type="subTitle" idx="1"/>
          </p:nvPr>
        </p:nvSpPr>
        <p:spPr/>
        <p:txBody>
          <a:bodyPr/>
          <a:lstStyle/>
          <a:p>
            <a:r>
              <a:rPr lang="ar-IQ" dirty="0" smtClean="0"/>
              <a:t>ضمان التعرض والاستحقاق والعيوب الخفية</a:t>
            </a:r>
            <a:endParaRPr lang="ar-IQ" dirty="0"/>
          </a:p>
        </p:txBody>
      </p:sp>
    </p:spTree>
    <p:extLst>
      <p:ext uri="{BB962C8B-B14F-4D97-AF65-F5344CB8AC3E}">
        <p14:creationId xmlns:p14="http://schemas.microsoft.com/office/powerpoint/2010/main" val="2020445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الاستحقاق الجزئي</a:t>
            </a:r>
            <a:endParaRPr lang="ar-IQ" dirty="0"/>
          </a:p>
        </p:txBody>
      </p:sp>
      <p:sp>
        <p:nvSpPr>
          <p:cNvPr id="3" name="عنصر نائب للمحتوى 2"/>
          <p:cNvSpPr>
            <a:spLocks noGrp="1"/>
          </p:cNvSpPr>
          <p:nvPr>
            <p:ph idx="1"/>
          </p:nvPr>
        </p:nvSpPr>
        <p:spPr/>
        <p:txBody>
          <a:bodyPr>
            <a:normAutofit lnSpcReduction="10000"/>
          </a:bodyPr>
          <a:lstStyle/>
          <a:p>
            <a:r>
              <a:rPr lang="ar-IQ" dirty="0"/>
              <a:t>ويتحقق اذا ظهر ان المبيع مملوك لشخص أخر غير البائع كلا أو جزءا ، أو ظهر ان هناك بعض الحقوق كانت قد ترتبت على المبيع قبل البيع .</a:t>
            </a:r>
          </a:p>
          <a:p>
            <a:r>
              <a:rPr lang="ar-IQ" dirty="0"/>
              <a:t>1- في القانون المدني العراقي . (م/555) .</a:t>
            </a:r>
          </a:p>
          <a:p>
            <a:r>
              <a:rPr lang="ar-IQ" dirty="0"/>
              <a:t>اذا استحق بعض المبيع أو كان به تكليف لا علم للمشتري به وقت العقد، كان مخيراً بين أمرين:</a:t>
            </a:r>
          </a:p>
          <a:p>
            <a:r>
              <a:rPr lang="ar-IQ" dirty="0"/>
              <a:t>الأول/ فسخ العقد ورد المبيع.</a:t>
            </a:r>
          </a:p>
          <a:p>
            <a:r>
              <a:rPr lang="ar-IQ" dirty="0"/>
              <a:t>الثاني/ استبقاء المبيع مع المطالبة بالتعويض عما أصابه من ضرر بسبب الاستحقاق الجزئي.</a:t>
            </a:r>
          </a:p>
        </p:txBody>
      </p:sp>
    </p:spTree>
    <p:extLst>
      <p:ext uri="{BB962C8B-B14F-4D97-AF65-F5344CB8AC3E}">
        <p14:creationId xmlns:p14="http://schemas.microsoft.com/office/powerpoint/2010/main" val="14026783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ضمان الاستحقاق في البيوع المتعاقبة والبيوع الجبرية </a:t>
            </a:r>
          </a:p>
        </p:txBody>
      </p:sp>
      <p:sp>
        <p:nvSpPr>
          <p:cNvPr id="3" name="عنصر نائب للمحتوى 2"/>
          <p:cNvSpPr>
            <a:spLocks noGrp="1"/>
          </p:cNvSpPr>
          <p:nvPr>
            <p:ph idx="1"/>
          </p:nvPr>
        </p:nvSpPr>
        <p:spPr/>
        <p:txBody>
          <a:bodyPr>
            <a:normAutofit fontScale="70000" lnSpcReduction="20000"/>
          </a:bodyPr>
          <a:lstStyle/>
          <a:p>
            <a:r>
              <a:rPr lang="ar-IQ" dirty="0"/>
              <a:t>أولا / الضمان في البيوع المتعاقبة .</a:t>
            </a:r>
          </a:p>
          <a:p>
            <a:r>
              <a:rPr lang="ar-IQ" dirty="0"/>
              <a:t>تنص المادة 553 من القانون المدني العراقي على انه : ((إذا استحق المبيع في يد المشتري الأخير وحكم به للمستحق كان هذا حكماً على جميع الباعة ، ولكل أن يرجع على بائعه بالضمان لكن لا يرجع قبل أن يرجع عليه المشتري منه )) .</a:t>
            </a:r>
          </a:p>
          <a:p>
            <a:r>
              <a:rPr lang="ar-IQ" dirty="0"/>
              <a:t>فلو ان أ باع الى ب ، ب باع الى ج ، ج باع الى د ،د باع الى هـ ، واستحق المبيع في يد هـ الى و ، فان تسلسل الرجوع طبقاً للنص أعلاه يكون على الوجه الآتي :</a:t>
            </a:r>
          </a:p>
          <a:p>
            <a:r>
              <a:rPr lang="ar-IQ" dirty="0"/>
              <a:t>هـ على د على ج على ب على أ .</a:t>
            </a:r>
          </a:p>
          <a:p>
            <a:r>
              <a:rPr lang="ar-IQ" dirty="0"/>
              <a:t>على انه لا يرجع :</a:t>
            </a:r>
          </a:p>
          <a:p>
            <a:r>
              <a:rPr lang="ar-IQ" dirty="0"/>
              <a:t>د على ج ما لم يرجع هـ على د .</a:t>
            </a:r>
          </a:p>
          <a:p>
            <a:r>
              <a:rPr lang="ar-IQ" dirty="0"/>
              <a:t>ج على ب ما لم يرجع د على ج .</a:t>
            </a:r>
          </a:p>
          <a:p>
            <a:r>
              <a:rPr lang="ar-IQ" dirty="0"/>
              <a:t>ب على أ ما لم يرجع ج على ب .</a:t>
            </a:r>
          </a:p>
          <a:p>
            <a:r>
              <a:rPr lang="ar-IQ" dirty="0"/>
              <a:t>وبغير التسلسل في الرجوع أعلاه ، لا يكون الرجوع ألا عن طريق الدعوى غير المباشرة .</a:t>
            </a:r>
          </a:p>
        </p:txBody>
      </p:sp>
    </p:spTree>
    <p:extLst>
      <p:ext uri="{BB962C8B-B14F-4D97-AF65-F5344CB8AC3E}">
        <p14:creationId xmlns:p14="http://schemas.microsoft.com/office/powerpoint/2010/main" val="2102742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a:t>ثانيا / الضمان في البيوع الجبرية </a:t>
            </a:r>
          </a:p>
        </p:txBody>
      </p:sp>
      <p:sp>
        <p:nvSpPr>
          <p:cNvPr id="3" name="عنصر نائب للمحتوى 2"/>
          <p:cNvSpPr>
            <a:spLocks noGrp="1"/>
          </p:cNvSpPr>
          <p:nvPr>
            <p:ph idx="1"/>
          </p:nvPr>
        </p:nvSpPr>
        <p:spPr/>
        <p:txBody>
          <a:bodyPr>
            <a:normAutofit fontScale="92500" lnSpcReduction="20000"/>
          </a:bodyPr>
          <a:lstStyle/>
          <a:p>
            <a:r>
              <a:rPr lang="ar-IQ" dirty="0" smtClean="0"/>
              <a:t>.</a:t>
            </a:r>
            <a:endParaRPr lang="ar-IQ" dirty="0"/>
          </a:p>
          <a:p>
            <a:r>
              <a:rPr lang="ar-IQ" dirty="0"/>
              <a:t>انقسم الفقه القانوني في شأن ثبوت ضمان الاستحقاق في البيوع الجبرية على رأيين :</a:t>
            </a:r>
          </a:p>
          <a:p>
            <a:r>
              <a:rPr lang="ar-IQ" dirty="0"/>
              <a:t>الرأي الأول : ويذهب الى عدم ثبوت أحكام ضمان الاستحقاق في البيوع الجبرية ، لان البيع لا يتم بإرادة البائع وإنما يتم بناء على حكم من المحكمة .</a:t>
            </a:r>
          </a:p>
          <a:p>
            <a:r>
              <a:rPr lang="ar-IQ" dirty="0"/>
              <a:t>الرأي الثاني : ويذهب الى ثبوت ضمان الاستحقاق في البيوع الجبرية لان المشرع في المادة (569) من القانون المدني ، لم يحرم المشتري إلا من دعوى ضمان العيب ، والتي تنص : (( لا تسمع دعوى العيب فيما بيع بمعرفة المحكمة والجهات الحكومية الأخرى بطريق المزايدة العلنية )) </a:t>
            </a:r>
            <a:r>
              <a:rPr lang="ar-IQ" dirty="0" smtClean="0"/>
              <a:t>.</a:t>
            </a:r>
            <a:endParaRPr lang="ar-IQ" dirty="0"/>
          </a:p>
        </p:txBody>
      </p:sp>
    </p:spTree>
    <p:extLst>
      <p:ext uri="{BB962C8B-B14F-4D97-AF65-F5344CB8AC3E}">
        <p14:creationId xmlns:p14="http://schemas.microsoft.com/office/powerpoint/2010/main" val="1967833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الضمان في البيوع الجبرية</a:t>
            </a:r>
            <a:endParaRPr lang="ar-IQ" dirty="0"/>
          </a:p>
        </p:txBody>
      </p:sp>
      <p:sp>
        <p:nvSpPr>
          <p:cNvPr id="3" name="عنصر نائب للمحتوى 2"/>
          <p:cNvSpPr>
            <a:spLocks noGrp="1"/>
          </p:cNvSpPr>
          <p:nvPr>
            <p:ph idx="1"/>
          </p:nvPr>
        </p:nvSpPr>
        <p:spPr/>
        <p:txBody>
          <a:bodyPr>
            <a:normAutofit fontScale="70000" lnSpcReduction="20000"/>
          </a:bodyPr>
          <a:lstStyle/>
          <a:p>
            <a:r>
              <a:rPr lang="ar-IQ" dirty="0"/>
              <a:t>ويترتب على الرأي أعلاه انه : اذا باع الدائن عينا غير مملوكة لمدينه عن طريق المزايدة ، ونزع المبيع ممن رسا عليه المزاد ، فان حق المشتري في الرجوع يكون على الوجه </a:t>
            </a:r>
            <a:r>
              <a:rPr lang="ar-IQ" dirty="0" err="1"/>
              <a:t>الأتي</a:t>
            </a:r>
            <a:r>
              <a:rPr lang="ar-IQ" dirty="0"/>
              <a:t> : </a:t>
            </a:r>
          </a:p>
          <a:p>
            <a:r>
              <a:rPr lang="ar-IQ" dirty="0"/>
              <a:t>1- على المدين ( البائع ) بضمان الاستحقاق .</a:t>
            </a:r>
          </a:p>
          <a:p>
            <a:r>
              <a:rPr lang="ar-IQ" dirty="0"/>
              <a:t>2- على الدائنين الذين استوفوا حقوقهم من الثمن ان كان المدين معسرا بإحدى الحالتين الآتيتين :</a:t>
            </a:r>
          </a:p>
          <a:p>
            <a:r>
              <a:rPr lang="ar-IQ" dirty="0"/>
              <a:t>أ- اذا اثبت المشتري ان الدائن كان يعلم ان العين غير مملوكة </a:t>
            </a:r>
            <a:r>
              <a:rPr lang="ar-IQ" dirty="0" err="1"/>
              <a:t>لمدنيه</a:t>
            </a:r>
            <a:r>
              <a:rPr lang="ar-IQ" dirty="0"/>
              <a:t> ، لاسيما اذا كان المدين قد نبهه الى ذلك او كان ينبغي ان يعلم بذلك ، جاز للمشتري الرجوع على الدائن بالتعويض طبقا لقواعد المسؤولية التقصيرية الناشئة عن غشهم او تقصيرهم .</a:t>
            </a:r>
          </a:p>
          <a:p>
            <a:r>
              <a:rPr lang="ar-IQ" dirty="0"/>
              <a:t>ب- اذا عجز المشتري عن إثبات ما جاء في الحالة أ ، فان البيع يعد في هذه الحالة بيعا لملك الغير ، فإذا نقض المالك الحقيقي البيع بانتزاعه المبيع من المشتري ، جاز للأخير الرجوع على الدائن الذي حصل على الثمن بدعوى الكسب بلا سبب .</a:t>
            </a:r>
          </a:p>
          <a:p>
            <a:endParaRPr lang="ar-IQ" dirty="0"/>
          </a:p>
        </p:txBody>
      </p:sp>
    </p:spTree>
    <p:extLst>
      <p:ext uri="{BB962C8B-B14F-4D97-AF65-F5344CB8AC3E}">
        <p14:creationId xmlns:p14="http://schemas.microsoft.com/office/powerpoint/2010/main" val="1001018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حالات لا يجوز الرجوع للمشتري فيها على البائع بالضمان</a:t>
            </a:r>
            <a:endParaRPr lang="ar-IQ" dirty="0"/>
          </a:p>
        </p:txBody>
      </p:sp>
      <p:sp>
        <p:nvSpPr>
          <p:cNvPr id="3" name="عنصر نائب للمحتوى 2"/>
          <p:cNvSpPr>
            <a:spLocks noGrp="1"/>
          </p:cNvSpPr>
          <p:nvPr>
            <p:ph idx="1"/>
          </p:nvPr>
        </p:nvSpPr>
        <p:spPr/>
        <p:txBody>
          <a:bodyPr/>
          <a:lstStyle/>
          <a:p>
            <a:r>
              <a:rPr lang="ar-IQ" dirty="0" smtClean="0"/>
              <a:t>ان الاصل ان البائع هو الضامن لوجود المبيع, وتتحقق مسؤوليته في حالة استحقاق المبيع. الا ان هناك </a:t>
            </a:r>
            <a:r>
              <a:rPr lang="ar-IQ" dirty="0"/>
              <a:t>حالات لا يجوز الرجوع للمشتري فيها على البائع </a:t>
            </a:r>
            <a:r>
              <a:rPr lang="ar-IQ" dirty="0" smtClean="0"/>
              <a:t>بالضمان, هي:</a:t>
            </a:r>
          </a:p>
          <a:p>
            <a:r>
              <a:rPr lang="ar-IQ" dirty="0" smtClean="0"/>
              <a:t>1- اذا اثبت استحقاق الغير للمبيع اما بإقرار المشتري او </a:t>
            </a:r>
            <a:r>
              <a:rPr lang="ar-IQ" dirty="0" err="1" smtClean="0"/>
              <a:t>بنكوله</a:t>
            </a:r>
            <a:r>
              <a:rPr lang="ar-IQ" dirty="0" smtClean="0"/>
              <a:t> عن اليمين, مالم يكن حسن النية وانه قام بأعذار البائع بدعوى الاستحقاق في الوقت المناسب ودعاه للدخول معه في الدعوى ولم يفعل .</a:t>
            </a:r>
            <a:endParaRPr lang="ar-IQ" dirty="0"/>
          </a:p>
        </p:txBody>
      </p:sp>
    </p:spTree>
    <p:extLst>
      <p:ext uri="{BB962C8B-B14F-4D97-AF65-F5344CB8AC3E}">
        <p14:creationId xmlns:p14="http://schemas.microsoft.com/office/powerpoint/2010/main" val="24272448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حالات لا يجوز الرجوع للمشتري فيها على البائع بالضمان</a:t>
            </a:r>
          </a:p>
        </p:txBody>
      </p:sp>
      <p:sp>
        <p:nvSpPr>
          <p:cNvPr id="3" name="عنصر نائب للمحتوى 2"/>
          <p:cNvSpPr>
            <a:spLocks noGrp="1"/>
          </p:cNvSpPr>
          <p:nvPr>
            <p:ph idx="1"/>
          </p:nvPr>
        </p:nvSpPr>
        <p:spPr/>
        <p:txBody>
          <a:bodyPr/>
          <a:lstStyle/>
          <a:p>
            <a:r>
              <a:rPr lang="ar-IQ" dirty="0" smtClean="0"/>
              <a:t>2- اذا اثبت البائع بعد الحكم للغير بالاستحقاق  استنادا الى اقرار المشتري الحسن النية او </a:t>
            </a:r>
            <a:r>
              <a:rPr lang="ar-IQ" dirty="0" err="1" smtClean="0"/>
              <a:t>نكوله</a:t>
            </a:r>
            <a:r>
              <a:rPr lang="ar-IQ" dirty="0" smtClean="0"/>
              <a:t> ان المستحق لم يكن على حق في دعواه بالاستحقاق . انظر نص المادة 551 ق م ع.</a:t>
            </a:r>
          </a:p>
          <a:p>
            <a:r>
              <a:rPr lang="ar-IQ" dirty="0" smtClean="0"/>
              <a:t>3-اذا لم يقم المشتري بأعذار البائع بدعوى الاستحقاق في الوقت المناسب ولم يدعه للدخول معه في الدعوى وصدر عليه حكم حاز حجية الشيء المقضي به </a:t>
            </a:r>
            <a:r>
              <a:rPr lang="ar-IQ" dirty="0" err="1" smtClean="0"/>
              <a:t>لانه</a:t>
            </a:r>
            <a:r>
              <a:rPr lang="ar-IQ" dirty="0" smtClean="0"/>
              <a:t> يكون فد فوت على البائع فرصة تدخله في الدعوى لدفعها</a:t>
            </a:r>
            <a:endParaRPr lang="ar-IQ" dirty="0"/>
          </a:p>
        </p:txBody>
      </p:sp>
    </p:spTree>
    <p:extLst>
      <p:ext uri="{BB962C8B-B14F-4D97-AF65-F5344CB8AC3E}">
        <p14:creationId xmlns:p14="http://schemas.microsoft.com/office/powerpoint/2010/main" val="24262012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حالات لا يجوز الرجوع للمشتري فيها على البائع بالضمان</a:t>
            </a:r>
          </a:p>
        </p:txBody>
      </p:sp>
      <p:sp>
        <p:nvSpPr>
          <p:cNvPr id="3" name="عنصر نائب للمحتوى 2"/>
          <p:cNvSpPr>
            <a:spLocks noGrp="1"/>
          </p:cNvSpPr>
          <p:nvPr>
            <p:ph idx="1"/>
          </p:nvPr>
        </p:nvSpPr>
        <p:spPr/>
        <p:txBody>
          <a:bodyPr/>
          <a:lstStyle/>
          <a:p>
            <a:r>
              <a:rPr lang="ar-IQ" dirty="0" smtClean="0"/>
              <a:t>4- اذا سلم المشتري للغير بحقه في الاستحقاق قبل ان يرفع الدعوى ولو لم يثبت البائع ان المعترض لم يكن على حق في دعواه.</a:t>
            </a:r>
          </a:p>
          <a:p>
            <a:r>
              <a:rPr lang="ar-IQ" dirty="0" smtClean="0"/>
              <a:t>هذه هي الحالات التي يتمنع فيها على المشتري الرجوع على البائع بضمان الاستحقاق , اما فيما عدا هذه الحالات فللمشتري الرجوع على البائع بالضمان .</a:t>
            </a:r>
            <a:endParaRPr lang="ar-IQ" dirty="0"/>
          </a:p>
        </p:txBody>
      </p:sp>
    </p:spTree>
    <p:extLst>
      <p:ext uri="{BB962C8B-B14F-4D97-AF65-F5344CB8AC3E}">
        <p14:creationId xmlns:p14="http://schemas.microsoft.com/office/powerpoint/2010/main" val="3789122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تعديل احكام ضمن التعرض والاستحقاق</a:t>
            </a:r>
            <a:endParaRPr lang="ar-IQ" dirty="0"/>
          </a:p>
        </p:txBody>
      </p:sp>
      <p:sp>
        <p:nvSpPr>
          <p:cNvPr id="3" name="عنصر نائب للمحتوى 2"/>
          <p:cNvSpPr>
            <a:spLocks noGrp="1"/>
          </p:cNvSpPr>
          <p:nvPr>
            <p:ph idx="1"/>
          </p:nvPr>
        </p:nvSpPr>
        <p:spPr/>
        <p:txBody>
          <a:bodyPr>
            <a:normAutofit/>
          </a:bodyPr>
          <a:lstStyle/>
          <a:p>
            <a:r>
              <a:rPr lang="ar-IQ" dirty="0"/>
              <a:t>المادة 556</a:t>
            </a:r>
          </a:p>
          <a:p>
            <a:r>
              <a:rPr lang="ar-IQ" dirty="0"/>
              <a:t>1 – يجوز للمتعاقدين باتفاق خاص ان يزيدا في ضمان الاستحقاق او ان ينقصا منه او </a:t>
            </a:r>
            <a:r>
              <a:rPr lang="ar-IQ" dirty="0" smtClean="0"/>
              <a:t>ان يسقطا </a:t>
            </a:r>
            <a:r>
              <a:rPr lang="ar-IQ" dirty="0" err="1"/>
              <a:t>ھذا</a:t>
            </a:r>
            <a:r>
              <a:rPr lang="ar-IQ" dirty="0"/>
              <a:t> الضمان.</a:t>
            </a:r>
          </a:p>
          <a:p>
            <a:r>
              <a:rPr lang="ar-IQ" dirty="0"/>
              <a:t>2 – ويفترض في حق الارتفاق ان البائع قد اشترط عدم الضمان، اذا كان </a:t>
            </a:r>
            <a:r>
              <a:rPr lang="ar-IQ" dirty="0" smtClean="0"/>
              <a:t>هذا </a:t>
            </a:r>
            <a:r>
              <a:rPr lang="ar-IQ" dirty="0"/>
              <a:t>الحق </a:t>
            </a:r>
            <a:r>
              <a:rPr lang="ar-IQ" dirty="0" smtClean="0"/>
              <a:t>ظاهرا او كان </a:t>
            </a:r>
            <a:r>
              <a:rPr lang="ar-IQ" dirty="0"/>
              <a:t>البائع قد ابان عنه للمشتري.</a:t>
            </a:r>
          </a:p>
          <a:p>
            <a:r>
              <a:rPr lang="ar-IQ" dirty="0"/>
              <a:t>3 – ويقع باطلاً كل شرط يسقط الضمان او ينقصه، اذا كان البائع قد تعمد اخفاء </a:t>
            </a:r>
            <a:r>
              <a:rPr lang="ar-IQ" dirty="0" smtClean="0"/>
              <a:t>حق المستحق</a:t>
            </a:r>
            <a:r>
              <a:rPr lang="ar-IQ" dirty="0"/>
              <a:t>.</a:t>
            </a:r>
          </a:p>
        </p:txBody>
      </p:sp>
    </p:spTree>
    <p:extLst>
      <p:ext uri="{BB962C8B-B14F-4D97-AF65-F5344CB8AC3E}">
        <p14:creationId xmlns:p14="http://schemas.microsoft.com/office/powerpoint/2010/main" val="26187760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تشديد الضمان</a:t>
            </a:r>
            <a:endParaRPr lang="ar-IQ" dirty="0"/>
          </a:p>
        </p:txBody>
      </p:sp>
      <p:sp>
        <p:nvSpPr>
          <p:cNvPr id="3" name="عنصر نائب للمحتوى 2"/>
          <p:cNvSpPr>
            <a:spLocks noGrp="1"/>
          </p:cNvSpPr>
          <p:nvPr>
            <p:ph idx="1"/>
          </p:nvPr>
        </p:nvSpPr>
        <p:spPr/>
        <p:txBody>
          <a:bodyPr/>
          <a:lstStyle/>
          <a:p>
            <a:r>
              <a:rPr lang="ar-IQ" dirty="0" smtClean="0"/>
              <a:t>يجوز للمتعاقدين تشديد الضمان القانوني, على ان يذكر شرط التشديد بشكل دقيق والفاظ صريحة. كان يذكر في العقد بان البائع يكون ضامنا لكل المنازعات وموانع الانتفاع للمشتري</a:t>
            </a:r>
            <a:endParaRPr lang="ar-IQ" dirty="0"/>
          </a:p>
        </p:txBody>
      </p:sp>
    </p:spTree>
    <p:extLst>
      <p:ext uri="{BB962C8B-B14F-4D97-AF65-F5344CB8AC3E}">
        <p14:creationId xmlns:p14="http://schemas.microsoft.com/office/powerpoint/2010/main" val="13201294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تخفيف الضمان</a:t>
            </a:r>
            <a:endParaRPr lang="ar-IQ" dirty="0"/>
          </a:p>
        </p:txBody>
      </p:sp>
      <p:sp>
        <p:nvSpPr>
          <p:cNvPr id="3" name="عنصر نائب للمحتوى 2"/>
          <p:cNvSpPr>
            <a:spLocks noGrp="1"/>
          </p:cNvSpPr>
          <p:nvPr>
            <p:ph idx="1"/>
          </p:nvPr>
        </p:nvSpPr>
        <p:spPr/>
        <p:txBody>
          <a:bodyPr/>
          <a:lstStyle/>
          <a:p>
            <a:r>
              <a:rPr lang="ar-IQ" dirty="0" smtClean="0"/>
              <a:t>للمتعاقدين ايضا لهما الحق في الاتفاق على التخفيف الواقع على البائع من خلال مثلا ان البائع يشترط على المشتري الا يرجع عليه الا بقيمة المبيع وقت الاستحقاق  اذا كانت هذه القيمة اقل من الثمن الذي بيع فيه. او ان يشترط عليه الا يرجع عليه بالمصروفات </a:t>
            </a:r>
            <a:r>
              <a:rPr lang="ar-IQ" dirty="0" err="1" smtClean="0"/>
              <a:t>النافعه</a:t>
            </a:r>
            <a:r>
              <a:rPr lang="ar-IQ" dirty="0" smtClean="0"/>
              <a:t>.</a:t>
            </a:r>
          </a:p>
          <a:p>
            <a:r>
              <a:rPr lang="ar-IQ" dirty="0" smtClean="0"/>
              <a:t>ويجب ان يكون شرط تخفيف الضمان واضحا وصريحا . </a:t>
            </a:r>
            <a:endParaRPr lang="ar-IQ" dirty="0"/>
          </a:p>
        </p:txBody>
      </p:sp>
    </p:spTree>
    <p:extLst>
      <p:ext uri="{BB962C8B-B14F-4D97-AF65-F5344CB8AC3E}">
        <p14:creationId xmlns:p14="http://schemas.microsoft.com/office/powerpoint/2010/main" val="4180521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الالتزام بضمان التعرض</a:t>
            </a:r>
            <a:endParaRPr lang="ar-IQ" dirty="0"/>
          </a:p>
        </p:txBody>
      </p:sp>
      <p:sp>
        <p:nvSpPr>
          <p:cNvPr id="3" name="عنصر نائب للمحتوى 2"/>
          <p:cNvSpPr>
            <a:spLocks noGrp="1"/>
          </p:cNvSpPr>
          <p:nvPr>
            <p:ph idx="1"/>
          </p:nvPr>
        </p:nvSpPr>
        <p:spPr/>
        <p:txBody>
          <a:bodyPr>
            <a:normAutofit fontScale="92500" lnSpcReduction="10000"/>
          </a:bodyPr>
          <a:lstStyle/>
          <a:p>
            <a:r>
              <a:rPr lang="ar-IQ" dirty="0"/>
              <a:t>يلتزم البائع بموجب عقد البيع بالامتناع عن تعرضه الشخصي ويدفع التعرض القانوني الصادر من الغير للمشتري كما يلتزم بضمان خلو المبيع من العيوب </a:t>
            </a:r>
            <a:r>
              <a:rPr lang="ar-IQ" dirty="0" smtClean="0"/>
              <a:t>الخفية. </a:t>
            </a:r>
            <a:endParaRPr lang="ar-IQ" dirty="0"/>
          </a:p>
          <a:p>
            <a:r>
              <a:rPr lang="ar-IQ" dirty="0"/>
              <a:t>ضمان التعرض:-يضمن البائع عدم التعرض شخصيا للمشتري كما يضمن دفع التعرض القانوني الصادر من الغير</a:t>
            </a:r>
          </a:p>
          <a:p>
            <a:r>
              <a:rPr lang="ar-IQ" dirty="0"/>
              <a:t>ضمان التعرض الشخصي:-يلتزم المشتري بالامتناع عن التعرض الشخصي للمشتري سواء كان التعرض مادي او </a:t>
            </a:r>
            <a:r>
              <a:rPr lang="ar-IQ" dirty="0" err="1"/>
              <a:t>قانوني.والتعرض</a:t>
            </a:r>
            <a:r>
              <a:rPr lang="ar-IQ" dirty="0"/>
              <a:t> المادي هو كل فعل مادي يصدر من البائع يعكر حيازة المشتري للمبيع دون ان يستند على حق قانوني على المبيع. </a:t>
            </a:r>
          </a:p>
          <a:p>
            <a:endParaRPr lang="ar-IQ" dirty="0"/>
          </a:p>
        </p:txBody>
      </p:sp>
    </p:spTree>
    <p:extLst>
      <p:ext uri="{BB962C8B-B14F-4D97-AF65-F5344CB8AC3E}">
        <p14:creationId xmlns:p14="http://schemas.microsoft.com/office/powerpoint/2010/main" val="28794358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اسقاط الضمان</a:t>
            </a:r>
            <a:endParaRPr lang="ar-IQ" dirty="0"/>
          </a:p>
        </p:txBody>
      </p:sp>
      <p:sp>
        <p:nvSpPr>
          <p:cNvPr id="3" name="عنصر نائب للمحتوى 2"/>
          <p:cNvSpPr>
            <a:spLocks noGrp="1"/>
          </p:cNvSpPr>
          <p:nvPr>
            <p:ph idx="1"/>
          </p:nvPr>
        </p:nvSpPr>
        <p:spPr/>
        <p:txBody>
          <a:bodyPr/>
          <a:lstStyle/>
          <a:p>
            <a:r>
              <a:rPr lang="ar-IQ" dirty="0" smtClean="0"/>
              <a:t>للبائع ان يشترط بانه لا يضمن للمشتري التعرض ولا الاستحقاق مطلقا.  وهذا الشرط صحيح الا اذا كان البائع قد اخفى سبب الاستحقاق عمدا عن المشتري , او اذا تسبب بفعلة في الاستحقاق. انظر المواد 552/3 و 557/1 ق م ع.</a:t>
            </a:r>
          </a:p>
          <a:p>
            <a:r>
              <a:rPr lang="ar-IQ" dirty="0" smtClean="0"/>
              <a:t>اما اذا استحق المبيع بفعل الغير , فيعتبر شرط عدم الضمان صحيحا ومنتجا لا </a:t>
            </a:r>
            <a:r>
              <a:rPr lang="ar-IQ" dirty="0" err="1" smtClean="0"/>
              <a:t>ثاره</a:t>
            </a:r>
            <a:r>
              <a:rPr lang="ar-IQ" dirty="0" smtClean="0"/>
              <a:t> , ولكن مع ذلك يبقى البائع مسؤولا عن رد الثمن للمشتري. انظر نص المدة 557/2 ق م ع.</a:t>
            </a:r>
            <a:endParaRPr lang="ar-IQ" dirty="0"/>
          </a:p>
        </p:txBody>
      </p:sp>
    </p:spTree>
    <p:extLst>
      <p:ext uri="{BB962C8B-B14F-4D97-AF65-F5344CB8AC3E}">
        <p14:creationId xmlns:p14="http://schemas.microsoft.com/office/powerpoint/2010/main" val="4546852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حالات اسقاط الضمان </a:t>
            </a:r>
            <a:endParaRPr lang="ar-IQ" dirty="0"/>
          </a:p>
        </p:txBody>
      </p:sp>
      <p:sp>
        <p:nvSpPr>
          <p:cNvPr id="3" name="عنصر نائب للمحتوى 2"/>
          <p:cNvSpPr>
            <a:spLocks noGrp="1"/>
          </p:cNvSpPr>
          <p:nvPr>
            <p:ph idx="1"/>
          </p:nvPr>
        </p:nvSpPr>
        <p:spPr/>
        <p:txBody>
          <a:bodyPr/>
          <a:lstStyle/>
          <a:p>
            <a:r>
              <a:rPr lang="ar-IQ" dirty="0" smtClean="0"/>
              <a:t>هناك حالتان غير موجودتان في القانون المدني العراقي يمكن الاخذ بهما بشرط ان لا يكون البائع قد تعمد اخفاء سبب الاستحقاق.</a:t>
            </a:r>
          </a:p>
          <a:p>
            <a:r>
              <a:rPr lang="ar-IQ" dirty="0" smtClean="0"/>
              <a:t>1- اذا اثبت البائع بشرط عدم الضمان ان المشتري كان عالما وقت البيع بسبب الاستحقاق. </a:t>
            </a:r>
          </a:p>
          <a:p>
            <a:r>
              <a:rPr lang="ar-IQ" dirty="0" smtClean="0"/>
              <a:t>2- اذا اقترن شرط عدم الضمان باعتراف المشتري بانه يتحمل وحده ما قد يترتب على استحقاق </a:t>
            </a:r>
            <a:r>
              <a:rPr lang="ar-IQ" smtClean="0"/>
              <a:t>المبيع </a:t>
            </a:r>
            <a:r>
              <a:rPr lang="ar-IQ" smtClean="0"/>
              <a:t>للغير </a:t>
            </a:r>
            <a:r>
              <a:rPr lang="ar-IQ" dirty="0" smtClean="0"/>
              <a:t>من نتائج.</a:t>
            </a:r>
            <a:endParaRPr lang="ar-IQ" dirty="0"/>
          </a:p>
        </p:txBody>
      </p:sp>
    </p:spTree>
    <p:extLst>
      <p:ext uri="{BB962C8B-B14F-4D97-AF65-F5344CB8AC3E}">
        <p14:creationId xmlns:p14="http://schemas.microsoft.com/office/powerpoint/2010/main" val="2443950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التعرض القانوني</a:t>
            </a:r>
            <a:endParaRPr lang="ar-IQ" dirty="0"/>
          </a:p>
        </p:txBody>
      </p:sp>
      <p:sp>
        <p:nvSpPr>
          <p:cNvPr id="3" name="عنصر نائب للمحتوى 2"/>
          <p:cNvSpPr>
            <a:spLocks noGrp="1"/>
          </p:cNvSpPr>
          <p:nvPr>
            <p:ph idx="1"/>
          </p:nvPr>
        </p:nvSpPr>
        <p:spPr/>
        <p:txBody>
          <a:bodyPr>
            <a:normAutofit lnSpcReduction="10000"/>
          </a:bodyPr>
          <a:lstStyle/>
          <a:p>
            <a:r>
              <a:rPr lang="ar-IQ" dirty="0"/>
              <a:t>اما التعرض القانوني الذي يصدر من البائع استنادا الى حق قانوني يدعيه على المبيع في مواجهة المشتري كما لو تبين ان البائع لم يكن مالكا للمبيع وقت البيع ثم اكتسب الملكية بعد العقد وهنا لا يجوز للبائع مطالبة المشتري بالمبيع لان ذلك يعتبر تعرضا قانونيا للمشتري .</a:t>
            </a:r>
          </a:p>
          <a:p>
            <a:r>
              <a:rPr lang="ar-IQ" dirty="0"/>
              <a:t>ويحق للمشتري ان يطالب في التعرض المادي ان يطالب بوقف وإزالة كل ما ترتب عليه من اثار وللمحكمة في سبيل وقف التعرض المادي اللجوء الى فرض الغرامات التهديدية كما يحق للمشتري المطالبة بالتعويض عما اصابه من ضرر. </a:t>
            </a:r>
          </a:p>
        </p:txBody>
      </p:sp>
    </p:spTree>
    <p:extLst>
      <p:ext uri="{BB962C8B-B14F-4D97-AF65-F5344CB8AC3E}">
        <p14:creationId xmlns:p14="http://schemas.microsoft.com/office/powerpoint/2010/main" val="30360961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التعرض القانوني</a:t>
            </a:r>
            <a:endParaRPr lang="ar-IQ" dirty="0"/>
          </a:p>
        </p:txBody>
      </p:sp>
      <p:sp>
        <p:nvSpPr>
          <p:cNvPr id="3" name="عنصر نائب للمحتوى 2"/>
          <p:cNvSpPr>
            <a:spLocks noGrp="1"/>
          </p:cNvSpPr>
          <p:nvPr>
            <p:ph idx="1"/>
          </p:nvPr>
        </p:nvSpPr>
        <p:spPr/>
        <p:txBody>
          <a:bodyPr/>
          <a:lstStyle/>
          <a:p>
            <a:r>
              <a:rPr lang="ar-IQ" dirty="0"/>
              <a:t>اما اذا كان التعرض قانونيا فللمشتري المطالبة بعدم سريان بعض التصرفات القانونية في مواجهته او المطالبة برد الدعوى اذا كان التعرض القانوني قد اتخذ شكل دعوى وللمشتري المطالبة بفسخ عقد البيع مع التعويض.</a:t>
            </a:r>
          </a:p>
          <a:p>
            <a:endParaRPr lang="ar-IQ" dirty="0"/>
          </a:p>
        </p:txBody>
      </p:sp>
    </p:spTree>
    <p:extLst>
      <p:ext uri="{BB962C8B-B14F-4D97-AF65-F5344CB8AC3E}">
        <p14:creationId xmlns:p14="http://schemas.microsoft.com/office/powerpoint/2010/main" val="1364968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a:t>ضمان البائع للتعرض القانوني الصادر من الغير</a:t>
            </a:r>
          </a:p>
        </p:txBody>
      </p:sp>
      <p:sp>
        <p:nvSpPr>
          <p:cNvPr id="3" name="عنصر نائب للمحتوى 2"/>
          <p:cNvSpPr>
            <a:spLocks noGrp="1"/>
          </p:cNvSpPr>
          <p:nvPr>
            <p:ph idx="1"/>
          </p:nvPr>
        </p:nvSpPr>
        <p:spPr/>
        <p:txBody>
          <a:bodyPr>
            <a:normAutofit fontScale="92500" lnSpcReduction="20000"/>
          </a:bodyPr>
          <a:lstStyle/>
          <a:p>
            <a:r>
              <a:rPr lang="ar-IQ" dirty="0"/>
              <a:t>يلتزم البائع بدفع التعرض القانوني الصادر من الغير ولا يسأل عن التعرض المادي الصادر من الغير. ويشترط لرجوع المشتري على البائع بضمان التعرض القانوني الصادر من الغير الشروط </a:t>
            </a:r>
            <a:r>
              <a:rPr lang="ar-IQ" dirty="0" err="1" smtClean="0"/>
              <a:t>الاتيه</a:t>
            </a:r>
            <a:r>
              <a:rPr lang="ar-IQ" dirty="0" smtClean="0"/>
              <a:t>: </a:t>
            </a:r>
          </a:p>
          <a:p>
            <a:r>
              <a:rPr lang="ar-IQ" dirty="0"/>
              <a:t>ان يكون التعرض قانونيا لا ماديا لان البائع لا يضمن سوى التعرض القانوني الصادر من الغير فقط.</a:t>
            </a:r>
          </a:p>
          <a:p>
            <a:r>
              <a:rPr lang="ar-IQ" dirty="0"/>
              <a:t>ان يثبت الحق للغير على المبيع قبل البيع سواء كان بفعل البائع او الغير.</a:t>
            </a:r>
          </a:p>
          <a:p>
            <a:r>
              <a:rPr lang="ar-IQ" dirty="0"/>
              <a:t>ان يتعرض الغير للمشتري فعلا فمجرد ظهور حق الغير على المبيع لا يخول المشتري بالرجوع على البائع بالضمان إلا اذا وقع التعرض فعلا.</a:t>
            </a:r>
          </a:p>
          <a:p>
            <a:endParaRPr lang="ar-IQ" dirty="0"/>
          </a:p>
          <a:p>
            <a:endParaRPr lang="ar-IQ" dirty="0"/>
          </a:p>
        </p:txBody>
      </p:sp>
    </p:spTree>
    <p:extLst>
      <p:ext uri="{BB962C8B-B14F-4D97-AF65-F5344CB8AC3E}">
        <p14:creationId xmlns:p14="http://schemas.microsoft.com/office/powerpoint/2010/main" val="560594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ضمان الاستحقاق</a:t>
            </a:r>
            <a:endParaRPr lang="ar-IQ" dirty="0"/>
          </a:p>
        </p:txBody>
      </p:sp>
      <p:sp>
        <p:nvSpPr>
          <p:cNvPr id="3" name="عنصر نائب للمحتوى 2"/>
          <p:cNvSpPr>
            <a:spLocks noGrp="1"/>
          </p:cNvSpPr>
          <p:nvPr>
            <p:ph idx="1"/>
          </p:nvPr>
        </p:nvSpPr>
        <p:spPr/>
        <p:txBody>
          <a:bodyPr/>
          <a:lstStyle/>
          <a:p>
            <a:r>
              <a:rPr lang="ar-IQ" dirty="0"/>
              <a:t>للمشتري الرجوع على البائع بضمان الاستحقاق اذا تعرض الغير قانونيا للمشتري واخفق البائع في دفع هذا التعرض بأن حكم للغير بالحق الذي يريده.</a:t>
            </a:r>
          </a:p>
          <a:p>
            <a:r>
              <a:rPr lang="ar-IQ" dirty="0"/>
              <a:t>مدى التزام البائع بضمان الاستحقاق:-يميز المشرع هنا بين الاستحقاق الكلي للمبيع والاستحقاق الجزئي له.</a:t>
            </a:r>
          </a:p>
          <a:p>
            <a:r>
              <a:rPr lang="ar-IQ" dirty="0"/>
              <a:t>الاستحقاق الكلي:-ان مدى ضمان البائع للاستحقاق الكلي يختلف عما اذا كان البائع حسن النية او سيء النية</a:t>
            </a:r>
          </a:p>
          <a:p>
            <a:endParaRPr lang="ar-IQ" dirty="0"/>
          </a:p>
        </p:txBody>
      </p:sp>
    </p:spTree>
    <p:extLst>
      <p:ext uri="{BB962C8B-B14F-4D97-AF65-F5344CB8AC3E}">
        <p14:creationId xmlns:p14="http://schemas.microsoft.com/office/powerpoint/2010/main" val="665984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a:t>ضمان الاستحقاق الكلي للمبيع</a:t>
            </a:r>
          </a:p>
        </p:txBody>
      </p:sp>
      <p:sp>
        <p:nvSpPr>
          <p:cNvPr id="3" name="عنصر نائب للمحتوى 2"/>
          <p:cNvSpPr>
            <a:spLocks noGrp="1"/>
          </p:cNvSpPr>
          <p:nvPr>
            <p:ph idx="1"/>
          </p:nvPr>
        </p:nvSpPr>
        <p:spPr/>
        <p:txBody>
          <a:bodyPr/>
          <a:lstStyle/>
          <a:p>
            <a:r>
              <a:rPr lang="ar-IQ" dirty="0"/>
              <a:t>الاستحقاق الكلي:-ان مدى ضمان البائع للاستحقاق الكلي يختلف عما اذا كان البائع حسن النية او سيء النية</a:t>
            </a:r>
          </a:p>
          <a:p>
            <a:endParaRPr lang="ar-IQ" dirty="0"/>
          </a:p>
        </p:txBody>
      </p:sp>
    </p:spTree>
    <p:extLst>
      <p:ext uri="{BB962C8B-B14F-4D97-AF65-F5344CB8AC3E}">
        <p14:creationId xmlns:p14="http://schemas.microsoft.com/office/powerpoint/2010/main" val="1640901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البائع حسن النية</a:t>
            </a:r>
            <a:endParaRPr lang="ar-IQ" dirty="0"/>
          </a:p>
        </p:txBody>
      </p:sp>
      <p:sp>
        <p:nvSpPr>
          <p:cNvPr id="3" name="عنصر نائب للمحتوى 2"/>
          <p:cNvSpPr>
            <a:spLocks noGrp="1"/>
          </p:cNvSpPr>
          <p:nvPr>
            <p:ph idx="1"/>
          </p:nvPr>
        </p:nvSpPr>
        <p:spPr/>
        <p:txBody>
          <a:bodyPr>
            <a:normAutofit fontScale="77500" lnSpcReduction="20000"/>
          </a:bodyPr>
          <a:lstStyle/>
          <a:p>
            <a:r>
              <a:rPr lang="ar-IQ" dirty="0"/>
              <a:t>الفرض الأول/ ان يكون البائع حسن النية.</a:t>
            </a:r>
          </a:p>
          <a:p>
            <a:r>
              <a:rPr lang="ar-IQ" dirty="0"/>
              <a:t>اذا استحق المبيع على المشتري ، وكان البائع لا يعلم وقت البيع باستحقاق المبيع ، فللمشتري بموجب المادة 554/ ف 1 من القانون المدني العراقي استرداد:</a:t>
            </a:r>
          </a:p>
          <a:p>
            <a:r>
              <a:rPr lang="ar-IQ" dirty="0"/>
              <a:t>أ- الثمن بتمامه نقصت قيمة المبيع أو زادت. وهذا بخلاف القانون المصري الذي يقرر تعويض المشتري على أساس قيمة المبيع وقت الاستحقاق وذلك بموجب المادة 443 منه.</a:t>
            </a:r>
          </a:p>
          <a:p>
            <a:r>
              <a:rPr lang="ar-IQ" dirty="0"/>
              <a:t>ب- قيمة الثمار التي التزم بردها للمستحق .</a:t>
            </a:r>
          </a:p>
          <a:p>
            <a:r>
              <a:rPr lang="ar-IQ" dirty="0"/>
              <a:t>ج- استرداد المصروفات النافعة التي أنفقها على المبيع ، أما المصروفات الضرورية ، فيرجع بها المشتري على المستحق ، وذلك طبقاً للمادة 1167 من القانون المدني.</a:t>
            </a:r>
          </a:p>
          <a:p>
            <a:r>
              <a:rPr lang="ar-IQ" dirty="0"/>
              <a:t>د- مصروفات دعوى الضمان ودعوى الاستحقاق عدا ما كان يستطيع المشتري ان يتقيه منها لو اخطر البائع بالدعوى</a:t>
            </a:r>
            <a:r>
              <a:rPr lang="ar-IQ" dirty="0" smtClean="0"/>
              <a:t>.</a:t>
            </a:r>
            <a:endParaRPr lang="ar-IQ" dirty="0"/>
          </a:p>
        </p:txBody>
      </p:sp>
    </p:spTree>
    <p:extLst>
      <p:ext uri="{BB962C8B-B14F-4D97-AF65-F5344CB8AC3E}">
        <p14:creationId xmlns:p14="http://schemas.microsoft.com/office/powerpoint/2010/main" val="1441607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البائع سيء النية</a:t>
            </a:r>
            <a:endParaRPr lang="ar-IQ" dirty="0"/>
          </a:p>
        </p:txBody>
      </p:sp>
      <p:sp>
        <p:nvSpPr>
          <p:cNvPr id="3" name="عنصر نائب للمحتوى 2"/>
          <p:cNvSpPr>
            <a:spLocks noGrp="1"/>
          </p:cNvSpPr>
          <p:nvPr>
            <p:ph idx="1"/>
          </p:nvPr>
        </p:nvSpPr>
        <p:spPr/>
        <p:txBody>
          <a:bodyPr>
            <a:normAutofit lnSpcReduction="10000"/>
          </a:bodyPr>
          <a:lstStyle/>
          <a:p>
            <a:r>
              <a:rPr lang="ar-IQ" dirty="0"/>
              <a:t>الفرض الثاني/ ان يكون البائع سيء النية .</a:t>
            </a:r>
          </a:p>
          <a:p>
            <a:r>
              <a:rPr lang="ar-IQ" dirty="0"/>
              <a:t>اذا استحق المبيع على المشتري ، وكان البائع يعلم وقت البيع باستحقاق المبيع ، فللمشتري استناداً للمادة 554/2 من القانون المدني أن يسترد بالإضافة إلى ما ذكر أعلاه الآتي:</a:t>
            </a:r>
          </a:p>
          <a:p>
            <a:r>
              <a:rPr lang="ar-IQ" dirty="0"/>
              <a:t>أ- الزيادة الحاصلة في قيمة المبيع في الفترة الواقعة بين إبرام البيع واستحقاق المبيع للغير.</a:t>
            </a:r>
          </a:p>
          <a:p>
            <a:r>
              <a:rPr lang="ar-IQ" dirty="0"/>
              <a:t>ب- المصروفات الكمالية التي أنفقها المشتري على المبيع.</a:t>
            </a:r>
          </a:p>
          <a:p>
            <a:r>
              <a:rPr lang="ar-IQ" dirty="0"/>
              <a:t>ج- التعويض عما لحقه من خسارة أو فاته من كسب بسبب استحقاق المبيع.</a:t>
            </a:r>
          </a:p>
          <a:p>
            <a:endParaRPr lang="ar-IQ" dirty="0"/>
          </a:p>
        </p:txBody>
      </p:sp>
    </p:spTree>
    <p:extLst>
      <p:ext uri="{BB962C8B-B14F-4D97-AF65-F5344CB8AC3E}">
        <p14:creationId xmlns:p14="http://schemas.microsoft.com/office/powerpoint/2010/main" val="1123253884"/>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924</TotalTime>
  <Words>1614</Words>
  <Application>Microsoft Office PowerPoint</Application>
  <PresentationFormat>عرض على الشاشة (3:4)‏</PresentationFormat>
  <Paragraphs>88</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سمة Office</vt:lpstr>
      <vt:lpstr>المحاضرة الخامسة عشر</vt:lpstr>
      <vt:lpstr>الالتزام بضمان التعرض</vt:lpstr>
      <vt:lpstr>التعرض القانوني</vt:lpstr>
      <vt:lpstr>التعرض القانوني</vt:lpstr>
      <vt:lpstr>ضمان البائع للتعرض القانوني الصادر من الغير</vt:lpstr>
      <vt:lpstr>ضمان الاستحقاق</vt:lpstr>
      <vt:lpstr>ضمان الاستحقاق الكلي للمبيع</vt:lpstr>
      <vt:lpstr>البائع حسن النية</vt:lpstr>
      <vt:lpstr>البائع سيء النية</vt:lpstr>
      <vt:lpstr>الاستحقاق الجزئي</vt:lpstr>
      <vt:lpstr>ضمان الاستحقاق في البيوع المتعاقبة والبيوع الجبرية </vt:lpstr>
      <vt:lpstr>ثانيا / الضمان في البيوع الجبرية </vt:lpstr>
      <vt:lpstr>الضمان في البيوع الجبرية</vt:lpstr>
      <vt:lpstr>حالات لا يجوز الرجوع للمشتري فيها على البائع بالضمان</vt:lpstr>
      <vt:lpstr>حالات لا يجوز الرجوع للمشتري فيها على البائع بالضمان</vt:lpstr>
      <vt:lpstr>حالات لا يجوز الرجوع للمشتري فيها على البائع بالضمان</vt:lpstr>
      <vt:lpstr>تعديل احكام ضمن التعرض والاستحقاق</vt:lpstr>
      <vt:lpstr>تشديد الضمان</vt:lpstr>
      <vt:lpstr>تخفيف الضمان</vt:lpstr>
      <vt:lpstr>اسقاط الضمان</vt:lpstr>
      <vt:lpstr>حالات اسقاط الضمان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الخامسة عشر</dc:title>
  <dc:creator>dell-moh</dc:creator>
  <cp:lastModifiedBy>dell-moh</cp:lastModifiedBy>
  <cp:revision>18</cp:revision>
  <dcterms:created xsi:type="dcterms:W3CDTF">2015-10-30T11:21:50Z</dcterms:created>
  <dcterms:modified xsi:type="dcterms:W3CDTF">2015-11-16T18:25:25Z</dcterms:modified>
</cp:coreProperties>
</file>