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BA9F7-8086-4A13-83E3-321718DA8853}" type="datetimeFigureOut">
              <a:rPr lang="ar-IQ" smtClean="0"/>
              <a:pPr/>
              <a:t>06/07/1435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1DDBA-9C09-4F4F-BA89-231BE14969B3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1470025"/>
          </a:xfrm>
        </p:spPr>
        <p:txBody>
          <a:bodyPr/>
          <a:lstStyle/>
          <a:p>
            <a:pPr rtl="0"/>
            <a:r>
              <a:rPr lang="en-US" b="1" dirty="0" smtClean="0"/>
              <a:t>Medical Biology  </a:t>
            </a:r>
            <a:endParaRPr lang="ar-IQ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2285992"/>
            <a:ext cx="7858180" cy="3352808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chemeClr val="tx1"/>
                </a:solidFill>
              </a:rPr>
              <a:t>By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 Professor: Ali Abdul Hussein S. AL-Janabi</a:t>
            </a:r>
          </a:p>
          <a:p>
            <a:pPr marL="182563" indent="-182563"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 Dept. of Clinical laboratories,                      Collage of AMS, University of Karbala, Iraq</a:t>
            </a:r>
          </a:p>
          <a:p>
            <a:pPr marL="182563" indent="-182563" rtl="0"/>
            <a:r>
              <a:rPr lang="en-US" b="1" dirty="0" smtClean="0">
                <a:solidFill>
                  <a:schemeClr val="tx1"/>
                </a:solidFill>
              </a:rPr>
              <a:t>2013- 2014 </a:t>
            </a:r>
          </a:p>
          <a:p>
            <a:pPr algn="l" rtl="0">
              <a:buFont typeface="Arial" pitchFamily="34" charset="0"/>
              <a:buChar char="•"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/>
              <a:t>Lecture -9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Nanotechnology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Approaches: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Larger to smaller (</a:t>
            </a:r>
            <a:r>
              <a:rPr lang="en-US" b="1" dirty="0" err="1" smtClean="0"/>
              <a:t>Nanomaterials</a:t>
            </a:r>
            <a:r>
              <a:rPr lang="en-US" b="1" dirty="0" smtClean="0"/>
              <a:t>).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Applications of Larger to smaller 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Simple to complex</a:t>
            </a:r>
            <a:r>
              <a:rPr lang="en-US" dirty="0" smtClean="0"/>
              <a:t> </a:t>
            </a:r>
            <a:r>
              <a:rPr lang="en-US" b="1" dirty="0" smtClean="0"/>
              <a:t>(Bottom-up approaches).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Applications of Simple to complex 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Molecular Nanotechnology.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Tools of Nanotechnology.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Products by </a:t>
            </a:r>
            <a:r>
              <a:rPr lang="en-US" b="1" dirty="0" err="1" smtClean="0"/>
              <a:t>Nanot</a:t>
            </a:r>
            <a:r>
              <a:rPr lang="en-US" b="1" dirty="0" smtClean="0"/>
              <a:t>.</a:t>
            </a:r>
            <a:r>
              <a:rPr lang="en-US" dirty="0" smtClean="0"/>
              <a:t> </a:t>
            </a: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/>
              <a:t>Lecture </a:t>
            </a:r>
            <a:r>
              <a:rPr lang="en-US" b="1" dirty="0" smtClean="0"/>
              <a:t>– 10</a:t>
            </a:r>
            <a:br>
              <a:rPr lang="en-US" b="1" dirty="0" smtClean="0"/>
            </a:br>
            <a:r>
              <a:rPr lang="en-US" b="1" dirty="0" smtClean="0"/>
              <a:t>Nanotechnology and Biology 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err="1" smtClean="0"/>
              <a:t>Bionanotechnology</a:t>
            </a:r>
            <a:r>
              <a:rPr lang="en-US" b="1" dirty="0" smtClean="0"/>
              <a:t>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err="1" smtClean="0"/>
              <a:t>Nanobiotechnology</a:t>
            </a:r>
            <a:r>
              <a:rPr lang="en-US" b="1" dirty="0" smtClean="0"/>
              <a:t>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Concepts</a:t>
            </a:r>
            <a:r>
              <a:rPr lang="en-US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Applications.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Implications.</a:t>
            </a:r>
            <a:endParaRPr lang="en-US" b="1" smtClean="0"/>
          </a:p>
          <a:p>
            <a:pPr marL="514350" indent="-514350" algn="l" rtl="0">
              <a:buFont typeface="+mj-lt"/>
              <a:buAutoNum type="arabicPeriod"/>
            </a:pPr>
            <a:endParaRPr lang="ar-IQ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/>
              <a:t>Lecture </a:t>
            </a:r>
            <a:r>
              <a:rPr lang="en-US" b="1" dirty="0" smtClean="0"/>
              <a:t>– </a:t>
            </a:r>
            <a:r>
              <a:rPr lang="en-US" b="1" dirty="0" smtClean="0"/>
              <a:t>11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Bioinformatics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Aims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Applications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Principles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Major Research </a:t>
            </a:r>
            <a:r>
              <a:rPr lang="en-US" b="1" dirty="0" smtClean="0"/>
              <a:t>Areas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smtClean="0"/>
              <a:t>Approaches </a:t>
            </a:r>
            <a:r>
              <a:rPr lang="en-US" smtClean="0"/>
              <a:t> </a:t>
            </a:r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/>
              <a:t>Lecture -1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u="sng" dirty="0" smtClean="0"/>
              <a:t>Introduction</a:t>
            </a:r>
            <a:r>
              <a:rPr lang="en-US" b="1" dirty="0" smtClean="0"/>
              <a:t> 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Macromolecules:  Nucleic acids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DNA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RNA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Protein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Functions of Protein</a:t>
            </a:r>
          </a:p>
          <a:p>
            <a:pPr marL="514350" indent="-514350" algn="l" rtl="0"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/>
              <a:t>Lecture -2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u="sng" dirty="0" smtClean="0"/>
              <a:t>Molecular Biology </a:t>
            </a:r>
            <a:endParaRPr lang="ar-IQ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Central Dogma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Main Process of Molecular Biology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Replication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Steps of Replication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Transcription</a:t>
            </a:r>
            <a:r>
              <a:rPr lang="en-US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Steps of Transcription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Translation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Steps of Translation 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/>
              <a:t>Lecture -3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u="sng" dirty="0" smtClean="0"/>
              <a:t>PCR (Polymerase Chain reaction)</a:t>
            </a:r>
            <a:endParaRPr lang="ar-IQ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Principle of PCR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Requirements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Facts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Procedure steps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Applications</a:t>
            </a:r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/>
              <a:t>Lecture -4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</a:t>
            </a:r>
            <a:r>
              <a:rPr lang="en-US" b="1" u="sng" dirty="0" smtClean="0"/>
              <a:t>Genetic Engineering</a:t>
            </a:r>
            <a:endParaRPr lang="ar-IQ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Definition</a:t>
            </a:r>
            <a:r>
              <a:rPr lang="en-US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Process</a:t>
            </a:r>
            <a:r>
              <a:rPr lang="en-US" dirty="0" smtClean="0"/>
              <a:t> </a:t>
            </a:r>
            <a:r>
              <a:rPr lang="en-US" b="1" dirty="0" smtClean="0"/>
              <a:t>of genetic engineering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Applications</a:t>
            </a:r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/>
              <a:t>Lecture -5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u="sng" dirty="0" smtClean="0"/>
              <a:t>Genetically Modified foods (GMF)</a:t>
            </a:r>
            <a:endParaRPr lang="ar-IQ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Aim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Applications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Ethics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Methods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GM plants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GM Animals</a:t>
            </a:r>
            <a:endParaRPr lang="ar-IQ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/>
              <a:t>Lecture -6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u="sng" dirty="0" smtClean="0"/>
              <a:t> Cytogenesis</a:t>
            </a:r>
            <a:endParaRPr lang="ar-IQ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Field of study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Cytogenesis Technologies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Cytogenesis diseases.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Absence of chromosomes or genes</a:t>
            </a:r>
          </a:p>
          <a:p>
            <a:pPr marL="715963" indent="-350838" algn="l" rtl="0"/>
            <a:r>
              <a:rPr lang="en-US" b="1" u="sng" dirty="0" smtClean="0"/>
              <a:t>Turner syndrome</a:t>
            </a:r>
            <a:endParaRPr lang="en-US" dirty="0" smtClean="0"/>
          </a:p>
          <a:p>
            <a:pPr marL="715963" indent="-350838" algn="l" rtl="0"/>
            <a:r>
              <a:rPr lang="en-US" b="1" u="sng" dirty="0" err="1" smtClean="0"/>
              <a:t>DiGeorge</a:t>
            </a:r>
            <a:r>
              <a:rPr lang="en-US" b="1" u="sng" dirty="0" smtClean="0"/>
              <a:t> syndrome</a:t>
            </a:r>
          </a:p>
          <a:p>
            <a:pPr marL="514350" indent="-514350" algn="l" rtl="0">
              <a:buNone/>
            </a:pPr>
            <a:r>
              <a:rPr lang="en-US" b="1" dirty="0" smtClean="0"/>
              <a:t>5. Increase number of chromosome</a:t>
            </a:r>
          </a:p>
          <a:p>
            <a:pPr marL="715963" indent="-350838" algn="l" rtl="0"/>
            <a:r>
              <a:rPr lang="en-US" b="1" dirty="0" smtClean="0"/>
              <a:t>Down syndrome.</a:t>
            </a:r>
          </a:p>
          <a:p>
            <a:pPr marL="715963" indent="-350838" algn="l" rtl="0"/>
            <a:r>
              <a:rPr lang="en-US" b="1" dirty="0" err="1" smtClean="0"/>
              <a:t>Klinefelter's</a:t>
            </a:r>
            <a:r>
              <a:rPr lang="en-US" b="1" dirty="0" smtClean="0"/>
              <a:t> syndrome (XXY syndrome)</a:t>
            </a:r>
            <a:endParaRPr lang="ar-IQ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/>
              <a:t>Lecture -7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u="sng" dirty="0" smtClean="0"/>
              <a:t>Gene Therapy</a:t>
            </a:r>
            <a:endParaRPr lang="ar-IQ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Types of Gene Therapy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Vectors in gene therapy.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Viruses: Retroviruses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Adenoviruses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Envelope protein </a:t>
            </a:r>
            <a:r>
              <a:rPr lang="en-US" b="1" dirty="0" err="1" smtClean="0"/>
              <a:t>pseudotyping</a:t>
            </a:r>
            <a:r>
              <a:rPr lang="en-US" b="1" dirty="0" smtClean="0"/>
              <a:t> of viral vectors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Herpes Simplex Virus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Non-viral methods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Physical Methods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Chemical Methods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Hybrid methods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Problems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endParaRPr lang="en-US" b="1" dirty="0" smtClean="0"/>
          </a:p>
          <a:p>
            <a:pPr marL="514350" indent="-514350" algn="l" rtl="0">
              <a:buFont typeface="+mj-lt"/>
              <a:buAutoNum type="arabicPeriod"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/>
              <a:t>Lecture -8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</a:t>
            </a:r>
            <a:r>
              <a:rPr lang="en-US" b="1" u="sng" dirty="0" smtClean="0"/>
              <a:t>Biotechnology</a:t>
            </a:r>
            <a:endParaRPr lang="ar-IQ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Branches of Biotechnology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Applications: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Medicine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Agriculture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Industrial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smtClean="0"/>
              <a:t>Bioremediation and biodegradation</a:t>
            </a: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242</Words>
  <Application>Microsoft Office PowerPoint</Application>
  <PresentationFormat>On-screen Show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Medical Biology  </vt:lpstr>
      <vt:lpstr>Lecture -1 Introduction </vt:lpstr>
      <vt:lpstr>Lecture -2 Molecular Biology </vt:lpstr>
      <vt:lpstr>Lecture -3 PCR (Polymerase Chain reaction)</vt:lpstr>
      <vt:lpstr>Lecture -4  Genetic Engineering</vt:lpstr>
      <vt:lpstr>Lecture -5 Genetically Modified foods (GMF)</vt:lpstr>
      <vt:lpstr>Lecture -6  Cytogenesis</vt:lpstr>
      <vt:lpstr>Lecture -7 Gene Therapy</vt:lpstr>
      <vt:lpstr>Lecture -8  Biotechnology</vt:lpstr>
      <vt:lpstr>Lecture -9  Nanotechnology</vt:lpstr>
      <vt:lpstr>Lecture – 10 Nanotechnology and Biology </vt:lpstr>
      <vt:lpstr>Lecture – 11 Bioinformatics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Ali AL-Janabi</dc:creator>
  <cp:lastModifiedBy>Dr. Ali AL-Janabi</cp:lastModifiedBy>
  <cp:revision>10</cp:revision>
  <dcterms:created xsi:type="dcterms:W3CDTF">2014-03-16T17:06:18Z</dcterms:created>
  <dcterms:modified xsi:type="dcterms:W3CDTF">2014-05-05T17:23:25Z</dcterms:modified>
</cp:coreProperties>
</file>