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67" r:id="rId2"/>
    <p:sldId id="268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</p:sldIdLst>
  <p:sldSz cx="9144000" cy="6858000" type="screen4x3"/>
  <p:notesSz cx="6858000" cy="9144000"/>
  <p:defaultTextStyle>
    <a:defPPr>
      <a:defRPr lang="ar-IQ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84380"/>
    <p:restoredTop sz="94660"/>
  </p:normalViewPr>
  <p:slideViewPr>
    <p:cSldViewPr>
      <p:cViewPr varScale="1">
        <p:scale>
          <a:sx n="62" d="100"/>
          <a:sy n="62" d="100"/>
        </p:scale>
        <p:origin x="-151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IQ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IQ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IQ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IQ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E3C6DD-4404-49F3-A9E9-7CF683679A9A}" type="datetimeFigureOut">
              <a:rPr lang="ar-IQ" smtClean="0"/>
              <a:pPr/>
              <a:t>06/04/1436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074781-4B73-4EA7-A1B8-962A4950D0B8}" type="slidenum">
              <a:rPr lang="ar-IQ" smtClean="0"/>
              <a:pPr/>
              <a:t>‹#›</a:t>
            </a:fld>
            <a:endParaRPr lang="ar-IQ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IQ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42918"/>
            <a:ext cx="7772400" cy="1470025"/>
          </a:xfrm>
        </p:spPr>
        <p:txBody>
          <a:bodyPr/>
          <a:lstStyle/>
          <a:p>
            <a:pPr rtl="0"/>
            <a:r>
              <a:rPr lang="en-US" b="1" dirty="0" smtClean="0"/>
              <a:t>Diagnostic Biochemistry</a:t>
            </a:r>
            <a:endParaRPr lang="ar-IQ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910" y="2285992"/>
            <a:ext cx="7858180" cy="3352808"/>
          </a:xfrm>
        </p:spPr>
        <p:txBody>
          <a:bodyPr/>
          <a:lstStyle/>
          <a:p>
            <a:pPr rtl="0"/>
            <a:r>
              <a:rPr lang="en-US" b="1" dirty="0" smtClean="0">
                <a:solidFill>
                  <a:schemeClr val="tx1"/>
                </a:solidFill>
              </a:rPr>
              <a:t>By</a:t>
            </a:r>
          </a:p>
          <a:p>
            <a:pPr algn="l" rtl="0">
              <a:buFont typeface="Arial" pitchFamily="34" charset="0"/>
              <a:buChar char="•"/>
            </a:pPr>
            <a:r>
              <a:rPr lang="en-US" b="1" dirty="0" smtClean="0">
                <a:solidFill>
                  <a:schemeClr val="tx1"/>
                </a:solidFill>
              </a:rPr>
              <a:t> Professor: Ali Abdul Hussein S. AL-Janabi</a:t>
            </a:r>
          </a:p>
          <a:p>
            <a:pPr marL="182563" indent="-182563" algn="l" rtl="0">
              <a:buFont typeface="Arial" pitchFamily="34" charset="0"/>
              <a:buChar char="•"/>
            </a:pPr>
            <a:r>
              <a:rPr lang="en-US" b="1" dirty="0" smtClean="0">
                <a:solidFill>
                  <a:schemeClr val="tx1"/>
                </a:solidFill>
              </a:rPr>
              <a:t> Dept. of Clinical laboratories,                      Collage of AMS, University of Karbala, Iraq</a:t>
            </a:r>
          </a:p>
          <a:p>
            <a:pPr marL="182563" indent="-182563" rtl="0"/>
            <a:r>
              <a:rPr lang="en-US" b="1" dirty="0" smtClean="0">
                <a:solidFill>
                  <a:schemeClr val="tx1"/>
                </a:solidFill>
              </a:rPr>
              <a:t>2014- 2015 </a:t>
            </a:r>
          </a:p>
          <a:p>
            <a:pPr algn="l" rtl="0">
              <a:buFont typeface="Arial" pitchFamily="34" charset="0"/>
              <a:buChar char="•"/>
            </a:pPr>
            <a:endParaRPr lang="ar-IQ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rtl="0"/>
            <a:r>
              <a:rPr lang="en-US" b="1" dirty="0" smtClean="0"/>
              <a:t>Lecture 9-Triglycerides 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algn="l" rtl="0">
              <a:buFont typeface="+mj-lt"/>
              <a:buAutoNum type="arabicPeriod"/>
            </a:pPr>
            <a:r>
              <a:rPr lang="en-US" dirty="0" smtClean="0"/>
              <a:t> </a:t>
            </a:r>
            <a:r>
              <a:rPr lang="en-US" b="1" dirty="0" smtClean="0"/>
              <a:t>Aim of test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Normal Ranges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Clinical implications:  Increase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Decrease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Interventions: 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Posttest patient care</a:t>
            </a:r>
            <a:endParaRPr lang="ar-IQ" b="1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rtl="0"/>
            <a:r>
              <a:rPr lang="en-US" b="1" dirty="0" smtClean="0"/>
              <a:t>Lecture 10- Kidney function tests: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b="1" dirty="0" smtClean="0"/>
              <a:t>Blood Urea Nitrogen (BUN)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Aim of Test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Pathway of Urea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Reference Ranges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Clinical implications:  Increase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Decrease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Interventions : 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Posttest patient care</a:t>
            </a:r>
            <a:endParaRPr lang="ar-IQ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rtl="0"/>
            <a:r>
              <a:rPr lang="en-US" b="1" dirty="0" smtClean="0"/>
              <a:t>Lecture 11- Creatinine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Aim of Test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Reference Ranges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Clinical implications:  Increase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Decrease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Interventions : 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Posttest patient care</a:t>
            </a:r>
            <a:endParaRPr lang="ar-IQ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500042"/>
            <a:ext cx="7772400" cy="1470025"/>
          </a:xfrm>
        </p:spPr>
        <p:txBody>
          <a:bodyPr/>
          <a:lstStyle/>
          <a:p>
            <a:pPr algn="l" rtl="0"/>
            <a:r>
              <a:rPr lang="en-US" b="1" dirty="0" smtClean="0"/>
              <a:t>Lecture 1- Purpose of Testing</a:t>
            </a:r>
            <a:endParaRPr lang="ar-IQ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14348" y="2214554"/>
            <a:ext cx="7786742" cy="3424246"/>
          </a:xfrm>
        </p:spPr>
        <p:txBody>
          <a:bodyPr>
            <a:normAutofit fontScale="85000" lnSpcReduction="20000"/>
          </a:bodyPr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>
                <a:solidFill>
                  <a:schemeClr val="tx1"/>
                </a:solidFill>
              </a:rPr>
              <a:t>Test Phases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>
                <a:solidFill>
                  <a:schemeClr val="tx1"/>
                </a:solidFill>
              </a:rPr>
              <a:t>Pretest interventions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err="1" smtClean="0">
                <a:solidFill>
                  <a:schemeClr val="tx1"/>
                </a:solidFill>
              </a:rPr>
              <a:t>Intratest</a:t>
            </a:r>
            <a:r>
              <a:rPr lang="en-US" b="1" dirty="0" smtClean="0">
                <a:solidFill>
                  <a:schemeClr val="tx1"/>
                </a:solidFill>
              </a:rPr>
              <a:t> interventions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>
                <a:solidFill>
                  <a:schemeClr val="tx1"/>
                </a:solidFill>
              </a:rPr>
              <a:t>Posttest interventions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>
                <a:solidFill>
                  <a:schemeClr val="tx1"/>
                </a:solidFill>
              </a:rPr>
              <a:t>Interfering factors: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>
                <a:solidFill>
                  <a:schemeClr val="tx1"/>
                </a:solidFill>
              </a:rPr>
              <a:t> Factors related to laboratory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>
                <a:solidFill>
                  <a:schemeClr val="tx1"/>
                </a:solidFill>
              </a:rPr>
              <a:t>Factors related to patient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>
                <a:solidFill>
                  <a:schemeClr val="tx1"/>
                </a:solidFill>
              </a:rPr>
              <a:t>Preparation of patient for test</a:t>
            </a:r>
            <a:endParaRPr lang="ar-IQ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rtl="0"/>
            <a:r>
              <a:rPr lang="en-US" b="1" dirty="0" smtClean="0"/>
              <a:t>Lecture 2- blood sugar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Diabetes testing- Blood glucose or blood sugar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Test types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Reference values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Hyperglycemia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err="1" smtClean="0"/>
              <a:t>Hypoglycaemia</a:t>
            </a:r>
            <a:endParaRPr lang="en-US" b="1" dirty="0" smtClean="0"/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factors: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 Elevated glucose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Decreased glucose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Posttest patient care</a:t>
            </a:r>
            <a:endParaRPr lang="ar-IQ" b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rtl="0"/>
            <a:r>
              <a:rPr lang="en-US" b="1" dirty="0" smtClean="0"/>
              <a:t>Lecture 3- Liver function tests: Bilirubin 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Cause of level Rise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Types of bilirubin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Increase indicators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Main aim of test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Reference values (Adult)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Clinical implications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Elevated indirect (</a:t>
            </a:r>
            <a:r>
              <a:rPr lang="en-US" b="1" dirty="0" err="1" smtClean="0"/>
              <a:t>unconjugated</a:t>
            </a:r>
            <a:r>
              <a:rPr lang="en-US" b="1" dirty="0" smtClean="0"/>
              <a:t>) bilirubin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Elevated direct (conjugated) bilirubin levels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Interventions : A- 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B- Posttest patient care </a:t>
            </a:r>
            <a:r>
              <a:rPr lang="en-US" dirty="0" smtClean="0"/>
              <a:t/>
            </a:r>
            <a:br>
              <a:rPr lang="en-US" dirty="0" smtClean="0"/>
            </a:br>
            <a:endParaRPr lang="ar-IQ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rtl="0"/>
            <a:r>
              <a:rPr lang="en-US" b="1" dirty="0" smtClean="0"/>
              <a:t>Lecture 4- </a:t>
            </a:r>
            <a:r>
              <a:rPr lang="en-US" b="1" dirty="0" err="1" smtClean="0">
                <a:solidFill>
                  <a:schemeClr val="tx2">
                    <a:lumMod val="10000"/>
                  </a:schemeClr>
                </a:solidFill>
              </a:rPr>
              <a:t>Alanine</a:t>
            </a:r>
            <a:r>
              <a:rPr lang="en-US" b="1" dirty="0" smtClean="0">
                <a:solidFill>
                  <a:schemeClr val="tx2">
                    <a:lumMod val="10000"/>
                  </a:schemeClr>
                </a:solidFill>
              </a:rPr>
              <a:t> </a:t>
            </a:r>
            <a:r>
              <a:rPr lang="en-US" b="1" dirty="0" err="1" smtClean="0">
                <a:solidFill>
                  <a:schemeClr val="tx2">
                    <a:lumMod val="10000"/>
                  </a:schemeClr>
                </a:solidFill>
              </a:rPr>
              <a:t>Transaminase</a:t>
            </a:r>
            <a:r>
              <a:rPr lang="en-US" b="1" dirty="0" smtClean="0">
                <a:solidFill>
                  <a:schemeClr val="tx2">
                    <a:lumMod val="10000"/>
                  </a:schemeClr>
                </a:solidFill>
              </a:rPr>
              <a:t> (ALT)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Test aim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Reference values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Clinical implications:  Increased ALT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Decreased ALT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Interventions: 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Posttest patient care</a:t>
            </a:r>
            <a:endParaRPr lang="ar-IQ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rtl="0"/>
            <a:r>
              <a:rPr lang="en-US" b="1" dirty="0" smtClean="0"/>
              <a:t>Lecture 5- </a:t>
            </a:r>
            <a:r>
              <a:rPr lang="en-US" b="1" dirty="0" err="1" smtClean="0"/>
              <a:t>Aspartate</a:t>
            </a:r>
            <a:r>
              <a:rPr lang="en-US" b="1" dirty="0" smtClean="0"/>
              <a:t> </a:t>
            </a:r>
            <a:r>
              <a:rPr lang="en-US" b="1" dirty="0" err="1" smtClean="0"/>
              <a:t>Transaminase</a:t>
            </a:r>
            <a:r>
              <a:rPr lang="en-US" b="1" dirty="0" smtClean="0"/>
              <a:t> (AST)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Aim of test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Reference values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Clinical implication: Increase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Decrease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Interventions: 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Posttest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/>
              <a:t>AST/ALT comparison</a:t>
            </a:r>
            <a:endParaRPr lang="ar-IQ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rtl="0"/>
            <a:r>
              <a:rPr lang="en-US" b="1" dirty="0" smtClean="0"/>
              <a:t>Lecture 6- Alkaline </a:t>
            </a:r>
            <a:r>
              <a:rPr lang="en-US" b="1" dirty="0" err="1" smtClean="0"/>
              <a:t>Phosphatase</a:t>
            </a:r>
            <a:r>
              <a:rPr lang="en-US" b="1" dirty="0" smtClean="0"/>
              <a:t> (ALP)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Functions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Types and Specificity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Aim of test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References values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u="sng" dirty="0" smtClean="0"/>
              <a:t>Clinical implications : </a:t>
            </a:r>
            <a:r>
              <a:rPr lang="en-US" b="1" dirty="0" smtClean="0"/>
              <a:t>Increase levels (Liver diseases)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Increase levels (Bone diseases)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Decrease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Interventions: </a:t>
            </a:r>
            <a:r>
              <a:rPr lang="en-US" dirty="0" smtClean="0"/>
              <a:t> </a:t>
            </a:r>
            <a:r>
              <a:rPr lang="en-US" b="1" dirty="0" smtClean="0"/>
              <a:t>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Posttest patient care</a:t>
            </a:r>
            <a:endParaRPr lang="ar-IQ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rtl="0"/>
            <a:r>
              <a:rPr lang="en-US" b="1" dirty="0" smtClean="0"/>
              <a:t>Lecture 7- Lipid Profile: </a:t>
            </a:r>
            <a:br>
              <a:rPr lang="en-US" b="1" dirty="0" smtClean="0"/>
            </a:br>
            <a:r>
              <a:rPr lang="en-US" b="1" dirty="0" smtClean="0"/>
              <a:t>Cholesterol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Aim of Test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Reference values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Clinical implications : Increased levels (hypercholesterolemia)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Decreased levels (</a:t>
            </a:r>
            <a:r>
              <a:rPr lang="en-US" b="1" dirty="0" err="1" smtClean="0"/>
              <a:t>hypocholesterolemia</a:t>
            </a:r>
            <a:r>
              <a:rPr lang="en-US" b="1" dirty="0" smtClean="0"/>
              <a:t>)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Interventions: 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Posttest patient care</a:t>
            </a:r>
            <a:endParaRPr lang="ar-IQ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rtl="0"/>
            <a:r>
              <a:rPr lang="en-US" b="1" dirty="0" smtClean="0"/>
              <a:t>Lecture 8- High-Density Lipoprotein Cholesterol (HDL-C)</a:t>
            </a:r>
            <a:endParaRPr lang="ar-IQ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Aim of test 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Reference values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Clinical implications : Increase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Decrease levels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Interfering factors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Interventions : Pretest patient care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b="1" dirty="0" smtClean="0"/>
              <a:t>Posttest patient care</a:t>
            </a:r>
            <a:endParaRPr lang="ar-IQ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</TotalTime>
  <Words>389</Words>
  <Application>Microsoft Office PowerPoint</Application>
  <PresentationFormat>On-screen Show (4:3)</PresentationFormat>
  <Paragraphs>106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Diagnostic Biochemistry</vt:lpstr>
      <vt:lpstr>Lecture 1- Purpose of Testing</vt:lpstr>
      <vt:lpstr>Lecture 2- blood sugar</vt:lpstr>
      <vt:lpstr>Lecture 3- Liver function tests: Bilirubin </vt:lpstr>
      <vt:lpstr>Lecture 4- Alanine Transaminase (ALT)</vt:lpstr>
      <vt:lpstr>Lecture 5- Aspartate Transaminase (AST)</vt:lpstr>
      <vt:lpstr>Lecture 6- Alkaline Phosphatase (ALP)</vt:lpstr>
      <vt:lpstr>Lecture 7- Lipid Profile:  Cholesterol</vt:lpstr>
      <vt:lpstr>Lecture 8- High-Density Lipoprotein Cholesterol (HDL-C)</vt:lpstr>
      <vt:lpstr>Lecture 9-Triglycerides </vt:lpstr>
      <vt:lpstr>Lecture 10- Kidney function tests:  Blood Urea Nitrogen (BUN)</vt:lpstr>
      <vt:lpstr>Lecture 11- Creatinine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1- Purpose of Testing</dc:title>
  <dc:creator>Dr Ali</dc:creator>
  <cp:lastModifiedBy>Dr Ali</cp:lastModifiedBy>
  <cp:revision>9</cp:revision>
  <dcterms:created xsi:type="dcterms:W3CDTF">2015-01-26T15:39:09Z</dcterms:created>
  <dcterms:modified xsi:type="dcterms:W3CDTF">2015-01-26T16:49:32Z</dcterms:modified>
</cp:coreProperties>
</file>

<file path=docProps/thumbnail.jpeg>
</file>