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30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23/01/1437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23/01/1437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23/01/1437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23/01/1437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23/01/1437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23/01/1437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23/01/1437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الثالثة عشر</a:t>
            </a:r>
            <a:endParaRPr lang="ar-IQ" dirty="0"/>
          </a:p>
        </p:txBody>
      </p:sp>
      <p:sp>
        <p:nvSpPr>
          <p:cNvPr id="3" name="عنوان فرعي 2"/>
          <p:cNvSpPr>
            <a:spLocks noGrp="1"/>
          </p:cNvSpPr>
          <p:nvPr>
            <p:ph type="subTitle" idx="1"/>
          </p:nvPr>
        </p:nvSpPr>
        <p:spPr/>
        <p:txBody>
          <a:bodyPr/>
          <a:lstStyle/>
          <a:p>
            <a:r>
              <a:rPr lang="ar-IQ" dirty="0" smtClean="0"/>
              <a:t>حكم نقص المبيع او زيادته وهلاكه</a:t>
            </a:r>
            <a:endParaRPr lang="ar-IQ" dirty="0"/>
          </a:p>
        </p:txBody>
      </p:sp>
    </p:spTree>
    <p:extLst>
      <p:ext uri="{BB962C8B-B14F-4D97-AF65-F5344CB8AC3E}">
        <p14:creationId xmlns:p14="http://schemas.microsoft.com/office/powerpoint/2010/main" val="2368314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جزاء اخلال البائع بالتزامه بالتسليم</a:t>
            </a:r>
            <a:endParaRPr lang="ar-IQ" dirty="0"/>
          </a:p>
        </p:txBody>
      </p:sp>
      <p:sp>
        <p:nvSpPr>
          <p:cNvPr id="3" name="عنصر نائب للمحتوى 2"/>
          <p:cNvSpPr>
            <a:spLocks noGrp="1"/>
          </p:cNvSpPr>
          <p:nvPr>
            <p:ph idx="1"/>
          </p:nvPr>
        </p:nvSpPr>
        <p:spPr/>
        <p:txBody>
          <a:bodyPr>
            <a:normAutofit fontScale="85000" lnSpcReduction="20000"/>
          </a:bodyPr>
          <a:lstStyle/>
          <a:p>
            <a:r>
              <a:rPr lang="ar-IQ" dirty="0"/>
              <a:t>المادة 177 الاحكام المرتبطة بالمادة</a:t>
            </a:r>
          </a:p>
          <a:p>
            <a:r>
              <a:rPr lang="ar-IQ" dirty="0"/>
              <a:t>1 – في العقود الملزمة </a:t>
            </a:r>
            <a:r>
              <a:rPr lang="ar-IQ" dirty="0" err="1"/>
              <a:t>للجانبین</a:t>
            </a:r>
            <a:r>
              <a:rPr lang="ar-IQ" dirty="0"/>
              <a:t> اذا لم يوف احد العاقدين بما وجب </a:t>
            </a:r>
            <a:r>
              <a:rPr lang="ar-IQ" dirty="0" err="1"/>
              <a:t>علیه</a:t>
            </a:r>
            <a:r>
              <a:rPr lang="ar-IQ" dirty="0"/>
              <a:t> بالعقد جاز </a:t>
            </a:r>
            <a:r>
              <a:rPr lang="ar-IQ" dirty="0" smtClean="0"/>
              <a:t>للعاقد الآخر </a:t>
            </a:r>
            <a:r>
              <a:rPr lang="ar-IQ" dirty="0"/>
              <a:t>بعد الاعذار ان يطلب الفسخ مع التعويض ان كان له مقتضى على انه يجوز للمحكمة </a:t>
            </a:r>
            <a:r>
              <a:rPr lang="ar-IQ" dirty="0" smtClean="0"/>
              <a:t>ان تنظر </a:t>
            </a:r>
            <a:r>
              <a:rPr lang="ar-IQ" dirty="0"/>
              <a:t>المدين الى اجل، كما يجوز </a:t>
            </a:r>
            <a:r>
              <a:rPr lang="ar-IQ" dirty="0" err="1"/>
              <a:t>لھا</a:t>
            </a:r>
            <a:r>
              <a:rPr lang="ar-IQ" dirty="0"/>
              <a:t> ان ترفض طلب الفسخ اذا كان ما لم يوف به المدين </a:t>
            </a:r>
            <a:r>
              <a:rPr lang="ar-IQ" dirty="0" err="1" smtClean="0"/>
              <a:t>قلیلاً</a:t>
            </a:r>
            <a:r>
              <a:rPr lang="ar-IQ" dirty="0" smtClean="0"/>
              <a:t> بالنسبة </a:t>
            </a:r>
            <a:r>
              <a:rPr lang="ar-IQ" dirty="0"/>
              <a:t>للالتزام في جملته</a:t>
            </a:r>
            <a:r>
              <a:rPr lang="ar-IQ" dirty="0" smtClean="0"/>
              <a:t>.</a:t>
            </a:r>
          </a:p>
          <a:p>
            <a:r>
              <a:rPr lang="ar-IQ" dirty="0"/>
              <a:t>– ففي عقد الايجار ان امتنع المستأجر عن ايفاء الاجرة المستحقة الوفاء كان للمؤجر فسخ</a:t>
            </a:r>
          </a:p>
          <a:p>
            <a:r>
              <a:rPr lang="ar-IQ" dirty="0"/>
              <a:t>الاجارة، وفي ايجار العمل ان امتنع المستأجر عن ايفاء الاجر المستحق الوفاء كان </a:t>
            </a:r>
            <a:r>
              <a:rPr lang="ar-IQ" dirty="0" err="1"/>
              <a:t>للاجیر</a:t>
            </a:r>
            <a:r>
              <a:rPr lang="ar-IQ" dirty="0"/>
              <a:t> </a:t>
            </a:r>
            <a:r>
              <a:rPr lang="ar-IQ" dirty="0" smtClean="0"/>
              <a:t>طلب فسخ </a:t>
            </a:r>
            <a:r>
              <a:rPr lang="ar-IQ" dirty="0"/>
              <a:t>العقد، </a:t>
            </a:r>
            <a:r>
              <a:rPr lang="ar-IQ" b="1" dirty="0"/>
              <a:t>وفي عقد </a:t>
            </a:r>
            <a:r>
              <a:rPr lang="ar-IQ" b="1" dirty="0" err="1"/>
              <a:t>البیع</a:t>
            </a:r>
            <a:r>
              <a:rPr lang="ar-IQ" b="1" dirty="0"/>
              <a:t> يجوز للبائع او للمشتري ان يطلب الفسخ اذا لم يؤد العاقد </a:t>
            </a:r>
            <a:r>
              <a:rPr lang="ar-IQ" b="1" dirty="0" smtClean="0"/>
              <a:t>الآخر ما </a:t>
            </a:r>
            <a:r>
              <a:rPr lang="ar-IQ" b="1" dirty="0"/>
              <a:t>وجب </a:t>
            </a:r>
            <a:r>
              <a:rPr lang="ar-IQ" b="1" dirty="0" err="1"/>
              <a:t>علیه</a:t>
            </a:r>
            <a:r>
              <a:rPr lang="ar-IQ" b="1" dirty="0"/>
              <a:t> بالعقد، كما يثبت حق الفسخ </a:t>
            </a:r>
            <a:r>
              <a:rPr lang="ar-IQ" b="1" dirty="0" err="1"/>
              <a:t>بخیار</a:t>
            </a:r>
            <a:r>
              <a:rPr lang="ar-IQ" b="1" dirty="0"/>
              <a:t> </a:t>
            </a:r>
            <a:r>
              <a:rPr lang="ar-IQ" b="1" dirty="0" err="1"/>
              <a:t>العیب</a:t>
            </a:r>
            <a:r>
              <a:rPr lang="ar-IQ" b="1" dirty="0"/>
              <a:t> من </a:t>
            </a:r>
            <a:r>
              <a:rPr lang="ar-IQ" b="1" dirty="0" err="1"/>
              <a:t>غیر</a:t>
            </a:r>
            <a:r>
              <a:rPr lang="ar-IQ" b="1" dirty="0"/>
              <a:t> اشتراط في العقد</a:t>
            </a:r>
            <a:r>
              <a:rPr lang="ar-IQ" b="1" dirty="0" smtClean="0"/>
              <a:t>.</a:t>
            </a:r>
          </a:p>
          <a:p>
            <a:endParaRPr lang="ar-IQ" dirty="0" smtClean="0"/>
          </a:p>
          <a:p>
            <a:endParaRPr lang="ar-IQ" dirty="0"/>
          </a:p>
        </p:txBody>
      </p:sp>
    </p:spTree>
    <p:extLst>
      <p:ext uri="{BB962C8B-B14F-4D97-AF65-F5344CB8AC3E}">
        <p14:creationId xmlns:p14="http://schemas.microsoft.com/office/powerpoint/2010/main" val="3940654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92500" lnSpcReduction="10000"/>
          </a:bodyPr>
          <a:lstStyle/>
          <a:p>
            <a:r>
              <a:rPr lang="ar-IQ" dirty="0" smtClean="0"/>
              <a:t>المادة 248/2:  </a:t>
            </a:r>
            <a:r>
              <a:rPr lang="ar-IQ" dirty="0"/>
              <a:t>فإذا لم يقم المدين </a:t>
            </a:r>
            <a:r>
              <a:rPr lang="ar-IQ" dirty="0" err="1"/>
              <a:t>بتنفیذ</a:t>
            </a:r>
            <a:r>
              <a:rPr lang="ar-IQ" dirty="0"/>
              <a:t> التزامه جاز للدائن ان يحصل على شيء من النوع نفسه </a:t>
            </a:r>
            <a:r>
              <a:rPr lang="ar-IQ" dirty="0" smtClean="0"/>
              <a:t>على نفقة </a:t>
            </a:r>
            <a:r>
              <a:rPr lang="ar-IQ" dirty="0"/>
              <a:t>المدين بعد استئذان المحكمة او </a:t>
            </a:r>
            <a:r>
              <a:rPr lang="ar-IQ" dirty="0" err="1"/>
              <a:t>بغیر</a:t>
            </a:r>
            <a:r>
              <a:rPr lang="ar-IQ" dirty="0"/>
              <a:t> </a:t>
            </a:r>
            <a:r>
              <a:rPr lang="ar-IQ" dirty="0" err="1"/>
              <a:t>استئذانھا</a:t>
            </a:r>
            <a:r>
              <a:rPr lang="ar-IQ" dirty="0"/>
              <a:t> في حالة الاستعجال، كما انه يجوز له </a:t>
            </a:r>
            <a:r>
              <a:rPr lang="ar-IQ" dirty="0" smtClean="0"/>
              <a:t>ان يطالب </a:t>
            </a:r>
            <a:r>
              <a:rPr lang="ar-IQ" dirty="0" err="1"/>
              <a:t>بقیمة</a:t>
            </a:r>
            <a:r>
              <a:rPr lang="ar-IQ" dirty="0"/>
              <a:t> الشيء من </a:t>
            </a:r>
            <a:r>
              <a:rPr lang="ar-IQ" dirty="0" err="1"/>
              <a:t>غیر</a:t>
            </a:r>
            <a:r>
              <a:rPr lang="ar-IQ" dirty="0"/>
              <a:t> اخلال في </a:t>
            </a:r>
            <a:r>
              <a:rPr lang="ar-IQ" dirty="0" err="1"/>
              <a:t>الحالتین</a:t>
            </a:r>
            <a:r>
              <a:rPr lang="ar-IQ" dirty="0"/>
              <a:t> بحقه في التعويض</a:t>
            </a:r>
            <a:r>
              <a:rPr lang="ar-IQ" dirty="0" smtClean="0"/>
              <a:t>.</a:t>
            </a:r>
          </a:p>
          <a:p>
            <a:r>
              <a:rPr lang="ar-IQ" dirty="0"/>
              <a:t>المادة 178</a:t>
            </a:r>
          </a:p>
          <a:p>
            <a:r>
              <a:rPr lang="ar-IQ" dirty="0"/>
              <a:t>يجوز الاتفاق على ان العقد يعتبر مفسوخاً من تلقاء نفسه دون حاجة الى حكم قضائي </a:t>
            </a:r>
            <a:r>
              <a:rPr lang="ar-IQ" dirty="0" smtClean="0"/>
              <a:t>عند عدم </a:t>
            </a:r>
            <a:r>
              <a:rPr lang="ar-IQ" dirty="0"/>
              <a:t>الوفاء بالالتزامات الناشئة عنه، </a:t>
            </a:r>
            <a:r>
              <a:rPr lang="ar-IQ" dirty="0" err="1"/>
              <a:t>وھذا</a:t>
            </a:r>
            <a:r>
              <a:rPr lang="ar-IQ" dirty="0"/>
              <a:t> الاتفاق لا يعفى من الاعذار الا اذا اتفق المتعاقدان</a:t>
            </a:r>
          </a:p>
          <a:p>
            <a:r>
              <a:rPr lang="ar-IQ" dirty="0"/>
              <a:t>صراحة على عدم ضرورته.</a:t>
            </a:r>
            <a:endParaRPr lang="ar-IQ" dirty="0" smtClean="0"/>
          </a:p>
          <a:p>
            <a:endParaRPr lang="ar-IQ" dirty="0"/>
          </a:p>
        </p:txBody>
      </p:sp>
    </p:spTree>
    <p:extLst>
      <p:ext uri="{BB962C8B-B14F-4D97-AF65-F5344CB8AC3E}">
        <p14:creationId xmlns:p14="http://schemas.microsoft.com/office/powerpoint/2010/main" val="917185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نقص المبيع وزيادته : الاشياء المثلية</a:t>
            </a:r>
            <a:endParaRPr lang="ar-IQ" dirty="0"/>
          </a:p>
        </p:txBody>
      </p:sp>
      <p:sp>
        <p:nvSpPr>
          <p:cNvPr id="3" name="عنصر نائب للمحتوى 2"/>
          <p:cNvSpPr>
            <a:spLocks noGrp="1"/>
          </p:cNvSpPr>
          <p:nvPr>
            <p:ph idx="1"/>
          </p:nvPr>
        </p:nvSpPr>
        <p:spPr/>
        <p:txBody>
          <a:bodyPr>
            <a:normAutofit lnSpcReduction="10000"/>
          </a:bodyPr>
          <a:lstStyle/>
          <a:p>
            <a:r>
              <a:rPr lang="ar-IQ" dirty="0"/>
              <a:t>حالة نقص المبيع أو زيادته: يميز المشرع العراقي بين الأشياء التي لا يضرها التبعيض وبين الأشياء المثلية التي يضرها التبعيض</a:t>
            </a:r>
          </a:p>
          <a:p>
            <a:r>
              <a:rPr lang="ar-IQ" dirty="0"/>
              <a:t> الأشياء المثلية التي لا يضرها التبعيض: ويكون المشتري  مخيراً بين فسخ البيع وبين أخذ الباقي من المبيع بحصته من الثمن سواء سمي ثمنه جملة أو بسعر الوحدة. أما إذا تبين أن الحنطة الموجودة هي أكثر من المقدار المتفق عليه، فالزيادة تكون للبائع ولا يجوز للمشتري أخذها حتى لو أبدى رغبته في دفع  قيمتها ما لم يوافق البائع على ذلك </a:t>
            </a:r>
          </a:p>
        </p:txBody>
      </p:sp>
    </p:spTree>
    <p:extLst>
      <p:ext uri="{BB962C8B-B14F-4D97-AF65-F5344CB8AC3E}">
        <p14:creationId xmlns:p14="http://schemas.microsoft.com/office/powerpoint/2010/main" val="3628308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نقص المبيع وزيادته : الاشياء </a:t>
            </a:r>
            <a:r>
              <a:rPr lang="ar-IQ" dirty="0" err="1" smtClean="0"/>
              <a:t>المثليه</a:t>
            </a:r>
            <a:endParaRPr lang="ar-IQ" dirty="0"/>
          </a:p>
        </p:txBody>
      </p:sp>
      <p:sp>
        <p:nvSpPr>
          <p:cNvPr id="3" name="عنصر نائب للمحتوى 2"/>
          <p:cNvSpPr>
            <a:spLocks noGrp="1"/>
          </p:cNvSpPr>
          <p:nvPr>
            <p:ph idx="1"/>
          </p:nvPr>
        </p:nvSpPr>
        <p:spPr/>
        <p:txBody>
          <a:bodyPr>
            <a:normAutofit fontScale="92500" lnSpcReduction="20000"/>
          </a:bodyPr>
          <a:lstStyle/>
          <a:p>
            <a:r>
              <a:rPr lang="ar-IQ" dirty="0"/>
              <a:t>أما في الحالة الثانية إذا كان المبيع من الأشياء المثلية التي يضرها التبعيض وحدد ثمنها على أساس الوحدة وظهر نقص أو زيادة فيها عند التسليم، فإن المشتري يكون مخيراً بين الفسخ وبين أخذ المبيع دون تبعيض بما يقابله من الثمن لا بالثمن المسمى وفي الحالة الثانية ليس للمشتري أن برفض الزيادة إذا لم يستعمل  خيار نقض العقد لأن الأشياء المثلية </a:t>
            </a:r>
            <a:r>
              <a:rPr lang="ar-IQ" dirty="0" err="1"/>
              <a:t>المبيعة</a:t>
            </a:r>
            <a:r>
              <a:rPr lang="ar-IQ" dirty="0"/>
              <a:t> يضرها التبعيض ويؤثر سلباً على البائع. ويشترط لكي يكون للمشتري الحق في فسخ البيع أو أن يكون للبائع الحق في الزيادة هو تجاوز النقص أو الزيادة خمسة في المائة من القدر المتفق عليه في العقد. كما يلزم على المشتري أن يدفع الدعوى على البائع خلال مدة لا تزيد على ثلاثة أشهر من تاريخ تسليم المبيع تسليماً فعلياً لا تسليماً حكمياً أو معنوياً </a:t>
            </a:r>
          </a:p>
          <a:p>
            <a:endParaRPr lang="ar-IQ" dirty="0"/>
          </a:p>
        </p:txBody>
      </p:sp>
    </p:spTree>
    <p:extLst>
      <p:ext uri="{BB962C8B-B14F-4D97-AF65-F5344CB8AC3E}">
        <p14:creationId xmlns:p14="http://schemas.microsoft.com/office/powerpoint/2010/main" val="235754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حكم هلاك المبيع قبل ا لتسليم </a:t>
            </a:r>
          </a:p>
        </p:txBody>
      </p:sp>
      <p:sp>
        <p:nvSpPr>
          <p:cNvPr id="3" name="عنصر نائب للمحتوى 2"/>
          <p:cNvSpPr>
            <a:spLocks noGrp="1"/>
          </p:cNvSpPr>
          <p:nvPr>
            <p:ph idx="1"/>
          </p:nvPr>
        </p:nvSpPr>
        <p:spPr/>
        <p:txBody>
          <a:bodyPr>
            <a:normAutofit lnSpcReduction="10000"/>
          </a:bodyPr>
          <a:lstStyle/>
          <a:p>
            <a:r>
              <a:rPr lang="ar-IQ" dirty="0"/>
              <a:t>تقع تبعة هلاك المبيع على المشتري اذا حصل بعد عقد البيع وبعد التسليم سواء حصل الهلاك بفعل المشتري او الغير اما اذا حصل الهلاك بفعل البائع يكون للمشتري حق الرجوع عليه طبقا للمسؤولية التقصيرية اما اذا حصل الهلاك بعد البيع وقبل التسليم الى المشتري يجب التمييز بين حالتين هما:- </a:t>
            </a:r>
          </a:p>
          <a:p>
            <a:r>
              <a:rPr lang="ar-IQ" dirty="0"/>
              <a:t>هلاك </a:t>
            </a:r>
            <a:r>
              <a:rPr lang="ar-IQ" dirty="0" err="1"/>
              <a:t>الشئ</a:t>
            </a:r>
            <a:r>
              <a:rPr lang="ar-IQ" dirty="0"/>
              <a:t> المثلي قبل التسليم:- لو هلك </a:t>
            </a:r>
            <a:r>
              <a:rPr lang="ar-IQ" dirty="0" err="1"/>
              <a:t>الشئ</a:t>
            </a:r>
            <a:r>
              <a:rPr lang="ar-IQ" dirty="0"/>
              <a:t> المثلي قبل الافراز فهلاكه يقع على البائع ويلتزم بان يسلم </a:t>
            </a:r>
            <a:r>
              <a:rPr lang="ar-IQ" dirty="0" err="1"/>
              <a:t>شئ</a:t>
            </a:r>
            <a:r>
              <a:rPr lang="ar-IQ" dirty="0"/>
              <a:t> من النوع المتفق عليه في </a:t>
            </a:r>
            <a:r>
              <a:rPr lang="ar-IQ" dirty="0" err="1"/>
              <a:t>العقد.على</a:t>
            </a:r>
            <a:r>
              <a:rPr lang="ar-IQ" dirty="0"/>
              <a:t> اعتبار ان الاشياء المثلية لا تهلك.</a:t>
            </a:r>
          </a:p>
          <a:p>
            <a:endParaRPr lang="ar-IQ" dirty="0"/>
          </a:p>
        </p:txBody>
      </p:sp>
    </p:spTree>
    <p:extLst>
      <p:ext uri="{BB962C8B-B14F-4D97-AF65-F5344CB8AC3E}">
        <p14:creationId xmlns:p14="http://schemas.microsoft.com/office/powerpoint/2010/main" val="4150707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lnSpcReduction="10000"/>
          </a:bodyPr>
          <a:lstStyle/>
          <a:p>
            <a:r>
              <a:rPr lang="ar-IQ" dirty="0"/>
              <a:t>ولكن ما الحكم لو تسبب المشتري في هلاك المبيع المثلي اختلف الفقه القانوني إلا ان الرأي الراجح يلتزم المشتري بدفع التعويض على اساس المسؤولية التقصيرية مع الزام البائع بالتسليم لعدم امكانية اعتبار التسليم واقعا.</a:t>
            </a:r>
          </a:p>
          <a:p>
            <a:r>
              <a:rPr lang="ar-IQ" dirty="0"/>
              <a:t>هلاك </a:t>
            </a:r>
            <a:r>
              <a:rPr lang="ar-IQ" dirty="0" err="1"/>
              <a:t>الشئ</a:t>
            </a:r>
            <a:r>
              <a:rPr lang="ar-IQ" dirty="0"/>
              <a:t> المعين بالذات قبل التسليم هنا يجب التمييز بين الهلاك بفعل المشتري او بفعل البائع او بسبب اجنبي .</a:t>
            </a:r>
          </a:p>
          <a:p>
            <a:r>
              <a:rPr lang="ar-IQ" dirty="0"/>
              <a:t>الهلاك بفعل المشتري او البائع:- اذا هلك المبيع قبل التسليم بفعل المشتري كان الهلاك عليه سواء كان الهلاك كليا او جزئيا ويجب عليه ان يدفع الثمن كاملا الى البائع. </a:t>
            </a:r>
          </a:p>
        </p:txBody>
      </p:sp>
    </p:spTree>
    <p:extLst>
      <p:ext uri="{BB962C8B-B14F-4D97-AF65-F5344CB8AC3E}">
        <p14:creationId xmlns:p14="http://schemas.microsoft.com/office/powerpoint/2010/main" val="39492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lnSpcReduction="10000"/>
          </a:bodyPr>
          <a:lstStyle/>
          <a:p>
            <a:r>
              <a:rPr lang="ar-IQ" dirty="0"/>
              <a:t>اما اذا كان الهلاك بفعل البائع فيكون مسئولا في مواجهة المشتري وعليه رد الثمن ودفع التعويض عما اصاب المشتري من ضرر.</a:t>
            </a:r>
          </a:p>
          <a:p>
            <a:r>
              <a:rPr lang="ar-IQ" dirty="0"/>
              <a:t>الهلاك بسبب أجنبي ان المشرع يميز بين الهلاك الكلي والهلاك الجزئي ويقرر تبعه هلاك المبيع  كليا بعد البيع وقبل التسليم تقع على البائع رغم ان المشتري اصبح مالكا قبل القبض والعقد ينفسخ تلقائيا اما اذا كان الهلاك جزئيا فان المشتري يكون مخيرا بين فسخ البيع او اخذ الباقي من المبيع بعد انقاص الثمن . </a:t>
            </a:r>
          </a:p>
          <a:p>
            <a:endParaRPr lang="ar-IQ" dirty="0"/>
          </a:p>
        </p:txBody>
      </p:sp>
    </p:spTree>
    <p:extLst>
      <p:ext uri="{BB962C8B-B14F-4D97-AF65-F5344CB8AC3E}">
        <p14:creationId xmlns:p14="http://schemas.microsoft.com/office/powerpoint/2010/main" val="1341092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92500" lnSpcReduction="20000"/>
          </a:bodyPr>
          <a:lstStyle/>
          <a:p>
            <a:r>
              <a:rPr lang="ar-IQ" dirty="0"/>
              <a:t>اذا كان الاصل تحمل البائع تبعه الهلاك قبل التسليم إلا ان هنالك بعض الاستثناءات هي:- </a:t>
            </a:r>
          </a:p>
          <a:p>
            <a:r>
              <a:rPr lang="ar-IQ" dirty="0"/>
              <a:t>اذا وجد اتفاق يقضي بان يتحمل المشتري تبعه الهلاك قبل القبض.</a:t>
            </a:r>
          </a:p>
          <a:p>
            <a:r>
              <a:rPr lang="ar-IQ" dirty="0"/>
              <a:t>اذا اعذر البائع المشتري لتسلم المبيع في الاجل المحدد وامتنع المشتري عن ذلك وهلك المبيع.</a:t>
            </a:r>
          </a:p>
          <a:p>
            <a:r>
              <a:rPr lang="ar-IQ" dirty="0"/>
              <a:t>اذا وضع المشتري يده على المبيع قبل دفع الثمن ودون استئذان البائع وهلك المبيع</a:t>
            </a:r>
            <a:r>
              <a:rPr lang="ar-IQ" dirty="0" smtClean="0"/>
              <a:t>.</a:t>
            </a:r>
          </a:p>
          <a:p>
            <a:r>
              <a:rPr lang="ar-IQ" dirty="0"/>
              <a:t>اذا كان البيع تجاريا فان تبعه هلاك المبيع في القانون التجاري تدور مع انتقال الملكية لا مع التسليم.</a:t>
            </a:r>
          </a:p>
          <a:p>
            <a:endParaRPr lang="ar-IQ" dirty="0"/>
          </a:p>
          <a:p>
            <a:endParaRPr lang="ar-IQ" dirty="0"/>
          </a:p>
        </p:txBody>
      </p:sp>
    </p:spTree>
    <p:extLst>
      <p:ext uri="{BB962C8B-B14F-4D97-AF65-F5344CB8AC3E}">
        <p14:creationId xmlns:p14="http://schemas.microsoft.com/office/powerpoint/2010/main" val="2547904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هلاك المقبوض على سوم الشراء والمقبوض على سوم النظر </a:t>
            </a:r>
          </a:p>
        </p:txBody>
      </p:sp>
      <p:sp>
        <p:nvSpPr>
          <p:cNvPr id="3" name="عنصر نائب للمحتوى 2"/>
          <p:cNvSpPr>
            <a:spLocks noGrp="1"/>
          </p:cNvSpPr>
          <p:nvPr>
            <p:ph idx="1"/>
          </p:nvPr>
        </p:nvSpPr>
        <p:spPr/>
        <p:txBody>
          <a:bodyPr>
            <a:normAutofit fontScale="85000" lnSpcReduction="10000"/>
          </a:bodyPr>
          <a:lstStyle/>
          <a:p>
            <a:r>
              <a:rPr lang="ar-IQ" dirty="0"/>
              <a:t>المقبوض على سوم الشراء هو ما يقبضه مريد الشراء من البائع بعد المساومة وتسمية الثمن حقيقة او حكما من قبل </a:t>
            </a:r>
            <a:r>
              <a:rPr lang="ar-IQ" dirty="0" err="1"/>
              <a:t>المتعاقدين.وعليه</a:t>
            </a:r>
            <a:r>
              <a:rPr lang="ar-IQ" dirty="0"/>
              <a:t> اذا هلك المقبوض على سوم الشراء بيد القابض هلك مضمون عليه بثمنه اذا كان مثليا وبقيمته اذا كان قيميا .ويكيف المقبوض على سوم الشراء بأنه عقد وعد بالبيع . </a:t>
            </a:r>
          </a:p>
          <a:p>
            <a:r>
              <a:rPr lang="ar-IQ" dirty="0"/>
              <a:t>اما المقبوض على سوم النظر:- فهو المقبوض لأجل ان ينظره القابض او يريه الى اخر سواء سمي له الثمن ام لم </a:t>
            </a:r>
            <a:r>
              <a:rPr lang="ar-IQ" dirty="0" err="1"/>
              <a:t>يسمى.والمقبوض</a:t>
            </a:r>
            <a:r>
              <a:rPr lang="ar-IQ" dirty="0"/>
              <a:t> على سوم النظر يعد امانه في يد القابض فان هلك بدون تعد او تقصير منه فلا ضمان عليه اما اذا هلك المقبوض بتعد او تقصير من القابض فان الاخير يضمن المثل اذا كان مثليا وقيمته اذا كان قيميا والمقبوض على سوم النظر يعتبر بمثابة الدعوة للتفاوض . </a:t>
            </a:r>
          </a:p>
          <a:p>
            <a:endParaRPr lang="ar-IQ" dirty="0"/>
          </a:p>
        </p:txBody>
      </p:sp>
    </p:spTree>
    <p:extLst>
      <p:ext uri="{BB962C8B-B14F-4D97-AF65-F5344CB8AC3E}">
        <p14:creationId xmlns:p14="http://schemas.microsoft.com/office/powerpoint/2010/main" val="2410347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حكم هلاك العقار بعد التسليم وقبل التسجيل</a:t>
            </a:r>
          </a:p>
        </p:txBody>
      </p:sp>
      <p:sp>
        <p:nvSpPr>
          <p:cNvPr id="3" name="عنصر نائب للمحتوى 2"/>
          <p:cNvSpPr>
            <a:spLocks noGrp="1"/>
          </p:cNvSpPr>
          <p:nvPr>
            <p:ph idx="1"/>
          </p:nvPr>
        </p:nvSpPr>
        <p:spPr/>
        <p:txBody>
          <a:bodyPr/>
          <a:lstStyle/>
          <a:p>
            <a:r>
              <a:rPr lang="ar-IQ" dirty="0"/>
              <a:t>اختلف الفقه القانوني بهذا الخصوص إلا ان الرأي الراجح ان الهلاك يقع على المشتري فيده يد ضمان لا يد امانة وان العقار مقبوض على سوم الشراء مع تسمية الثمن والمشتري وضع يده عليه بقصد تملكه.</a:t>
            </a:r>
          </a:p>
          <a:p>
            <a:r>
              <a:rPr lang="ar-IQ" dirty="0"/>
              <a:t>جزاء اخلال البائع بالتسليم:- اذا اخل البائع بالتزامه بالتسليم يحق للمشتري المطالبة بالتنفيذ العيني اذا كان ذلك ممكنا او المطالبة بالفسخ مع التعويض اذا كان له سبب </a:t>
            </a:r>
          </a:p>
        </p:txBody>
      </p:sp>
    </p:spTree>
    <p:extLst>
      <p:ext uri="{BB962C8B-B14F-4D97-AF65-F5344CB8AC3E}">
        <p14:creationId xmlns:p14="http://schemas.microsoft.com/office/powerpoint/2010/main" val="2332820266"/>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983</Words>
  <Application>Microsoft Office PowerPoint</Application>
  <PresentationFormat>عرض على الشاشة (3:4)‏</PresentationFormat>
  <Paragraphs>35</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سمة Office</vt:lpstr>
      <vt:lpstr>المحاضرة الثالثة عشر</vt:lpstr>
      <vt:lpstr>نقص المبيع وزيادته : الاشياء المثلية</vt:lpstr>
      <vt:lpstr>نقص المبيع وزيادته : الاشياء المثليه</vt:lpstr>
      <vt:lpstr>حكم هلاك المبيع قبل ا لتسليم </vt:lpstr>
      <vt:lpstr>عرض تقديمي في PowerPoint</vt:lpstr>
      <vt:lpstr>عرض تقديمي في PowerPoint</vt:lpstr>
      <vt:lpstr>عرض تقديمي في PowerPoint</vt:lpstr>
      <vt:lpstr>هلاك المقبوض على سوم الشراء والمقبوض على سوم النظر </vt:lpstr>
      <vt:lpstr>حكم هلاك العقار بعد التسليم وقبل التسجيل</vt:lpstr>
      <vt:lpstr>جزاء اخلال البائع بالتزامه بالتسليم</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الثالثة عشر</dc:title>
  <dc:creator>dell-moh</dc:creator>
  <cp:lastModifiedBy>dell-moh</cp:lastModifiedBy>
  <cp:revision>5</cp:revision>
  <dcterms:created xsi:type="dcterms:W3CDTF">2015-10-23T08:43:04Z</dcterms:created>
  <dcterms:modified xsi:type="dcterms:W3CDTF">2015-11-05T06:22:24Z</dcterms:modified>
</cp:coreProperties>
</file>