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9" r:id="rId4"/>
    <p:sldId id="268" r:id="rId5"/>
    <p:sldId id="267" r:id="rId6"/>
    <p:sldId id="258" r:id="rId7"/>
    <p:sldId id="259" r:id="rId8"/>
    <p:sldId id="260" r:id="rId9"/>
    <p:sldId id="261" r:id="rId10"/>
    <p:sldId id="262" r:id="rId11"/>
    <p:sldId id="263" r:id="rId12"/>
    <p:sldId id="264" r:id="rId13"/>
    <p:sldId id="265" r:id="rId14"/>
    <p:sldId id="266"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الثالثة عشر</a:t>
            </a:r>
            <a:endParaRPr lang="ar-IQ" dirty="0"/>
          </a:p>
        </p:txBody>
      </p:sp>
      <p:sp>
        <p:nvSpPr>
          <p:cNvPr id="3" name="عنوان فرعي 2"/>
          <p:cNvSpPr>
            <a:spLocks noGrp="1"/>
          </p:cNvSpPr>
          <p:nvPr>
            <p:ph type="subTitle" idx="1"/>
          </p:nvPr>
        </p:nvSpPr>
        <p:spPr/>
        <p:txBody>
          <a:bodyPr/>
          <a:lstStyle/>
          <a:p>
            <a:r>
              <a:rPr lang="ar-IQ" dirty="0" smtClean="0"/>
              <a:t>تسليم المبيع</a:t>
            </a:r>
            <a:endParaRPr lang="ar-IQ" dirty="0"/>
          </a:p>
        </p:txBody>
      </p:sp>
    </p:spTree>
    <p:extLst>
      <p:ext uri="{BB962C8B-B14F-4D97-AF65-F5344CB8AC3E}">
        <p14:creationId xmlns:p14="http://schemas.microsoft.com/office/powerpoint/2010/main" val="484567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مصاريف التسليم</a:t>
            </a:r>
            <a:endParaRPr lang="ar-IQ" dirty="0"/>
          </a:p>
        </p:txBody>
      </p:sp>
      <p:sp>
        <p:nvSpPr>
          <p:cNvPr id="3" name="عنصر نائب للمحتوى 2"/>
          <p:cNvSpPr>
            <a:spLocks noGrp="1"/>
          </p:cNvSpPr>
          <p:nvPr>
            <p:ph idx="1"/>
          </p:nvPr>
        </p:nvSpPr>
        <p:spPr/>
        <p:txBody>
          <a:bodyPr/>
          <a:lstStyle/>
          <a:p>
            <a:r>
              <a:rPr lang="ar-IQ" dirty="0" smtClean="0"/>
              <a:t>الأصل </a:t>
            </a:r>
            <a:r>
              <a:rPr lang="ar-IQ" dirty="0"/>
              <a:t>أن البائع هو الذي يلتزم بمصاريف تسليم المبيع إلى المشتري إلا إذا وجد اتفاق أو عرف يقضي بخلاف ذلك. ففي عقود توريد الماء والكهرباء يتحمل المستهلك أجرة العداد التي هي من مصاريف تسليم الماء والكهرباء، كما يجوز أن يقضي الاتفاق أو العرف بأن تكون مصاريف التسليم مناصفة بين البائع والمشتري .</a:t>
            </a:r>
          </a:p>
          <a:p>
            <a:endParaRPr lang="ar-IQ" dirty="0"/>
          </a:p>
        </p:txBody>
      </p:sp>
    </p:spTree>
    <p:extLst>
      <p:ext uri="{BB962C8B-B14F-4D97-AF65-F5344CB8AC3E}">
        <p14:creationId xmlns:p14="http://schemas.microsoft.com/office/powerpoint/2010/main" val="1436185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ملحقات المبيع</a:t>
            </a:r>
            <a:endParaRPr lang="ar-IQ" dirty="0"/>
          </a:p>
        </p:txBody>
      </p:sp>
      <p:sp>
        <p:nvSpPr>
          <p:cNvPr id="3" name="عنصر نائب للمحتوى 2"/>
          <p:cNvSpPr>
            <a:spLocks noGrp="1"/>
          </p:cNvSpPr>
          <p:nvPr>
            <p:ph idx="1"/>
          </p:nvPr>
        </p:nvSpPr>
        <p:spPr/>
        <p:txBody>
          <a:bodyPr>
            <a:normAutofit lnSpcReduction="10000"/>
          </a:bodyPr>
          <a:lstStyle/>
          <a:p>
            <a:r>
              <a:rPr lang="ar-IQ" dirty="0"/>
              <a:t>هي كل ما يعتبر قسماً ومكملاً للمبيع لا يمكن انتفاع المشتري بالمبيع بدونه. ويجب لتحديد ملحقات المبيع الرجوع إلى اتفاق الطرفين فإن لم يوجد اتفاق وجب الرجوع إلى العرف فإن لم يوجد العرف وجب تحديد هذه الملحقات بحسب طبيعة المبيع وجنسه. وملحقات العقار تشمل جميع ما أعد بصفة دائمة لاستعماله كما تشمل جميع الحقوق والدعاوى المكملة له أو المرتبطة به فسندات التمليك وعقود التأمين وحقوق الارتفاق المقررة له ودعوى مسؤولية المهندس والمقاول عن كل خلل أو تهدم يصيب البناء تعتبر جميعها من ملحقات العقار المبيع </a:t>
            </a:r>
            <a:r>
              <a:rPr lang="ar-IQ" dirty="0" smtClean="0"/>
              <a:t>.</a:t>
            </a:r>
            <a:endParaRPr lang="ar-IQ" dirty="0"/>
          </a:p>
        </p:txBody>
      </p:sp>
    </p:spTree>
    <p:extLst>
      <p:ext uri="{BB962C8B-B14F-4D97-AF65-F5344CB8AC3E}">
        <p14:creationId xmlns:p14="http://schemas.microsoft.com/office/powerpoint/2010/main" val="2702792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ملحقات المبيع</a:t>
            </a:r>
            <a:endParaRPr lang="ar-IQ" dirty="0"/>
          </a:p>
        </p:txBody>
      </p:sp>
      <p:sp>
        <p:nvSpPr>
          <p:cNvPr id="3" name="عنصر نائب للمحتوى 2"/>
          <p:cNvSpPr>
            <a:spLocks noGrp="1"/>
          </p:cNvSpPr>
          <p:nvPr>
            <p:ph idx="1"/>
          </p:nvPr>
        </p:nvSpPr>
        <p:spPr/>
        <p:txBody>
          <a:bodyPr/>
          <a:lstStyle/>
          <a:p>
            <a:r>
              <a:rPr lang="ar-IQ" dirty="0"/>
              <a:t>أما فيما يتعلق بملحقات المنقول مثل بيع السيارة يشمل مستندات ملكيتها وأدواتها الاحتياطية. أما الزيادة الحاصلة بعد البيع وقبل القبض كالثمر والإنتاج فإنها تكون للمشتري ما لم يوجد اتفاق أو عرف بغير ذلك، والمشتري هنا يتملك الثمار لا على اعتبار أنها ملحقات المبيع بل على اعتبار أنه مالكاً للمبيع لأنه لا يملك الثمار إلا من وقت انتقال الملكية إليه </a:t>
            </a:r>
          </a:p>
          <a:p>
            <a:endParaRPr lang="ar-IQ" dirty="0"/>
          </a:p>
        </p:txBody>
      </p:sp>
    </p:spTree>
    <p:extLst>
      <p:ext uri="{BB962C8B-B14F-4D97-AF65-F5344CB8AC3E}">
        <p14:creationId xmlns:p14="http://schemas.microsoft.com/office/powerpoint/2010/main" val="1660593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حالة المبيع عند التسليم</a:t>
            </a:r>
            <a:endParaRPr lang="ar-IQ" dirty="0"/>
          </a:p>
        </p:txBody>
      </p:sp>
      <p:sp>
        <p:nvSpPr>
          <p:cNvPr id="3" name="عنصر نائب للمحتوى 2"/>
          <p:cNvSpPr>
            <a:spLocks noGrp="1"/>
          </p:cNvSpPr>
          <p:nvPr>
            <p:ph idx="1"/>
          </p:nvPr>
        </p:nvSpPr>
        <p:spPr/>
        <p:txBody>
          <a:bodyPr/>
          <a:lstStyle/>
          <a:p>
            <a:r>
              <a:rPr lang="ar-IQ" dirty="0"/>
              <a:t>كقاعدة عامة يلتزم البائع بتسليم المبيع للمشتري بالحالة التي يكون عليها وقت البيع، إن المشرع العراقي لم ينص على حكم حالة المبيع وقت التسليم فإن كان المبيع شيئاً معيناً بالذات وجب على البائع تسليمه على الحالة التي كان عليها وقت  التعاقد ولو كان على حالة سيئة لأن المفروض أن المشتري عاينه أو علم به علماً كافياً. ويجب على البائع أن يسلم المبيع المتفق عليه ولا يجوز له تسليم شيء آخر حتى لو كان مساوياً في القيمة أو أزيد منها إلا إذا وافق المشتري على ذلك .</a:t>
            </a:r>
          </a:p>
          <a:p>
            <a:endParaRPr lang="ar-IQ" dirty="0"/>
          </a:p>
        </p:txBody>
      </p:sp>
    </p:spTree>
    <p:extLst>
      <p:ext uri="{BB962C8B-B14F-4D97-AF65-F5344CB8AC3E}">
        <p14:creationId xmlns:p14="http://schemas.microsoft.com/office/powerpoint/2010/main" val="3347412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اذا كان معينا بالنوع</a:t>
            </a:r>
            <a:endParaRPr lang="ar-IQ" dirty="0"/>
          </a:p>
        </p:txBody>
      </p:sp>
      <p:sp>
        <p:nvSpPr>
          <p:cNvPr id="3" name="عنصر نائب للمحتوى 2"/>
          <p:cNvSpPr>
            <a:spLocks noGrp="1"/>
          </p:cNvSpPr>
          <p:nvPr>
            <p:ph idx="1"/>
          </p:nvPr>
        </p:nvSpPr>
        <p:spPr/>
        <p:txBody>
          <a:bodyPr/>
          <a:lstStyle/>
          <a:p>
            <a:r>
              <a:rPr lang="ar-IQ" dirty="0"/>
              <a:t>أما إذا كان المبيع شيئاً معيناً بالنوع فإن البائع يلتزم بتسليم شيء من الصنف المتفق عليه فإذا لم يكن هناك اتفاق ولم يكن استخلاص صنف المبيع من العرف أو من ظروف التعاقد، التزم البائع بأن يسلم للمشتري شيئاً من الصنف المتوسط لا من الصنف الجيد حتى لا يغبن البائع ولا من الصنف </a:t>
            </a:r>
            <a:r>
              <a:rPr lang="ar-IQ" dirty="0" err="1"/>
              <a:t>الردئ</a:t>
            </a:r>
            <a:r>
              <a:rPr lang="ar-IQ" dirty="0"/>
              <a:t> حتى لا يغبن المشتري. وعبء الإثبات يكون على البائع لأنه هو المدين بالتزام التسليم وعليه أن يثبت براءة ذمته من الالتزام</a:t>
            </a:r>
          </a:p>
        </p:txBody>
      </p:sp>
    </p:spTree>
    <p:extLst>
      <p:ext uri="{BB962C8B-B14F-4D97-AF65-F5344CB8AC3E}">
        <p14:creationId xmlns:p14="http://schemas.microsoft.com/office/powerpoint/2010/main" val="4007607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أهمية التسليم</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أهمية التسليم </a:t>
            </a:r>
            <a:r>
              <a:rPr lang="ar-IQ" dirty="0" smtClean="0"/>
              <a:t>: لا </a:t>
            </a:r>
            <a:r>
              <a:rPr lang="ar-IQ" dirty="0"/>
              <a:t>يكفي انتقال ملكية المبيع قانوناً إلى المشتري بل لابد من نقل حيازته إليه حتى يستطيع من تحقيق المنافع التي قصدها من الشراء. وللتسليم أهمية كبيرة </a:t>
            </a:r>
            <a:r>
              <a:rPr lang="ar-IQ" dirty="0" smtClean="0"/>
              <a:t>في التشريعات </a:t>
            </a:r>
            <a:r>
              <a:rPr lang="ar-IQ" dirty="0"/>
              <a:t>المدنية الحديثة فإنها وإن لم تشترط التسليم لانتقال الملكية إلا أنها مع ذلك أقرت </a:t>
            </a:r>
            <a:r>
              <a:rPr lang="ar-IQ" dirty="0" smtClean="0"/>
              <a:t>أهميته : 1-فالتسليم </a:t>
            </a:r>
            <a:r>
              <a:rPr lang="ar-IQ" dirty="0"/>
              <a:t>يمنع من تطبيق قاعدة الحيازة في المنقول سند الملكية. </a:t>
            </a:r>
            <a:r>
              <a:rPr lang="ar-IQ" dirty="0" smtClean="0"/>
              <a:t>2-وللتسليم </a:t>
            </a:r>
            <a:r>
              <a:rPr lang="ar-IQ" dirty="0"/>
              <a:t>أهمية في بيع الأشياء المثلية إذ أن ملكية هذه الأشياء لا تنتقل إلا بالإفراز والإفراز لا يتم في الغالب إلا بالتسليم لذلك يختلط انتقال ملكية المبيع المثلي بتسليمه. </a:t>
            </a:r>
            <a:r>
              <a:rPr lang="ar-IQ" dirty="0" smtClean="0"/>
              <a:t>3- كما </a:t>
            </a:r>
            <a:r>
              <a:rPr lang="ar-IQ" dirty="0"/>
              <a:t>للتسليم أهمية في ترتيب فوائد الثمن، فالمشتري يلتزم بفوائد الثمن القانونية إذا كان قد تسلم المبيع وكان المبيع منتجاً للثمار أو إيرادات أخرى</a:t>
            </a:r>
            <a:r>
              <a:rPr lang="ar-IQ" dirty="0" smtClean="0"/>
              <a:t>.</a:t>
            </a:r>
            <a:endParaRPr lang="ar-IQ" dirty="0"/>
          </a:p>
        </p:txBody>
      </p:sp>
    </p:spTree>
    <p:extLst>
      <p:ext uri="{BB962C8B-B14F-4D97-AF65-F5344CB8AC3E}">
        <p14:creationId xmlns:p14="http://schemas.microsoft.com/office/powerpoint/2010/main" val="4077903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انواع التسليم</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والتزام البائع بالتسليم هو من مقتضيات عقد البيع بمعنى أن البائع يلتزم بالتسليم بمجرد انعقاد العقد دون ضرورة النص على ذلك. والتسليم قد يكون مادياً أو معنوياً، والتسليم المادي هو التسليم الذي يستلزم عملاً مادياً محسوساً وهو نقل حيازة المبيع من يد البائع إلى يد المشتري أي هو إقباض البائع المبيع إلى المشتري فعلاً . </a:t>
            </a:r>
          </a:p>
          <a:p>
            <a:endParaRPr lang="ar-IQ" dirty="0" smtClean="0"/>
          </a:p>
          <a:p>
            <a:r>
              <a:rPr lang="ar-IQ" dirty="0" smtClean="0"/>
              <a:t>ولهذا </a:t>
            </a:r>
            <a:r>
              <a:rPr lang="ar-IQ" dirty="0"/>
              <a:t>فهو يستلزم عملاً إيجابياً من جانب المشتري هو </a:t>
            </a:r>
            <a:endParaRPr lang="ar-IQ" dirty="0" smtClean="0"/>
          </a:p>
          <a:p>
            <a:pPr marL="0" indent="0">
              <a:buNone/>
            </a:pPr>
            <a:r>
              <a:rPr lang="ar-IQ" dirty="0" smtClean="0"/>
              <a:t>استيلاؤه </a:t>
            </a:r>
            <a:r>
              <a:rPr lang="ar-IQ" dirty="0"/>
              <a:t>مادياً على المبيع. وهناك التسليم القانوني الذي يتحقق بوضع البائع المبيع تحت تصرف المشتري وإعلامه بذلك ولو لم يتسلمه الأخير فعلاً. والسبب هو عدم ترك البائع تحت رحمة المشتري، لأن التسليم المادي يستلزم قيام المشتري بعمل إيجابي هو الاستيلاء على المبيع وقد يمتنع الأخير عن القيام به. ويعتبر تسليماً قانونياً حالة أعذار البائع للمشتري لتسلم المبيع، حيث يعتبر هذا الأعذار بمثابة وضع المبيع تحت تصرف المشتري</a:t>
            </a:r>
          </a:p>
          <a:p>
            <a:endParaRPr lang="ar-IQ" dirty="0"/>
          </a:p>
        </p:txBody>
      </p:sp>
    </p:spTree>
    <p:extLst>
      <p:ext uri="{BB962C8B-B14F-4D97-AF65-F5344CB8AC3E}">
        <p14:creationId xmlns:p14="http://schemas.microsoft.com/office/powerpoint/2010/main" val="3740954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صورة 2"/>
          <p:cNvSpPr>
            <a:spLocks noGrp="1"/>
          </p:cNvSpPr>
          <p:nvPr>
            <p:ph type="pic" idx="1"/>
          </p:nvPr>
        </p:nvSpPr>
        <p:spPr/>
      </p:sp>
      <p:sp>
        <p:nvSpPr>
          <p:cNvPr id="4" name="عنصر نائب للنص 3"/>
          <p:cNvSpPr>
            <a:spLocks noGrp="1"/>
          </p:cNvSpPr>
          <p:nvPr>
            <p:ph type="body" sz="half" idx="2"/>
          </p:nvPr>
        </p:nvSpPr>
        <p:spPr/>
        <p:txBody>
          <a:bodyPr/>
          <a:lstStyle/>
          <a:p>
            <a:endParaRPr lang="ar-IQ"/>
          </a:p>
        </p:txBody>
      </p:sp>
      <p:sp>
        <p:nvSpPr>
          <p:cNvPr id="5" name="مستطيل 4"/>
          <p:cNvSpPr/>
          <p:nvPr/>
        </p:nvSpPr>
        <p:spPr>
          <a:xfrm>
            <a:off x="2286000" y="2136339"/>
            <a:ext cx="4572000" cy="2585323"/>
          </a:xfrm>
          <a:prstGeom prst="rect">
            <a:avLst/>
          </a:prstGeom>
        </p:spPr>
        <p:txBody>
          <a:bodyPr>
            <a:spAutoFit/>
          </a:bodyPr>
          <a:lstStyle/>
          <a:p>
            <a:r>
              <a:rPr lang="ar-IQ" dirty="0"/>
              <a:t>ولهذا فهو يستلزم عملاً إيجابياً من جانب المشتري هو استيلاؤه مادياً على المبيع. وهناك التسليم القانوني الذي يتحقق بوضع البائع المبيع تحت تصرف المشتري وإعلامه بذلك ولو لم يتسلمه الأخير فعلاً. والسبب هو عدم ترك البائع تحت رحمة المشتري، لأن التسليم المادي يستلزم قيام المشتري بعمل إيجابي هو الاستيلاء على المبيع وقد يمتنع الأخير عن القيام به. ويعتبر تسليماً قانونياً حالة أعذار البائع للمشتري لتسلم المبيع، حيث يعتبر هذا الأعذار بمثابة وضع المبيع تحت تصرف المشتري</a:t>
            </a:r>
          </a:p>
        </p:txBody>
      </p:sp>
    </p:spTree>
    <p:extLst>
      <p:ext uri="{BB962C8B-B14F-4D97-AF65-F5344CB8AC3E}">
        <p14:creationId xmlns:p14="http://schemas.microsoft.com/office/powerpoint/2010/main" val="3277789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Tree>
    <p:extLst>
      <p:ext uri="{BB962C8B-B14F-4D97-AF65-F5344CB8AC3E}">
        <p14:creationId xmlns:p14="http://schemas.microsoft.com/office/powerpoint/2010/main" val="87263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طرق التسليم</a:t>
            </a:r>
            <a:endParaRPr lang="ar-IQ" dirty="0"/>
          </a:p>
        </p:txBody>
      </p:sp>
      <p:sp>
        <p:nvSpPr>
          <p:cNvPr id="3" name="عنصر نائب للمحتوى 2"/>
          <p:cNvSpPr>
            <a:spLocks noGrp="1"/>
          </p:cNvSpPr>
          <p:nvPr>
            <p:ph idx="1"/>
          </p:nvPr>
        </p:nvSpPr>
        <p:spPr/>
        <p:txBody>
          <a:bodyPr>
            <a:normAutofit fontScale="62500" lnSpcReduction="20000"/>
          </a:bodyPr>
          <a:lstStyle/>
          <a:p>
            <a:r>
              <a:rPr lang="ar-IQ" dirty="0"/>
              <a:t>تختلف طرق التسليم باختلاف طبيعة </a:t>
            </a:r>
            <a:r>
              <a:rPr lang="ar-IQ" dirty="0" smtClean="0"/>
              <a:t>المبيع:</a:t>
            </a:r>
          </a:p>
          <a:p>
            <a:r>
              <a:rPr lang="ar-IQ" dirty="0" smtClean="0"/>
              <a:t>اولا : التسليم المادي : </a:t>
            </a:r>
            <a:r>
              <a:rPr lang="ar-IQ" dirty="0"/>
              <a:t>فالتسليم يجب أن يتم وفقاً للطريقة التي تتناسب مع طبيعة الشيء المبيع، فتسليم العقار يكون بالتخلي عن حيازته للمشتري، فإن كان من المباني يجب على البائع إخلائها ونقل ما فيها من أثاث ومتاع، وإذا كان أرضاً زراعية فعليه الامتناع عن زراعتها والكف عن جني محصولها. وعلى البائع أن يسلم مفاتيح الدار أو الأرض المسورة أو تسليم مستندات التمليك. والمقصود بالمستندات هنا ليس عقد البيع الأخير، وانما هو الحجج التي تثبت ملكية البائع للمبيع وقت البيع، لأن هذه الحجج ضرورية للمشتري لتسجيل عقده أو التصرف في العقار في المستقبل لأنه ملزم بإثبات ملكية من تلقى الحق عنه. </a:t>
            </a:r>
            <a:endParaRPr lang="ar-IQ" dirty="0" smtClean="0"/>
          </a:p>
          <a:p>
            <a:r>
              <a:rPr lang="ar-IQ" dirty="0" smtClean="0"/>
              <a:t>أما </a:t>
            </a:r>
            <a:r>
              <a:rPr lang="ar-IQ" dirty="0"/>
              <a:t>تسليم المنقول فيتم عادة بالمناولة اليدوية إذا كان مما يسهل نقله وحمله ويجوز أن يكون تسليمه بتسليم مفاتيح الصندوق أو مفاتيح المخزن الذي يوجد فيه أو بنقل المبيع ووضعه تحت تصرف المشتري، ويكون التسليم </a:t>
            </a:r>
            <a:r>
              <a:rPr lang="ar-IQ" dirty="0" err="1"/>
              <a:t>بالتخليه</a:t>
            </a:r>
            <a:r>
              <a:rPr lang="ar-IQ" dirty="0"/>
              <a:t> والإذن كما لو كان المبيع محصولات لا تزال قائمة في الأرض. وإذا كان المبيع مجرد حق ولم يكن من الأشياء المادية فتسليمه يتم بتسليم سنده فتسليم حق الارتفاق يتم بتسليم سنده إذا كان له سند أو السماح للمشتري باستعماله مع تمكينه من ذلك. وتسليم الحقوق الشخصية يتم بتسليم سنداتها المثبتة لها، فإذا لم يكن له سند ثابت كحق المؤلف على مؤلفه فالتسليم يتم بالتصريح للمشتري بالانتفاع بالحق</a:t>
            </a:r>
            <a:r>
              <a:rPr lang="ar-IQ" dirty="0" smtClean="0"/>
              <a:t>.</a:t>
            </a:r>
            <a:endParaRPr lang="ar-IQ" dirty="0"/>
          </a:p>
        </p:txBody>
      </p:sp>
    </p:spTree>
    <p:extLst>
      <p:ext uri="{BB962C8B-B14F-4D97-AF65-F5344CB8AC3E}">
        <p14:creationId xmlns:p14="http://schemas.microsoft.com/office/powerpoint/2010/main" val="1408686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طرق التسليم </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أما التسليم المعنوي فهو الذي يتم بمجرد تراضي الطرفين دون الحاجة إلى استيلاء المشتري مادياً على المبيع. </a:t>
            </a:r>
          </a:p>
          <a:p>
            <a:endParaRPr lang="ar-IQ" dirty="0"/>
          </a:p>
          <a:p>
            <a:r>
              <a:rPr lang="ar-IQ" dirty="0"/>
              <a:t>اما صور التسليم المعنوي :-</a:t>
            </a:r>
          </a:p>
          <a:p>
            <a:r>
              <a:rPr lang="ar-IQ" dirty="0"/>
              <a:t>الأولى: ويتم التسليم فيها بمجرد تغيير نية المشتري في حيازة المبيع: مثلاً لو كان المشتري قبل البيع مستأجراً العقار المبيع واشتراها من المالك فلا حاجة إلى قبض جديد سوى تغيير نية المشتري في الحيازة.</a:t>
            </a:r>
          </a:p>
          <a:p>
            <a:r>
              <a:rPr lang="ar-IQ" dirty="0"/>
              <a:t>الثانية: وهو التسليم الذي يتم بمجرد اتفاق الطرفين ويبقى المبيع في يد البائع بسبب جديد كالإيجار أو الهبة أو الرهن الذي تم بينه وبين المشتري</a:t>
            </a:r>
          </a:p>
          <a:p>
            <a:endParaRPr lang="ar-IQ" dirty="0"/>
          </a:p>
        </p:txBody>
      </p:sp>
    </p:spTree>
    <p:extLst>
      <p:ext uri="{BB962C8B-B14F-4D97-AF65-F5344CB8AC3E}">
        <p14:creationId xmlns:p14="http://schemas.microsoft.com/office/powerpoint/2010/main" val="4008999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زمان التسليم</a:t>
            </a:r>
            <a:endParaRPr lang="ar-IQ" dirty="0"/>
          </a:p>
        </p:txBody>
      </p:sp>
      <p:sp>
        <p:nvSpPr>
          <p:cNvPr id="3" name="عنصر نائب للمحتوى 2"/>
          <p:cNvSpPr>
            <a:spLocks noGrp="1"/>
          </p:cNvSpPr>
          <p:nvPr>
            <p:ph idx="1"/>
          </p:nvPr>
        </p:nvSpPr>
        <p:spPr/>
        <p:txBody>
          <a:bodyPr/>
          <a:lstStyle/>
          <a:p>
            <a:r>
              <a:rPr lang="ar-IQ" dirty="0"/>
              <a:t>إن زمان التسليم هو زمان دفع الثمن من قبل المشتري وهذا الحكم هو تطبيق من تطبيقات القاعدة العامة في الدفع بعدم التنفيذ. ولكن للطرفين المتعاقدين الاتفاق على تسليم المبيع فور انعقاد العقد إلى المشتري على أن يؤجل دفع الثمن إلى تاريخ لاحق. كما يحق لهما الاتفاق على دفع الثمن مقدماً على أن يؤجل تسليم المبيع إلى ميعاد آخر . </a:t>
            </a:r>
          </a:p>
          <a:p>
            <a:endParaRPr lang="ar-IQ" dirty="0"/>
          </a:p>
        </p:txBody>
      </p:sp>
    </p:spTree>
    <p:extLst>
      <p:ext uri="{BB962C8B-B14F-4D97-AF65-F5344CB8AC3E}">
        <p14:creationId xmlns:p14="http://schemas.microsoft.com/office/powerpoint/2010/main" val="1529471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مكان التسليم</a:t>
            </a:r>
            <a:endParaRPr lang="ar-IQ" dirty="0"/>
          </a:p>
        </p:txBody>
      </p:sp>
      <p:sp>
        <p:nvSpPr>
          <p:cNvPr id="3" name="عنصر نائب للمحتوى 2"/>
          <p:cNvSpPr>
            <a:spLocks noGrp="1"/>
          </p:cNvSpPr>
          <p:nvPr>
            <p:ph idx="1"/>
          </p:nvPr>
        </p:nvSpPr>
        <p:spPr/>
        <p:txBody>
          <a:bodyPr/>
          <a:lstStyle/>
          <a:p>
            <a:r>
              <a:rPr lang="ar-IQ" dirty="0" smtClean="0"/>
              <a:t>ان مكان </a:t>
            </a:r>
            <a:r>
              <a:rPr lang="ar-IQ" dirty="0"/>
              <a:t>التسليم هو المكان المتفق عليه في العقد، فإذا لم يوجد اتفاق فإن مكان التسليم هو محل وجود المبيع وقت إبرام عقد البيع ويعتبر محل إقامة البائع محلاً لوجود المبيع المنقول الذي لم يعين  محل وجوده. إلا أن هذه القرينة بسيطة قابلة لإثبات العكس. فإن أثبت المشتري أن المبيع كان في محل آخر وقت التعاقد وجب التسليم في هذا المحل لا في محل إقامة البائع </a:t>
            </a:r>
          </a:p>
        </p:txBody>
      </p:sp>
    </p:spTree>
    <p:extLst>
      <p:ext uri="{BB962C8B-B14F-4D97-AF65-F5344CB8AC3E}">
        <p14:creationId xmlns:p14="http://schemas.microsoft.com/office/powerpoint/2010/main" val="43941001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1173</Words>
  <Application>Microsoft Office PowerPoint</Application>
  <PresentationFormat>عرض على الشاشة (3:4)‏</PresentationFormat>
  <Paragraphs>34</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سمة Office</vt:lpstr>
      <vt:lpstr>المحاضرة الثالثة عشر</vt:lpstr>
      <vt:lpstr>أهمية التسليم</vt:lpstr>
      <vt:lpstr>انواع التسليم</vt:lpstr>
      <vt:lpstr>عرض تقديمي في PowerPoint</vt:lpstr>
      <vt:lpstr>عرض تقديمي في PowerPoint</vt:lpstr>
      <vt:lpstr>طرق التسليم</vt:lpstr>
      <vt:lpstr>طرق التسليم </vt:lpstr>
      <vt:lpstr>زمان التسليم</vt:lpstr>
      <vt:lpstr>مكان التسليم</vt:lpstr>
      <vt:lpstr>مصاريف التسليم</vt:lpstr>
      <vt:lpstr>ملحقات المبيع</vt:lpstr>
      <vt:lpstr>ملحقات المبيع</vt:lpstr>
      <vt:lpstr>حالة المبيع عند التسليم</vt:lpstr>
      <vt:lpstr>اذا كان معينا بالنوع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عشر</dc:title>
  <dc:creator>dell-moh</dc:creator>
  <cp:lastModifiedBy>dell-moh</cp:lastModifiedBy>
  <cp:revision>5</cp:revision>
  <dcterms:created xsi:type="dcterms:W3CDTF">2015-10-23T08:18:58Z</dcterms:created>
  <dcterms:modified xsi:type="dcterms:W3CDTF">2015-10-28T16:15:26Z</dcterms:modified>
</cp:coreProperties>
</file>