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30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الثانية عشر </a:t>
            </a:r>
            <a:endParaRPr lang="ar-IQ" dirty="0"/>
          </a:p>
        </p:txBody>
      </p:sp>
      <p:sp>
        <p:nvSpPr>
          <p:cNvPr id="3" name="عنوان فرعي 2"/>
          <p:cNvSpPr>
            <a:spLocks noGrp="1"/>
          </p:cNvSpPr>
          <p:nvPr>
            <p:ph type="subTitle" idx="1"/>
          </p:nvPr>
        </p:nvSpPr>
        <p:spPr/>
        <p:txBody>
          <a:bodyPr/>
          <a:lstStyle/>
          <a:p>
            <a:r>
              <a:rPr lang="ar-IQ" dirty="0" smtClean="0"/>
              <a:t>التزامات البائع</a:t>
            </a:r>
            <a:endParaRPr lang="ar-IQ" dirty="0"/>
          </a:p>
        </p:txBody>
      </p:sp>
    </p:spTree>
    <p:extLst>
      <p:ext uri="{BB962C8B-B14F-4D97-AF65-F5344CB8AC3E}">
        <p14:creationId xmlns:p14="http://schemas.microsoft.com/office/powerpoint/2010/main" val="3828699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التزامات البائع</a:t>
            </a:r>
            <a:endParaRPr lang="ar-IQ" dirty="0"/>
          </a:p>
        </p:txBody>
      </p:sp>
      <p:sp>
        <p:nvSpPr>
          <p:cNvPr id="3" name="عنصر نائب للمحتوى 2"/>
          <p:cNvSpPr>
            <a:spLocks noGrp="1"/>
          </p:cNvSpPr>
          <p:nvPr>
            <p:ph idx="1"/>
          </p:nvPr>
        </p:nvSpPr>
        <p:spPr/>
        <p:txBody>
          <a:bodyPr/>
          <a:lstStyle/>
          <a:p>
            <a:r>
              <a:rPr lang="ar-IQ" dirty="0"/>
              <a:t>التزامات البائع تتمثل في </a:t>
            </a:r>
            <a:r>
              <a:rPr lang="ar-IQ" dirty="0" smtClean="0"/>
              <a:t>: 1- الالتزام </a:t>
            </a:r>
            <a:r>
              <a:rPr lang="ar-IQ" dirty="0"/>
              <a:t>بنقل الملكية</a:t>
            </a:r>
            <a:r>
              <a:rPr lang="ar-IQ" dirty="0" smtClean="0"/>
              <a:t>،</a:t>
            </a:r>
          </a:p>
          <a:p>
            <a:r>
              <a:rPr lang="ar-IQ" dirty="0" smtClean="0"/>
              <a:t>2- </a:t>
            </a:r>
            <a:r>
              <a:rPr lang="ar-IQ" dirty="0"/>
              <a:t>الالتزام بتسليم الشيء المبيع، </a:t>
            </a:r>
            <a:endParaRPr lang="ar-IQ" dirty="0" smtClean="0"/>
          </a:p>
          <a:p>
            <a:r>
              <a:rPr lang="ar-IQ" dirty="0" smtClean="0"/>
              <a:t>3- الالتزام </a:t>
            </a:r>
            <a:r>
              <a:rPr lang="ar-IQ" dirty="0"/>
              <a:t>بضمان التعرض والاستحقاق </a:t>
            </a:r>
            <a:r>
              <a:rPr lang="ar-IQ" dirty="0" smtClean="0"/>
              <a:t>والعيوب </a:t>
            </a:r>
            <a:r>
              <a:rPr lang="ar-IQ" dirty="0"/>
              <a:t>الخفية</a:t>
            </a:r>
          </a:p>
        </p:txBody>
      </p:sp>
    </p:spTree>
    <p:extLst>
      <p:ext uri="{BB962C8B-B14F-4D97-AF65-F5344CB8AC3E}">
        <p14:creationId xmlns:p14="http://schemas.microsoft.com/office/powerpoint/2010/main" val="250539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نقل ملكية المبيع المنقول</a:t>
            </a:r>
            <a:endParaRPr lang="ar-IQ" dirty="0"/>
          </a:p>
        </p:txBody>
      </p:sp>
      <p:sp>
        <p:nvSpPr>
          <p:cNvPr id="3" name="عنصر نائب للمحتوى 2"/>
          <p:cNvSpPr>
            <a:spLocks noGrp="1"/>
          </p:cNvSpPr>
          <p:nvPr>
            <p:ph idx="1"/>
          </p:nvPr>
        </p:nvSpPr>
        <p:spPr/>
        <p:txBody>
          <a:bodyPr>
            <a:normAutofit fontScale="62500" lnSpcReduction="20000"/>
          </a:bodyPr>
          <a:lstStyle/>
          <a:p>
            <a:r>
              <a:rPr lang="ar-IQ" dirty="0"/>
              <a:t>أولا: المنقول المعين بالذات: (القاعدة انتقال الملكية فور إبرام العقد)</a:t>
            </a:r>
          </a:p>
          <a:p>
            <a:r>
              <a:rPr lang="ar-IQ" dirty="0"/>
              <a:t>ملكية المنقول المعين بالذات تنتقل من البائع إلى المشتري فور إبرام البيع. فنقل الملكية يتم بقوة القانون من وقت الاتفاق على البيع أي وقت نشوئه.</a:t>
            </a:r>
          </a:p>
          <a:p>
            <a:r>
              <a:rPr lang="ar-IQ" dirty="0"/>
              <a:t>شروط تطبيق هذه القاعدة وآثارها:</a:t>
            </a:r>
          </a:p>
          <a:p>
            <a:r>
              <a:rPr lang="ar-IQ" dirty="0"/>
              <a:t>1. أن يكون المبيع منقولا معنيا بالذات =&gt;ويكون الشيء معين بالذات عندما يجري تحديده تحديدا يمنع اختلاطه ومشاركته لشيء آخر في الوجود الخارجي. أما إن كان البيع مع خيار التعيين فلا ينتقل حق ملكية المبيع إلى المشتري بعد أن يمارس البائع حقه في خيار التعيين.</a:t>
            </a:r>
          </a:p>
          <a:p>
            <a:r>
              <a:rPr lang="ar-IQ" dirty="0"/>
              <a:t>2. أن يكون مملوكا للبائع: ومن تم لا يترتب على بيع ملك الغير نقل ملكية المبيع إلى المشتري فور إبرام العقد ولو كان المبيع معينا بالذات (فاقد الشيء لا يعطيه ) ورغم أن الحيازة في المنقول تعتبر سند الحائز فإن اكتساب الملكية هنا ليست إثر ترتب على البيع الصادر عن غير المالك بل هو إثر ترتب على الواقعة المركبة التي يعتبر البيع الصادر من الغير عنصرا فيها ويسمى "السبب الصحيح" وذلك شرط أن يكون المشتري حسن النية وإلا أمكن للمشتري الأول أن يسترد الشيء من بين يدي المشتري الثاني.</a:t>
            </a:r>
          </a:p>
          <a:p>
            <a:r>
              <a:rPr lang="ar-IQ" dirty="0"/>
              <a:t>3. عدم الاتفاق على إرجاء نقل الملكية إلى وقت </a:t>
            </a:r>
            <a:r>
              <a:rPr lang="ar-IQ" dirty="0" smtClean="0"/>
              <a:t>لاحق</a:t>
            </a:r>
          </a:p>
          <a:p>
            <a:r>
              <a:rPr lang="ar-IQ" dirty="0" smtClean="0"/>
              <a:t>ان </a:t>
            </a:r>
            <a:r>
              <a:rPr lang="ar-IQ" dirty="0" err="1" smtClean="0"/>
              <a:t>لايشترط</a:t>
            </a:r>
            <a:r>
              <a:rPr lang="ar-IQ" dirty="0" smtClean="0"/>
              <a:t> القانون شكلية معينه</a:t>
            </a:r>
            <a:endParaRPr lang="ar-IQ" dirty="0"/>
          </a:p>
        </p:txBody>
      </p:sp>
    </p:spTree>
    <p:extLst>
      <p:ext uri="{BB962C8B-B14F-4D97-AF65-F5344CB8AC3E}">
        <p14:creationId xmlns:p14="http://schemas.microsoft.com/office/powerpoint/2010/main" val="4212251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نقل ملكية المنقول المعين بالنوع</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ذا كان المنقول لم يعين إلا بنوعه ومقداره فإن الملكية لا تنتقل إلى المشتري إلا </a:t>
            </a:r>
            <a:r>
              <a:rPr lang="ar-IQ" dirty="0" smtClean="0"/>
              <a:t>بإفراز </a:t>
            </a:r>
            <a:r>
              <a:rPr lang="ar-IQ" dirty="0"/>
              <a:t>المبيع حتى ولو تأخر التسليم بعد ذلك. وفرز المبيع يكون عن طريق عده أو وزنه أو قياسه وإما أن يكون عن طريق تسليمه أو عن طريق وضع علامات المشتري عليه أو بأي طريق آخر يؤدي إلى تعيينه</a:t>
            </a:r>
            <a:r>
              <a:rPr lang="ar-IQ" dirty="0" smtClean="0"/>
              <a:t>.</a:t>
            </a:r>
          </a:p>
          <a:p>
            <a:r>
              <a:rPr lang="ar-IQ" dirty="0" smtClean="0"/>
              <a:t>مالحكم اذا امتنع البائع عن تنفيذ التزامه </a:t>
            </a:r>
            <a:r>
              <a:rPr lang="ar-IQ" dirty="0" err="1" smtClean="0"/>
              <a:t>بالافراز</a:t>
            </a:r>
            <a:r>
              <a:rPr lang="ar-IQ" dirty="0" smtClean="0"/>
              <a:t>؟</a:t>
            </a:r>
          </a:p>
          <a:p>
            <a:r>
              <a:rPr lang="ar-IQ" dirty="0"/>
              <a:t>نصت المادة 248 ق م ع: </a:t>
            </a:r>
            <a:r>
              <a:rPr lang="ar-IQ" dirty="0" smtClean="0"/>
              <a:t>على انه </a:t>
            </a:r>
            <a:endParaRPr lang="ar-IQ" dirty="0"/>
          </a:p>
          <a:p>
            <a:r>
              <a:rPr lang="ar-IQ" dirty="0"/>
              <a:t>1 – اذا ورد الالتزام بنقل </a:t>
            </a:r>
            <a:r>
              <a:rPr lang="ar-IQ" dirty="0" err="1"/>
              <a:t>الملكیة</a:t>
            </a:r>
            <a:r>
              <a:rPr lang="ar-IQ" dirty="0"/>
              <a:t> او أي حق </a:t>
            </a:r>
            <a:r>
              <a:rPr lang="ar-IQ" dirty="0" err="1"/>
              <a:t>عیني</a:t>
            </a:r>
            <a:r>
              <a:rPr lang="ar-IQ" dirty="0"/>
              <a:t> على شيء لم </a:t>
            </a:r>
            <a:r>
              <a:rPr lang="ar-IQ" dirty="0" err="1"/>
              <a:t>يعین</a:t>
            </a:r>
            <a:r>
              <a:rPr lang="ar-IQ" dirty="0"/>
              <a:t> الا بنوعه فلا ينقل</a:t>
            </a:r>
          </a:p>
          <a:p>
            <a:r>
              <a:rPr lang="ar-IQ" dirty="0"/>
              <a:t>الحق الا </a:t>
            </a:r>
            <a:r>
              <a:rPr lang="ar-IQ" dirty="0" err="1"/>
              <a:t>بتعیین</a:t>
            </a:r>
            <a:r>
              <a:rPr lang="ar-IQ" dirty="0"/>
              <a:t> الشيء بالذات.</a:t>
            </a:r>
          </a:p>
          <a:p>
            <a:r>
              <a:rPr lang="ar-IQ" dirty="0"/>
              <a:t>2 – فإذا لم يقم المدين </a:t>
            </a:r>
            <a:r>
              <a:rPr lang="ar-IQ" dirty="0" err="1"/>
              <a:t>بتنفیذ</a:t>
            </a:r>
            <a:r>
              <a:rPr lang="ar-IQ" dirty="0"/>
              <a:t> التزامه جاز للدائن ان يحصل على شيء من النوع نفسه </a:t>
            </a:r>
            <a:r>
              <a:rPr lang="ar-IQ" dirty="0" smtClean="0"/>
              <a:t>على نفقة </a:t>
            </a:r>
            <a:r>
              <a:rPr lang="ar-IQ" dirty="0"/>
              <a:t>المدين بعد استئذان المحكمة او </a:t>
            </a:r>
            <a:r>
              <a:rPr lang="ar-IQ" dirty="0" err="1"/>
              <a:t>بغیر</a:t>
            </a:r>
            <a:r>
              <a:rPr lang="ar-IQ" dirty="0"/>
              <a:t> </a:t>
            </a:r>
            <a:r>
              <a:rPr lang="ar-IQ" dirty="0" err="1"/>
              <a:t>استئذانھا</a:t>
            </a:r>
            <a:r>
              <a:rPr lang="ar-IQ" dirty="0"/>
              <a:t> في حالة الاستعجال، كما انه يجوز له </a:t>
            </a:r>
            <a:r>
              <a:rPr lang="ar-IQ" dirty="0" smtClean="0"/>
              <a:t>ان يطالب </a:t>
            </a:r>
            <a:r>
              <a:rPr lang="ar-IQ" dirty="0" err="1"/>
              <a:t>بقیمة</a:t>
            </a:r>
            <a:r>
              <a:rPr lang="ar-IQ" dirty="0"/>
              <a:t> الشيء من </a:t>
            </a:r>
            <a:r>
              <a:rPr lang="ar-IQ" dirty="0" err="1"/>
              <a:t>غیر</a:t>
            </a:r>
            <a:r>
              <a:rPr lang="ar-IQ" dirty="0"/>
              <a:t> اخلال في </a:t>
            </a:r>
            <a:r>
              <a:rPr lang="ar-IQ" dirty="0" err="1"/>
              <a:t>الحالتین</a:t>
            </a:r>
            <a:r>
              <a:rPr lang="ar-IQ" dirty="0"/>
              <a:t> بحقه في التعويض.</a:t>
            </a:r>
          </a:p>
        </p:txBody>
      </p:sp>
    </p:spTree>
    <p:extLst>
      <p:ext uri="{BB962C8B-B14F-4D97-AF65-F5344CB8AC3E}">
        <p14:creationId xmlns:p14="http://schemas.microsoft.com/office/powerpoint/2010/main" val="1642164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نقل ملكية عقار</a:t>
            </a:r>
            <a:endParaRPr lang="ar-IQ" dirty="0"/>
          </a:p>
        </p:txBody>
      </p:sp>
      <p:sp>
        <p:nvSpPr>
          <p:cNvPr id="3" name="عنصر نائب للمحتوى 2"/>
          <p:cNvSpPr>
            <a:spLocks noGrp="1"/>
          </p:cNvSpPr>
          <p:nvPr>
            <p:ph idx="1"/>
          </p:nvPr>
        </p:nvSpPr>
        <p:spPr/>
        <p:txBody>
          <a:bodyPr>
            <a:normAutofit/>
          </a:bodyPr>
          <a:lstStyle/>
          <a:p>
            <a:r>
              <a:rPr lang="ar-IQ" dirty="0"/>
              <a:t>ما بالنسبة للعقارات فالقاعدة أن الملكية وغيرها في الحقوق العينية لا يمكن أن تنتقل، سواء فيما بين المتعاقدين أو بالنسبة للغير إلا وفق أحكام خاصة بالملكية العقارية</a:t>
            </a:r>
            <a:r>
              <a:rPr lang="ar-IQ" dirty="0" smtClean="0"/>
              <a:t>.</a:t>
            </a:r>
          </a:p>
          <a:p>
            <a:r>
              <a:rPr lang="ar-IQ" dirty="0" smtClean="0"/>
              <a:t>متى تنتقل ملكية العقار في المزايدات الجبرية؟</a:t>
            </a:r>
          </a:p>
          <a:p>
            <a:r>
              <a:rPr lang="ar-IQ" dirty="0"/>
              <a:t>نصت المادة 89 ق م ع: لا يتم العقد في المزايدات الا برسو (المزايدة) ويسقط العطاء بعطاء ازيد ولو وفع باطلاً او </a:t>
            </a:r>
            <a:r>
              <a:rPr lang="ar-IQ" dirty="0" err="1" smtClean="0"/>
              <a:t>باقفال</a:t>
            </a:r>
            <a:r>
              <a:rPr lang="ar-IQ" dirty="0" smtClean="0"/>
              <a:t> المزايدة </a:t>
            </a:r>
            <a:r>
              <a:rPr lang="ar-IQ" dirty="0"/>
              <a:t>دون ان ترسو على احد، </a:t>
            </a:r>
            <a:r>
              <a:rPr lang="ar-IQ" dirty="0" err="1"/>
              <a:t>ھذا</a:t>
            </a:r>
            <a:r>
              <a:rPr lang="ar-IQ" dirty="0"/>
              <a:t> مع عدم الاخلال </a:t>
            </a:r>
            <a:r>
              <a:rPr lang="ar-IQ" dirty="0" err="1"/>
              <a:t>بالاحكام</a:t>
            </a:r>
            <a:r>
              <a:rPr lang="ar-IQ" dirty="0"/>
              <a:t> الواردة في </a:t>
            </a:r>
            <a:r>
              <a:rPr lang="ar-IQ" dirty="0" err="1"/>
              <a:t>القوانین</a:t>
            </a:r>
            <a:r>
              <a:rPr lang="ar-IQ" dirty="0"/>
              <a:t> الاخرى.</a:t>
            </a:r>
          </a:p>
        </p:txBody>
      </p:sp>
    </p:spTree>
    <p:extLst>
      <p:ext uri="{BB962C8B-B14F-4D97-AF65-F5344CB8AC3E}">
        <p14:creationId xmlns:p14="http://schemas.microsoft.com/office/powerpoint/2010/main" val="3039917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مرحلة ما قبل التسجيل </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smtClean="0"/>
              <a:t>دعوى الاسترداد: للمشتري رغم بطلان العقد ان يطالب باسترداد الثمن مع المطالبة بالفائدة القانونية. اعتبارا من تاريخ التأدية الفعلية.</a:t>
            </a:r>
          </a:p>
          <a:p>
            <a:r>
              <a:rPr lang="ar-IQ" dirty="0" smtClean="0"/>
              <a:t>كما له الحق بحبس المبيع حتى يستوفي الثمن</a:t>
            </a:r>
          </a:p>
          <a:p>
            <a:r>
              <a:rPr lang="ar-IQ" dirty="0" smtClean="0"/>
              <a:t>المطالبة بالمصاريف التي صرفها على تعمير المبيع اذا ثبت انه لم يصرفها بنية التبرع</a:t>
            </a:r>
          </a:p>
          <a:p>
            <a:r>
              <a:rPr lang="ar-IQ" dirty="0" smtClean="0"/>
              <a:t>اما البائع فله ان يقيم دعوى الاسترداد المبيع من المشتري كما انه له المطالبة بثمار المبيع ومنافعه التي استوفاها المشتري طوال مدة الحيازة اذا كان المشتري سيء النية. اما اذا كان حسن النية فانه يتملكها.</a:t>
            </a:r>
            <a:endParaRPr lang="ar-IQ" dirty="0"/>
          </a:p>
        </p:txBody>
      </p:sp>
    </p:spTree>
    <p:extLst>
      <p:ext uri="{BB962C8B-B14F-4D97-AF65-F5344CB8AC3E}">
        <p14:creationId xmlns:p14="http://schemas.microsoft.com/office/powerpoint/2010/main" val="1156271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اجر المثل</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smtClean="0"/>
              <a:t>لا يجوز للبائع ان يطالب المشتري باجر المثل اذا كان قد اباح له التصرف في المبيع لان عقد بيع العقار الخارجي وان كان باطلا  فانه يتحول الى عقد اخر هو عقد الاباحة اذا توافرت اركانه.</a:t>
            </a:r>
          </a:p>
          <a:p>
            <a:r>
              <a:rPr lang="ar-IQ" dirty="0" smtClean="0"/>
              <a:t>مالحكم في حالة بيع المشتري للعقار المبيع خارج دائرة التسجيل العقاري الى اخر؟ </a:t>
            </a:r>
            <a:r>
              <a:rPr lang="ar-IQ" dirty="0" err="1" smtClean="0"/>
              <a:t>بامكان</a:t>
            </a:r>
            <a:r>
              <a:rPr lang="ar-IQ" dirty="0" smtClean="0"/>
              <a:t> البائع الاول مطالبة المشتري الثاني باجر المثل و </a:t>
            </a:r>
            <a:r>
              <a:rPr lang="ar-IQ" dirty="0" err="1" smtClean="0"/>
              <a:t>لايمكن</a:t>
            </a:r>
            <a:r>
              <a:rPr lang="ar-IQ" dirty="0" smtClean="0"/>
              <a:t> له التمسك بان البائع الثاني ( المشتري) قد ابيح له التصرف في العقار . لان الاباحة صفه بذات الشخص المباح  وليس له الحق بنقله الى الاخر.</a:t>
            </a:r>
          </a:p>
          <a:p>
            <a:r>
              <a:rPr lang="ar-IQ" dirty="0" smtClean="0"/>
              <a:t>كما انه اي المشتري الثاني ليس له الحق بالمطالبة بما صرفه على العقار حتى ولو اباح له المشتري الاول ذلك.</a:t>
            </a:r>
          </a:p>
          <a:p>
            <a:r>
              <a:rPr lang="ar-IQ" dirty="0" smtClean="0"/>
              <a:t>اما اذا لم يتضمن سند البيع الخارجي اباحة التصرف للمشتري فان تصرفه يكون بدون زعم شرعي ويترتب عليه دفع اجر مثل العقار المالك</a:t>
            </a:r>
            <a:endParaRPr lang="ar-IQ" dirty="0"/>
          </a:p>
        </p:txBody>
      </p:sp>
    </p:spTree>
    <p:extLst>
      <p:ext uri="{BB962C8B-B14F-4D97-AF65-F5344CB8AC3E}">
        <p14:creationId xmlns:p14="http://schemas.microsoft.com/office/powerpoint/2010/main" val="1640393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التعويض</a:t>
            </a:r>
            <a:endParaRPr lang="ar-IQ" dirty="0"/>
          </a:p>
        </p:txBody>
      </p:sp>
      <p:sp>
        <p:nvSpPr>
          <p:cNvPr id="3" name="عنصر نائب للمحتوى 2"/>
          <p:cNvSpPr>
            <a:spLocks noGrp="1"/>
          </p:cNvSpPr>
          <p:nvPr>
            <p:ph idx="1"/>
          </p:nvPr>
        </p:nvSpPr>
        <p:spPr/>
        <p:txBody>
          <a:bodyPr/>
          <a:lstStyle/>
          <a:p>
            <a:r>
              <a:rPr lang="ar-IQ" dirty="0" smtClean="0"/>
              <a:t>اجاز القانون المدني المطالبة بالتعويض في حالة نكول الطرفين واخلال تعهده بالتقرير في دائرة التسجيل العقاري</a:t>
            </a:r>
          </a:p>
          <a:p>
            <a:r>
              <a:rPr lang="ar-IQ" dirty="0" err="1" smtClean="0"/>
              <a:t>ماهو</a:t>
            </a:r>
            <a:r>
              <a:rPr lang="ar-IQ" dirty="0" smtClean="0"/>
              <a:t> الاساس القانوني ؟ المسؤولية التقصيرية</a:t>
            </a:r>
          </a:p>
          <a:p>
            <a:r>
              <a:rPr lang="ar-IQ" dirty="0" smtClean="0"/>
              <a:t>اعتباره عقد صحيح</a:t>
            </a:r>
          </a:p>
          <a:p>
            <a:r>
              <a:rPr lang="ar-IQ" smtClean="0"/>
              <a:t>الاساس هو العقد</a:t>
            </a:r>
            <a:endParaRPr lang="ar-IQ"/>
          </a:p>
        </p:txBody>
      </p:sp>
    </p:spTree>
    <p:extLst>
      <p:ext uri="{BB962C8B-B14F-4D97-AF65-F5344CB8AC3E}">
        <p14:creationId xmlns:p14="http://schemas.microsoft.com/office/powerpoint/2010/main" val="94286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مرحلة ما بعد التسجيل</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smtClean="0"/>
              <a:t>اذا تم تسجيل في دائرة التسجيل العقاري , يترتب عليه صحت التصرفات القانونية.</a:t>
            </a:r>
          </a:p>
          <a:p>
            <a:r>
              <a:rPr lang="ar-IQ" dirty="0" smtClean="0"/>
              <a:t>هل للتسجيل اثر رجعي؟ ليس للتسجيل اثر رجعي الا اذا كان المال مشاعا اذ ان الحصة التي تؤول الى الشريك تعتبر ملكا له من وقت بدء الشيوع استنادا الى </a:t>
            </a:r>
            <a:r>
              <a:rPr lang="ar-IQ" dirty="0" err="1" smtClean="0"/>
              <a:t>الماده</a:t>
            </a:r>
            <a:r>
              <a:rPr lang="ar-IQ" dirty="0" smtClean="0"/>
              <a:t> 1057ق م ع</a:t>
            </a:r>
          </a:p>
          <a:p>
            <a:r>
              <a:rPr lang="ar-IQ" dirty="0" smtClean="0"/>
              <a:t>التسجيل والصورية. </a:t>
            </a:r>
            <a:r>
              <a:rPr lang="ar-IQ" dirty="0" err="1" smtClean="0"/>
              <a:t>لايجوز</a:t>
            </a:r>
            <a:r>
              <a:rPr lang="ar-IQ" dirty="0" smtClean="0"/>
              <a:t> الطعن بالصورية في التصرفات الواقعة على عقار( المادة 149 ق م ع)</a:t>
            </a:r>
          </a:p>
          <a:p>
            <a:r>
              <a:rPr lang="ar-IQ" dirty="0" smtClean="0"/>
              <a:t>ابطال تسجيل : ان سجلات </a:t>
            </a:r>
            <a:r>
              <a:rPr lang="ar-IQ" dirty="0" err="1" smtClean="0"/>
              <a:t>الطابو</a:t>
            </a:r>
            <a:r>
              <a:rPr lang="ar-IQ" dirty="0" smtClean="0"/>
              <a:t> </a:t>
            </a:r>
            <a:r>
              <a:rPr lang="ar-IQ" dirty="0" err="1" smtClean="0"/>
              <a:t>الدائمية</a:t>
            </a:r>
            <a:r>
              <a:rPr lang="ar-IQ" dirty="0" smtClean="0"/>
              <a:t> وسنداتها تعتبر حجة على الناس كافة بما دون فيها مالم يطعن فيها بالتزوير. وحتى يكون ذلك فلابد من قرار من محكمة البداءة.</a:t>
            </a:r>
          </a:p>
          <a:p>
            <a:endParaRPr lang="ar-IQ" dirty="0"/>
          </a:p>
        </p:txBody>
      </p:sp>
    </p:spTree>
    <p:extLst>
      <p:ext uri="{BB962C8B-B14F-4D97-AF65-F5344CB8AC3E}">
        <p14:creationId xmlns:p14="http://schemas.microsoft.com/office/powerpoint/2010/main" val="3083197051"/>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823</Words>
  <Application>Microsoft Office PowerPoint</Application>
  <PresentationFormat>عرض على الشاشة (3:4)‏</PresentationFormat>
  <Paragraphs>45</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سمة Office</vt:lpstr>
      <vt:lpstr>المحاضرة الثانية عشر </vt:lpstr>
      <vt:lpstr>التزامات البائع</vt:lpstr>
      <vt:lpstr>نقل ملكية المبيع المنقول</vt:lpstr>
      <vt:lpstr>نقل ملكية المنقول المعين بالنوع</vt:lpstr>
      <vt:lpstr>نقل ملكية عقار</vt:lpstr>
      <vt:lpstr>مرحلة ما قبل التسجيل </vt:lpstr>
      <vt:lpstr>اجر المثل</vt:lpstr>
      <vt:lpstr>التعويض</vt:lpstr>
      <vt:lpstr>مرحلة ما بعد التسجيل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عشر </dc:title>
  <dc:creator>dell-moh</dc:creator>
  <cp:lastModifiedBy>dell-moh</cp:lastModifiedBy>
  <cp:revision>10</cp:revision>
  <dcterms:created xsi:type="dcterms:W3CDTF">2015-10-16T18:15:17Z</dcterms:created>
  <dcterms:modified xsi:type="dcterms:W3CDTF">2015-10-27T12:33:59Z</dcterms:modified>
</cp:coreProperties>
</file>