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66" d="100"/>
          <a:sy n="66" d="100"/>
        </p:scale>
        <p:origin x="-149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E7DB6AC5-2CD7-4F8A-A25D-9278CE65DAAE}" type="datetimeFigureOut">
              <a:rPr lang="ar-IQ" smtClean="0"/>
              <a:t>15/01/1437</a:t>
            </a:fld>
            <a:endParaRPr lang="ar-IQ"/>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2C5ECFBA-AC5B-47F1-A5E9-83F66A646AB8}" type="slidenum">
              <a:rPr lang="ar-IQ" smtClean="0"/>
              <a:t>‹#›</a:t>
            </a:fld>
            <a:endParaRPr lang="ar-IQ"/>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F1790622-B41F-459B-B3E9-642D4BF6C840}" type="slidenum">
              <a:rPr lang="ar-SA" smtClean="0">
                <a:latin typeface="Arial" pitchFamily="34" charset="0"/>
                <a:cs typeface="Arial" pitchFamily="34" charset="0"/>
              </a:rPr>
              <a:pPr/>
              <a:t>13</a:t>
            </a:fld>
            <a:endParaRPr lang="en-US" smtClean="0">
              <a:latin typeface="Arial" pitchFamily="34" charset="0"/>
              <a:cs typeface="Arial" pitchFamily="34" charset="0"/>
            </a:endParaRPr>
          </a:p>
        </p:txBody>
      </p:sp>
      <p:sp>
        <p:nvSpPr>
          <p:cNvPr id="142339" name="Rectangle 2"/>
          <p:cNvSpPr>
            <a:spLocks noRot="1" noChangeArrowheads="1" noTextEdit="1"/>
          </p:cNvSpPr>
          <p:nvPr>
            <p:ph type="sldImg"/>
          </p:nvPr>
        </p:nvSpPr>
        <p:spPr>
          <a:xfrm>
            <a:off x="1152525" y="692150"/>
            <a:ext cx="4554538" cy="3416300"/>
          </a:xfrm>
          <a:ln/>
        </p:spPr>
      </p:sp>
      <p:sp>
        <p:nvSpPr>
          <p:cNvPr id="142340" name="Rectangle 3"/>
          <p:cNvSpPr>
            <a:spLocks noGrp="1" noChangeArrowheads="1"/>
          </p:cNvSpPr>
          <p:nvPr>
            <p:ph type="body" idx="1"/>
          </p:nvPr>
        </p:nvSpPr>
        <p:spPr>
          <a:xfrm>
            <a:off x="914400" y="4343400"/>
            <a:ext cx="5029200" cy="4114800"/>
          </a:xfrm>
          <a:noFill/>
          <a:ln/>
        </p:spPr>
        <p:txBody>
          <a:bodyPr/>
          <a:lstStyle/>
          <a:p>
            <a:pPr eaLnBrk="1" hangingPunct="1">
              <a:buFont typeface="Wingdings" pitchFamily="2" charset="2"/>
              <a:buChar char=""/>
            </a:pPr>
            <a:r>
              <a:rPr lang="en-US" smtClean="0">
                <a:latin typeface="Arial" pitchFamily="34" charset="0"/>
                <a:cs typeface="Arial" pitchFamily="34" charset="0"/>
              </a:rPr>
              <a:t>It is known that the notochord and the adjacent mesoderm around it can induce the ectoderm above to form the neural tube.  </a:t>
            </a:r>
          </a:p>
          <a:p>
            <a:pPr eaLnBrk="1" hangingPunct="1"/>
            <a:endParaRPr lang="en-US"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IQ"/>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IQ"/>
          </a:p>
        </p:txBody>
      </p:sp>
      <p:sp>
        <p:nvSpPr>
          <p:cNvPr id="4" name="عنصر نائب للتاريخ 3"/>
          <p:cNvSpPr>
            <a:spLocks noGrp="1"/>
          </p:cNvSpPr>
          <p:nvPr>
            <p:ph type="dt" sz="half" idx="10"/>
          </p:nvPr>
        </p:nvSpPr>
        <p:spPr/>
        <p:txBody>
          <a:bodyPr/>
          <a:lstStyle/>
          <a:p>
            <a:fld id="{78B7E544-00E2-4F0A-A711-C9F3551E4DB4}" type="datetimeFigureOut">
              <a:rPr lang="ar-IQ" smtClean="0"/>
              <a:t>15/01/1437</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6FF612F0-2BB2-4373-B520-F1A1F98D090B}"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78B7E544-00E2-4F0A-A711-C9F3551E4DB4}" type="datetimeFigureOut">
              <a:rPr lang="ar-IQ" smtClean="0"/>
              <a:t>15/01/1437</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6FF612F0-2BB2-4373-B520-F1A1F98D090B}"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78B7E544-00E2-4F0A-A711-C9F3551E4DB4}" type="datetimeFigureOut">
              <a:rPr lang="ar-IQ" smtClean="0"/>
              <a:t>15/01/1437</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6FF612F0-2BB2-4373-B520-F1A1F98D090B}"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78B7E544-00E2-4F0A-A711-C9F3551E4DB4}" type="datetimeFigureOut">
              <a:rPr lang="ar-IQ" smtClean="0"/>
              <a:t>15/01/1437</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6FF612F0-2BB2-4373-B520-F1A1F98D090B}"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78B7E544-00E2-4F0A-A711-C9F3551E4DB4}" type="datetimeFigureOut">
              <a:rPr lang="ar-IQ" smtClean="0"/>
              <a:t>15/01/1437</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6FF612F0-2BB2-4373-B520-F1A1F98D090B}" type="slidenum">
              <a:rPr lang="ar-IQ" smtClean="0"/>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عنصر نائب للتاريخ 4"/>
          <p:cNvSpPr>
            <a:spLocks noGrp="1"/>
          </p:cNvSpPr>
          <p:nvPr>
            <p:ph type="dt" sz="half" idx="10"/>
          </p:nvPr>
        </p:nvSpPr>
        <p:spPr/>
        <p:txBody>
          <a:bodyPr/>
          <a:lstStyle/>
          <a:p>
            <a:fld id="{78B7E544-00E2-4F0A-A711-C9F3551E4DB4}" type="datetimeFigureOut">
              <a:rPr lang="ar-IQ" smtClean="0"/>
              <a:t>15/01/1437</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6FF612F0-2BB2-4373-B520-F1A1F98D090B}" type="slidenum">
              <a:rPr lang="ar-IQ" smtClean="0"/>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7" name="عنصر نائب للتاريخ 6"/>
          <p:cNvSpPr>
            <a:spLocks noGrp="1"/>
          </p:cNvSpPr>
          <p:nvPr>
            <p:ph type="dt" sz="half" idx="10"/>
          </p:nvPr>
        </p:nvSpPr>
        <p:spPr/>
        <p:txBody>
          <a:bodyPr/>
          <a:lstStyle/>
          <a:p>
            <a:fld id="{78B7E544-00E2-4F0A-A711-C9F3551E4DB4}" type="datetimeFigureOut">
              <a:rPr lang="ar-IQ" smtClean="0"/>
              <a:t>15/01/1437</a:t>
            </a:fld>
            <a:endParaRPr lang="ar-IQ"/>
          </a:p>
        </p:txBody>
      </p:sp>
      <p:sp>
        <p:nvSpPr>
          <p:cNvPr id="8" name="عنصر نائب للتذييل 7"/>
          <p:cNvSpPr>
            <a:spLocks noGrp="1"/>
          </p:cNvSpPr>
          <p:nvPr>
            <p:ph type="ftr" sz="quarter" idx="11"/>
          </p:nvPr>
        </p:nvSpPr>
        <p:spPr/>
        <p:txBody>
          <a:bodyPr/>
          <a:lstStyle/>
          <a:p>
            <a:endParaRPr lang="ar-IQ"/>
          </a:p>
        </p:txBody>
      </p:sp>
      <p:sp>
        <p:nvSpPr>
          <p:cNvPr id="9" name="عنصر نائب لرقم الشريحة 8"/>
          <p:cNvSpPr>
            <a:spLocks noGrp="1"/>
          </p:cNvSpPr>
          <p:nvPr>
            <p:ph type="sldNum" sz="quarter" idx="12"/>
          </p:nvPr>
        </p:nvSpPr>
        <p:spPr/>
        <p:txBody>
          <a:bodyPr/>
          <a:lstStyle/>
          <a:p>
            <a:fld id="{6FF612F0-2BB2-4373-B520-F1A1F98D090B}" type="slidenum">
              <a:rPr lang="ar-IQ" smtClean="0"/>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تاريخ 2"/>
          <p:cNvSpPr>
            <a:spLocks noGrp="1"/>
          </p:cNvSpPr>
          <p:nvPr>
            <p:ph type="dt" sz="half" idx="10"/>
          </p:nvPr>
        </p:nvSpPr>
        <p:spPr/>
        <p:txBody>
          <a:bodyPr/>
          <a:lstStyle/>
          <a:p>
            <a:fld id="{78B7E544-00E2-4F0A-A711-C9F3551E4DB4}" type="datetimeFigureOut">
              <a:rPr lang="ar-IQ" smtClean="0"/>
              <a:t>15/01/1437</a:t>
            </a:fld>
            <a:endParaRPr lang="ar-IQ"/>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6FF612F0-2BB2-4373-B520-F1A1F98D090B}"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78B7E544-00E2-4F0A-A711-C9F3551E4DB4}" type="datetimeFigureOut">
              <a:rPr lang="ar-IQ" smtClean="0"/>
              <a:t>15/01/1437</a:t>
            </a:fld>
            <a:endParaRPr lang="ar-IQ"/>
          </a:p>
        </p:txBody>
      </p:sp>
      <p:sp>
        <p:nvSpPr>
          <p:cNvPr id="3" name="عنصر نائب للتذييل 2"/>
          <p:cNvSpPr>
            <a:spLocks noGrp="1"/>
          </p:cNvSpPr>
          <p:nvPr>
            <p:ph type="ftr" sz="quarter" idx="11"/>
          </p:nvPr>
        </p:nvSpPr>
        <p:spPr/>
        <p:txBody>
          <a:bodyPr/>
          <a:lstStyle/>
          <a:p>
            <a:endParaRPr lang="ar-IQ"/>
          </a:p>
        </p:txBody>
      </p:sp>
      <p:sp>
        <p:nvSpPr>
          <p:cNvPr id="4" name="عنصر نائب لرقم الشريحة 3"/>
          <p:cNvSpPr>
            <a:spLocks noGrp="1"/>
          </p:cNvSpPr>
          <p:nvPr>
            <p:ph type="sldNum" sz="quarter" idx="12"/>
          </p:nvPr>
        </p:nvSpPr>
        <p:spPr/>
        <p:txBody>
          <a:bodyPr/>
          <a:lstStyle/>
          <a:p>
            <a:fld id="{6FF612F0-2BB2-4373-B520-F1A1F98D090B}"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78B7E544-00E2-4F0A-A711-C9F3551E4DB4}" type="datetimeFigureOut">
              <a:rPr lang="ar-IQ" smtClean="0"/>
              <a:t>15/01/1437</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6FF612F0-2BB2-4373-B520-F1A1F98D090B}" type="slidenum">
              <a:rPr lang="ar-IQ" smtClean="0"/>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78B7E544-00E2-4F0A-A711-C9F3551E4DB4}" type="datetimeFigureOut">
              <a:rPr lang="ar-IQ" smtClean="0"/>
              <a:t>15/01/1437</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6FF612F0-2BB2-4373-B520-F1A1F98D090B}" type="slidenum">
              <a:rPr lang="ar-IQ" smtClean="0"/>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78B7E544-00E2-4F0A-A711-C9F3551E4DB4}" type="datetimeFigureOut">
              <a:rPr lang="ar-IQ" smtClean="0"/>
              <a:t>15/01/1437</a:t>
            </a:fld>
            <a:endParaRPr lang="ar-IQ"/>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FF612F0-2BB2-4373-B520-F1A1F98D090B}"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en.wikipedia.org/wiki/Image:Gray42.png"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IQ"/>
          </a:p>
        </p:txBody>
      </p:sp>
      <p:sp>
        <p:nvSpPr>
          <p:cNvPr id="3" name="عنوان فرعي 2"/>
          <p:cNvSpPr>
            <a:spLocks noGrp="1"/>
          </p:cNvSpPr>
          <p:nvPr>
            <p:ph type="subTitle" idx="1"/>
          </p:nvPr>
        </p:nvSpPr>
        <p:spPr/>
        <p:txBody>
          <a:bodyPr/>
          <a:lstStyle/>
          <a:p>
            <a:endParaRPr lang="ar-IQ"/>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4294967295"/>
          </p:nvPr>
        </p:nvSpPr>
        <p:spPr/>
        <p:txBody>
          <a:bodyPr/>
          <a:lstStyle/>
          <a:p>
            <a:pPr eaLnBrk="1" hangingPunct="1">
              <a:buFontTx/>
              <a:buNone/>
              <a:defRPr/>
            </a:pPr>
            <a:endParaRPr lang="en-US" smtClean="0">
              <a:effectLst>
                <a:outerShdw blurRad="38100" dist="38100" dir="2700000" algn="tl">
                  <a:srgbClr val="C0C0C0"/>
                </a:outerShdw>
              </a:effectLst>
            </a:endParaRPr>
          </a:p>
          <a:p>
            <a:pPr algn="l" eaLnBrk="1" hangingPunct="1">
              <a:buFontTx/>
              <a:buNone/>
              <a:defRPr/>
            </a:pPr>
            <a:r>
              <a:rPr lang="en-US" smtClean="0">
                <a:effectLst>
                  <a:outerShdw blurRad="38100" dist="38100" dir="2700000" algn="tl">
                    <a:srgbClr val="C0C0C0"/>
                  </a:outerShdw>
                </a:effectLst>
                <a:latin typeface="Bangle" pitchFamily="2" charset="0"/>
              </a:rPr>
              <a:t>Development &amp; organization  of tissue of the face &amp; oral cavity occur in many stages untill it reachs to  the comeplete &amp; mature structures of  ( face &amp; oral cavity)</a:t>
            </a:r>
            <a:r>
              <a:rPr lang="en-US" smtClean="0">
                <a:effectLst>
                  <a:outerShdw blurRad="38100" dist="38100" dir="2700000" algn="tl">
                    <a:srgbClr val="C0C0C0"/>
                  </a:outerShdw>
                </a:effectLst>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wedge">
                                      <p:cBhvr>
                                        <p:cTn id="7" dur="2000"/>
                                        <p:tgtEl>
                                          <p:spTgt spid="61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90525" y="2992438"/>
            <a:ext cx="5324475" cy="3863975"/>
            <a:chOff x="246" y="1885"/>
            <a:chExt cx="3354" cy="2434"/>
          </a:xfrm>
        </p:grpSpPr>
        <p:pic>
          <p:nvPicPr>
            <p:cNvPr id="109580" name="Picture 3"/>
            <p:cNvPicPr>
              <a:picLocks noChangeArrowheads="1"/>
            </p:cNvPicPr>
            <p:nvPr/>
          </p:nvPicPr>
          <p:blipFill>
            <a:blip r:embed="rId3"/>
            <a:srcRect/>
            <a:stretch>
              <a:fillRect/>
            </a:stretch>
          </p:blipFill>
          <p:spPr bwMode="auto">
            <a:xfrm>
              <a:off x="246" y="1885"/>
              <a:ext cx="3354" cy="2434"/>
            </a:xfrm>
            <a:prstGeom prst="rect">
              <a:avLst/>
            </a:prstGeom>
            <a:noFill/>
            <a:ln w="9525">
              <a:noFill/>
              <a:miter lim="800000"/>
              <a:headEnd/>
              <a:tailEnd/>
            </a:ln>
          </p:spPr>
        </p:pic>
        <p:sp>
          <p:nvSpPr>
            <p:cNvPr id="109581" name="Rectangle 4"/>
            <p:cNvSpPr>
              <a:spLocks noChangeArrowheads="1"/>
            </p:cNvSpPr>
            <p:nvPr/>
          </p:nvSpPr>
          <p:spPr bwMode="auto">
            <a:xfrm>
              <a:off x="854" y="2058"/>
              <a:ext cx="1438" cy="288"/>
            </a:xfrm>
            <a:prstGeom prst="rect">
              <a:avLst/>
            </a:prstGeom>
            <a:noFill/>
            <a:ln w="9525">
              <a:noFill/>
              <a:miter lim="800000"/>
              <a:headEnd/>
              <a:tailEnd/>
            </a:ln>
          </p:spPr>
          <p:txBody>
            <a:bodyPr wrap="none" lIns="92075" tIns="46038" rIns="92075" bIns="46038">
              <a:spAutoFit/>
            </a:bodyPr>
            <a:lstStyle/>
            <a:p>
              <a:pPr lvl="2" algn="l" rtl="0" eaLnBrk="0" hangingPunct="0"/>
              <a:r>
                <a:rPr lang="en-US" sz="2400">
                  <a:solidFill>
                    <a:srgbClr val="663300"/>
                  </a:solidFill>
                  <a:latin typeface="Times New Roman" pitchFamily="18" charset="0"/>
                </a:rPr>
                <a:t>Ectoderm</a:t>
              </a:r>
            </a:p>
          </p:txBody>
        </p:sp>
        <p:sp>
          <p:nvSpPr>
            <p:cNvPr id="109582" name="Line 5"/>
            <p:cNvSpPr>
              <a:spLocks noChangeShapeType="1"/>
            </p:cNvSpPr>
            <p:nvPr/>
          </p:nvSpPr>
          <p:spPr bwMode="auto">
            <a:xfrm>
              <a:off x="1536" y="2308"/>
              <a:ext cx="48" cy="336"/>
            </a:xfrm>
            <a:prstGeom prst="line">
              <a:avLst/>
            </a:prstGeom>
            <a:noFill/>
            <a:ln w="50800">
              <a:solidFill>
                <a:srgbClr val="663300"/>
              </a:solidFill>
              <a:round/>
              <a:headEnd type="none" w="sm" len="sm"/>
              <a:tailEnd type="stealth" w="med" len="lg"/>
            </a:ln>
          </p:spPr>
          <p:txBody>
            <a:bodyPr wrap="none" anchor="ctr"/>
            <a:lstStyle/>
            <a:p>
              <a:endParaRPr lang="ar-IQ"/>
            </a:p>
          </p:txBody>
        </p:sp>
        <p:sp>
          <p:nvSpPr>
            <p:cNvPr id="109583" name="Line 6"/>
            <p:cNvSpPr>
              <a:spLocks noChangeShapeType="1"/>
            </p:cNvSpPr>
            <p:nvPr/>
          </p:nvSpPr>
          <p:spPr bwMode="auto">
            <a:xfrm flipH="1" flipV="1">
              <a:off x="1536" y="3172"/>
              <a:ext cx="192" cy="720"/>
            </a:xfrm>
            <a:prstGeom prst="line">
              <a:avLst/>
            </a:prstGeom>
            <a:noFill/>
            <a:ln w="50800">
              <a:solidFill>
                <a:srgbClr val="996633"/>
              </a:solidFill>
              <a:round/>
              <a:headEnd type="none" w="sm" len="sm"/>
              <a:tailEnd type="stealth" w="med" len="lg"/>
            </a:ln>
          </p:spPr>
          <p:txBody>
            <a:bodyPr wrap="none" anchor="ctr"/>
            <a:lstStyle/>
            <a:p>
              <a:endParaRPr lang="ar-IQ"/>
            </a:p>
          </p:txBody>
        </p:sp>
        <p:sp>
          <p:nvSpPr>
            <p:cNvPr id="109584" name="Rectangle 7"/>
            <p:cNvSpPr>
              <a:spLocks noChangeArrowheads="1"/>
            </p:cNvSpPr>
            <p:nvPr/>
          </p:nvSpPr>
          <p:spPr bwMode="auto">
            <a:xfrm>
              <a:off x="1814" y="3882"/>
              <a:ext cx="916" cy="288"/>
            </a:xfrm>
            <a:prstGeom prst="rect">
              <a:avLst/>
            </a:prstGeom>
            <a:noFill/>
            <a:ln w="9525">
              <a:noFill/>
              <a:miter lim="800000"/>
              <a:headEnd/>
              <a:tailEnd/>
            </a:ln>
          </p:spPr>
          <p:txBody>
            <a:bodyPr wrap="none" lIns="92075" tIns="46038" rIns="92075" bIns="46038">
              <a:spAutoFit/>
            </a:bodyPr>
            <a:lstStyle/>
            <a:p>
              <a:pPr algn="l" rtl="0" eaLnBrk="0" hangingPunct="0"/>
              <a:r>
                <a:rPr lang="en-US" sz="2400">
                  <a:solidFill>
                    <a:srgbClr val="996600"/>
                  </a:solidFill>
                  <a:latin typeface="Times New Roman" pitchFamily="18" charset="0"/>
                </a:rPr>
                <a:t>Endoderm</a:t>
              </a:r>
            </a:p>
          </p:txBody>
        </p:sp>
        <p:sp>
          <p:nvSpPr>
            <p:cNvPr id="109585" name="Line 8"/>
            <p:cNvSpPr>
              <a:spLocks noChangeShapeType="1"/>
            </p:cNvSpPr>
            <p:nvPr/>
          </p:nvSpPr>
          <p:spPr bwMode="auto">
            <a:xfrm flipH="1">
              <a:off x="2496" y="2212"/>
              <a:ext cx="240" cy="720"/>
            </a:xfrm>
            <a:prstGeom prst="line">
              <a:avLst/>
            </a:prstGeom>
            <a:noFill/>
            <a:ln w="50800">
              <a:solidFill>
                <a:srgbClr val="00CC00"/>
              </a:solidFill>
              <a:round/>
              <a:headEnd type="none" w="sm" len="sm"/>
              <a:tailEnd type="stealth" w="med" len="lg"/>
            </a:ln>
          </p:spPr>
          <p:txBody>
            <a:bodyPr wrap="none" anchor="ctr"/>
            <a:lstStyle/>
            <a:p>
              <a:endParaRPr lang="ar-IQ"/>
            </a:p>
          </p:txBody>
        </p:sp>
        <p:sp>
          <p:nvSpPr>
            <p:cNvPr id="109586" name="Rectangle 9"/>
            <p:cNvSpPr>
              <a:spLocks noChangeArrowheads="1"/>
            </p:cNvSpPr>
            <p:nvPr/>
          </p:nvSpPr>
          <p:spPr bwMode="auto">
            <a:xfrm>
              <a:off x="2438" y="1914"/>
              <a:ext cx="916" cy="288"/>
            </a:xfrm>
            <a:prstGeom prst="rect">
              <a:avLst/>
            </a:prstGeom>
            <a:noFill/>
            <a:ln w="9525">
              <a:noFill/>
              <a:miter lim="800000"/>
              <a:headEnd/>
              <a:tailEnd/>
            </a:ln>
          </p:spPr>
          <p:txBody>
            <a:bodyPr wrap="none" lIns="92075" tIns="46038" rIns="92075" bIns="46038">
              <a:spAutoFit/>
            </a:bodyPr>
            <a:lstStyle/>
            <a:p>
              <a:pPr algn="l" rtl="0" eaLnBrk="0" hangingPunct="0"/>
              <a:r>
                <a:rPr lang="en-US" sz="2400">
                  <a:solidFill>
                    <a:srgbClr val="00CC00"/>
                  </a:solidFill>
                  <a:latin typeface="Times New Roman" pitchFamily="18" charset="0"/>
                </a:rPr>
                <a:t>mesoderm</a:t>
              </a:r>
            </a:p>
          </p:txBody>
        </p:sp>
      </p:grpSp>
      <p:sp>
        <p:nvSpPr>
          <p:cNvPr id="109571" name="AutoShape 10"/>
          <p:cNvSpPr>
            <a:spLocks noChangeArrowheads="1"/>
          </p:cNvSpPr>
          <p:nvPr/>
        </p:nvSpPr>
        <p:spPr bwMode="auto">
          <a:xfrm rot="-1620000">
            <a:off x="2292350" y="2444750"/>
            <a:ext cx="368300" cy="825500"/>
          </a:xfrm>
          <a:prstGeom prst="upArrow">
            <a:avLst>
              <a:gd name="adj1" fmla="val 50000"/>
              <a:gd name="adj2" fmla="val 112059"/>
            </a:avLst>
          </a:prstGeom>
          <a:solidFill>
            <a:schemeClr val="accent1"/>
          </a:solidFill>
          <a:ln w="12700">
            <a:solidFill>
              <a:schemeClr val="tx1"/>
            </a:solidFill>
            <a:miter lim="800000"/>
            <a:headEnd/>
            <a:tailEnd/>
          </a:ln>
        </p:spPr>
        <p:txBody>
          <a:bodyPr wrap="none" anchor="ctr"/>
          <a:lstStyle/>
          <a:p>
            <a:endParaRPr lang="en-US"/>
          </a:p>
        </p:txBody>
      </p:sp>
      <p:sp>
        <p:nvSpPr>
          <p:cNvPr id="109572" name="Rectangle 11"/>
          <p:cNvSpPr>
            <a:spLocks noChangeArrowheads="1"/>
          </p:cNvSpPr>
          <p:nvPr/>
        </p:nvSpPr>
        <p:spPr bwMode="auto">
          <a:xfrm>
            <a:off x="914400" y="0"/>
            <a:ext cx="2373313" cy="457200"/>
          </a:xfrm>
          <a:prstGeom prst="rect">
            <a:avLst/>
          </a:prstGeom>
          <a:noFill/>
          <a:ln w="9525">
            <a:noFill/>
            <a:miter lim="800000"/>
            <a:headEnd/>
            <a:tailEnd/>
          </a:ln>
        </p:spPr>
        <p:txBody>
          <a:bodyPr wrap="none" lIns="92075" tIns="46038" rIns="92075" bIns="46038">
            <a:spAutoFit/>
          </a:bodyPr>
          <a:lstStyle/>
          <a:p>
            <a:pPr algn="l" rtl="0" eaLnBrk="0" hangingPunct="0"/>
            <a:r>
              <a:rPr lang="en-US" sz="2400">
                <a:solidFill>
                  <a:schemeClr val="tx2"/>
                </a:solidFill>
                <a:latin typeface="Times New Roman" pitchFamily="18" charset="0"/>
              </a:rPr>
              <a:t>Surface Ectoderm</a:t>
            </a:r>
          </a:p>
        </p:txBody>
      </p:sp>
      <p:sp>
        <p:nvSpPr>
          <p:cNvPr id="109573" name="Rectangle 12"/>
          <p:cNvSpPr>
            <a:spLocks noChangeArrowheads="1"/>
          </p:cNvSpPr>
          <p:nvPr/>
        </p:nvSpPr>
        <p:spPr bwMode="auto">
          <a:xfrm>
            <a:off x="990600" y="381000"/>
            <a:ext cx="3532188" cy="2282825"/>
          </a:xfrm>
          <a:prstGeom prst="rect">
            <a:avLst/>
          </a:prstGeom>
          <a:noFill/>
          <a:ln w="9525">
            <a:noFill/>
            <a:miter lim="800000"/>
            <a:headEnd/>
            <a:tailEnd/>
          </a:ln>
        </p:spPr>
        <p:txBody>
          <a:bodyPr lIns="92075" tIns="46038" rIns="92075" bIns="46038">
            <a:spAutoFit/>
          </a:bodyPr>
          <a:lstStyle/>
          <a:p>
            <a:pPr algn="l" rtl="0" eaLnBrk="0" hangingPunct="0"/>
            <a:r>
              <a:rPr lang="en-US" sz="2400"/>
              <a:t>epidermis,  hair,  nails, cutaneous and mammary glands,  anterior pituitary gland, </a:t>
            </a:r>
          </a:p>
          <a:p>
            <a:pPr algn="l" rtl="0" eaLnBrk="0" hangingPunct="0"/>
            <a:r>
              <a:rPr lang="en-US" sz="2400"/>
              <a:t>enamel of teeth, inner ear, and lens</a:t>
            </a:r>
          </a:p>
        </p:txBody>
      </p:sp>
      <p:sp>
        <p:nvSpPr>
          <p:cNvPr id="109574" name="AutoShape 13"/>
          <p:cNvSpPr>
            <a:spLocks noChangeArrowheads="1"/>
          </p:cNvSpPr>
          <p:nvPr/>
        </p:nvSpPr>
        <p:spPr bwMode="auto">
          <a:xfrm rot="3360000" flipH="1">
            <a:off x="3584576" y="1974850"/>
            <a:ext cx="368300" cy="1482725"/>
          </a:xfrm>
          <a:prstGeom prst="upArrow">
            <a:avLst>
              <a:gd name="adj1" fmla="val 50000"/>
              <a:gd name="adj2" fmla="val 201274"/>
            </a:avLst>
          </a:prstGeom>
          <a:solidFill>
            <a:schemeClr val="accent1"/>
          </a:solidFill>
          <a:ln w="12700">
            <a:solidFill>
              <a:schemeClr val="tx1"/>
            </a:solidFill>
            <a:miter lim="800000"/>
            <a:headEnd/>
            <a:tailEnd/>
          </a:ln>
        </p:spPr>
        <p:txBody>
          <a:bodyPr wrap="none" anchor="ctr"/>
          <a:lstStyle/>
          <a:p>
            <a:endParaRPr lang="en-US"/>
          </a:p>
        </p:txBody>
      </p:sp>
      <p:sp>
        <p:nvSpPr>
          <p:cNvPr id="109575" name="Rectangle 14"/>
          <p:cNvSpPr>
            <a:spLocks noChangeArrowheads="1"/>
          </p:cNvSpPr>
          <p:nvPr/>
        </p:nvSpPr>
        <p:spPr bwMode="auto">
          <a:xfrm>
            <a:off x="4327525" y="1508125"/>
            <a:ext cx="1012825" cy="822325"/>
          </a:xfrm>
          <a:prstGeom prst="rect">
            <a:avLst/>
          </a:prstGeom>
          <a:noFill/>
          <a:ln w="9525">
            <a:noFill/>
            <a:miter lim="800000"/>
            <a:headEnd/>
            <a:tailEnd/>
          </a:ln>
        </p:spPr>
        <p:txBody>
          <a:bodyPr wrap="none" lIns="92075" tIns="46038" rIns="92075" bIns="46038">
            <a:spAutoFit/>
          </a:bodyPr>
          <a:lstStyle/>
          <a:p>
            <a:pPr algn="l" rtl="0" eaLnBrk="0" hangingPunct="0"/>
            <a:r>
              <a:rPr lang="en-US" sz="2400">
                <a:solidFill>
                  <a:schemeClr val="tx2"/>
                </a:solidFill>
                <a:latin typeface="Times New Roman" pitchFamily="18" charset="0"/>
              </a:rPr>
              <a:t>Neural</a:t>
            </a:r>
          </a:p>
          <a:p>
            <a:pPr algn="l" rtl="0" eaLnBrk="0" hangingPunct="0"/>
            <a:r>
              <a:rPr lang="en-US" sz="2400">
                <a:solidFill>
                  <a:schemeClr val="tx2"/>
                </a:solidFill>
                <a:latin typeface="Times New Roman" pitchFamily="18" charset="0"/>
              </a:rPr>
              <a:t>Crest:</a:t>
            </a:r>
          </a:p>
        </p:txBody>
      </p:sp>
      <p:sp>
        <p:nvSpPr>
          <p:cNvPr id="109576" name="Rectangle 15"/>
          <p:cNvSpPr>
            <a:spLocks noChangeArrowheads="1"/>
          </p:cNvSpPr>
          <p:nvPr/>
        </p:nvSpPr>
        <p:spPr bwMode="auto">
          <a:xfrm>
            <a:off x="5257800" y="0"/>
            <a:ext cx="3275013" cy="3013075"/>
          </a:xfrm>
          <a:prstGeom prst="rect">
            <a:avLst/>
          </a:prstGeom>
          <a:noFill/>
          <a:ln w="9525">
            <a:noFill/>
            <a:miter lim="800000"/>
            <a:headEnd/>
            <a:tailEnd/>
          </a:ln>
        </p:spPr>
        <p:txBody>
          <a:bodyPr lIns="92075" tIns="46038" rIns="92075" bIns="46038">
            <a:spAutoFit/>
          </a:bodyPr>
          <a:lstStyle/>
          <a:p>
            <a:pPr algn="l" rtl="0" eaLnBrk="0" hangingPunct="0"/>
            <a:r>
              <a:rPr lang="en-US" sz="2400"/>
              <a:t>cranial and sensory ganglia and nerves,</a:t>
            </a:r>
          </a:p>
          <a:p>
            <a:pPr algn="l" rtl="0" eaLnBrk="0" hangingPunct="0"/>
            <a:r>
              <a:rPr lang="en-US" sz="2400"/>
              <a:t>medulla of adrenal gland,</a:t>
            </a:r>
          </a:p>
          <a:p>
            <a:pPr algn="l" rtl="0" eaLnBrk="0" hangingPunct="0"/>
            <a:r>
              <a:rPr lang="en-US" sz="2400"/>
              <a:t>pigment cells,</a:t>
            </a:r>
          </a:p>
          <a:p>
            <a:pPr algn="l" rtl="0" eaLnBrk="0" hangingPunct="0"/>
            <a:r>
              <a:rPr lang="en-US" sz="2400"/>
              <a:t>branchial arch cartilages,</a:t>
            </a:r>
          </a:p>
          <a:p>
            <a:pPr algn="l" rtl="0" eaLnBrk="0" hangingPunct="0"/>
            <a:r>
              <a:rPr lang="en-US" sz="2400"/>
              <a:t>head mesenchyme</a:t>
            </a:r>
          </a:p>
        </p:txBody>
      </p:sp>
      <p:sp>
        <p:nvSpPr>
          <p:cNvPr id="109577" name="AutoShape 16"/>
          <p:cNvSpPr>
            <a:spLocks noChangeArrowheads="1"/>
          </p:cNvSpPr>
          <p:nvPr/>
        </p:nvSpPr>
        <p:spPr bwMode="auto">
          <a:xfrm>
            <a:off x="3587750" y="3511550"/>
            <a:ext cx="2425700" cy="368300"/>
          </a:xfrm>
          <a:prstGeom prst="rightArrow">
            <a:avLst>
              <a:gd name="adj1" fmla="val 50000"/>
              <a:gd name="adj2" fmla="val 329341"/>
            </a:avLst>
          </a:prstGeom>
          <a:solidFill>
            <a:schemeClr val="accent1"/>
          </a:solidFill>
          <a:ln w="12700">
            <a:solidFill>
              <a:schemeClr val="tx1"/>
            </a:solidFill>
            <a:miter lim="800000"/>
            <a:headEnd/>
            <a:tailEnd/>
          </a:ln>
        </p:spPr>
        <p:txBody>
          <a:bodyPr wrap="none" anchor="ctr"/>
          <a:lstStyle/>
          <a:p>
            <a:endParaRPr lang="en-US"/>
          </a:p>
        </p:txBody>
      </p:sp>
      <p:sp>
        <p:nvSpPr>
          <p:cNvPr id="109578" name="Rectangle 17"/>
          <p:cNvSpPr>
            <a:spLocks noChangeArrowheads="1"/>
          </p:cNvSpPr>
          <p:nvPr/>
        </p:nvSpPr>
        <p:spPr bwMode="auto">
          <a:xfrm>
            <a:off x="6080125" y="3413125"/>
            <a:ext cx="1716088" cy="457200"/>
          </a:xfrm>
          <a:prstGeom prst="rect">
            <a:avLst/>
          </a:prstGeom>
          <a:noFill/>
          <a:ln w="9525">
            <a:noFill/>
            <a:miter lim="800000"/>
            <a:headEnd/>
            <a:tailEnd/>
          </a:ln>
        </p:spPr>
        <p:txBody>
          <a:bodyPr wrap="none" lIns="92075" tIns="46038" rIns="92075" bIns="46038">
            <a:spAutoFit/>
          </a:bodyPr>
          <a:lstStyle/>
          <a:p>
            <a:pPr algn="l" rtl="0" eaLnBrk="0" hangingPunct="0"/>
            <a:r>
              <a:rPr lang="en-US" sz="2400">
                <a:solidFill>
                  <a:schemeClr val="tx2"/>
                </a:solidFill>
                <a:latin typeface="Times New Roman" pitchFamily="18" charset="0"/>
              </a:rPr>
              <a:t>Neural Tube</a:t>
            </a:r>
          </a:p>
        </p:txBody>
      </p:sp>
      <p:sp>
        <p:nvSpPr>
          <p:cNvPr id="109579" name="Rectangle 18"/>
          <p:cNvSpPr>
            <a:spLocks noChangeArrowheads="1"/>
          </p:cNvSpPr>
          <p:nvPr/>
        </p:nvSpPr>
        <p:spPr bwMode="auto">
          <a:xfrm>
            <a:off x="5867400" y="4114800"/>
            <a:ext cx="3046413" cy="1552575"/>
          </a:xfrm>
          <a:prstGeom prst="rect">
            <a:avLst/>
          </a:prstGeom>
          <a:noFill/>
          <a:ln w="9525">
            <a:noFill/>
            <a:miter lim="800000"/>
            <a:headEnd/>
            <a:tailEnd/>
          </a:ln>
        </p:spPr>
        <p:txBody>
          <a:bodyPr lIns="92075" tIns="46038" rIns="92075" bIns="46038">
            <a:spAutoFit/>
          </a:bodyPr>
          <a:lstStyle/>
          <a:p>
            <a:pPr algn="l" rtl="0" eaLnBrk="0" hangingPunct="0"/>
            <a:r>
              <a:rPr lang="en-US" sz="2400"/>
              <a:t>central nervous system, retina,</a:t>
            </a:r>
          </a:p>
          <a:p>
            <a:pPr algn="l" rtl="0" eaLnBrk="0" hangingPunct="0"/>
            <a:r>
              <a:rPr lang="en-US" sz="2400"/>
              <a:t>pineal body,</a:t>
            </a:r>
          </a:p>
          <a:p>
            <a:pPr algn="l" rtl="0" eaLnBrk="0" hangingPunct="0"/>
            <a:r>
              <a:rPr lang="en-US" sz="2400"/>
              <a:t>posterior pituitary</a:t>
            </a:r>
          </a:p>
        </p:txBody>
      </p:sp>
    </p:spTree>
    <p:custDataLst>
      <p:tags r:id="rId1"/>
    </p:custData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a:xfrm>
            <a:off x="762000" y="228600"/>
            <a:ext cx="7772400" cy="1104900"/>
          </a:xfrm>
        </p:spPr>
        <p:txBody>
          <a:bodyPr/>
          <a:lstStyle/>
          <a:p>
            <a:pPr eaLnBrk="1" hangingPunct="1">
              <a:defRPr/>
            </a:pPr>
            <a:r>
              <a:rPr lang="en-US">
                <a:effectLst>
                  <a:outerShdw blurRad="38100" dist="38100" dir="2700000" algn="tl">
                    <a:srgbClr val="000000"/>
                  </a:outerShdw>
                </a:effectLst>
              </a:rPr>
              <a:t>Development of the Neural Tube</a:t>
            </a:r>
          </a:p>
        </p:txBody>
      </p:sp>
      <p:grpSp>
        <p:nvGrpSpPr>
          <p:cNvPr id="2" name="Group 3"/>
          <p:cNvGrpSpPr>
            <a:grpSpLocks/>
          </p:cNvGrpSpPr>
          <p:nvPr/>
        </p:nvGrpSpPr>
        <p:grpSpPr bwMode="auto">
          <a:xfrm>
            <a:off x="2590800" y="2057400"/>
            <a:ext cx="4559300" cy="1358900"/>
            <a:chOff x="1636" y="1300"/>
            <a:chExt cx="2872" cy="856"/>
          </a:xfrm>
        </p:grpSpPr>
        <p:grpSp>
          <p:nvGrpSpPr>
            <p:cNvPr id="3" name="Group 4"/>
            <p:cNvGrpSpPr>
              <a:grpSpLocks/>
            </p:cNvGrpSpPr>
            <p:nvPr/>
          </p:nvGrpSpPr>
          <p:grpSpPr bwMode="auto">
            <a:xfrm>
              <a:off x="3508" y="1300"/>
              <a:ext cx="1000" cy="280"/>
              <a:chOff x="3508" y="1300"/>
              <a:chExt cx="1000" cy="280"/>
            </a:xfrm>
          </p:grpSpPr>
          <p:sp>
            <p:nvSpPr>
              <p:cNvPr id="110631" name="Rectangle 5"/>
              <p:cNvSpPr>
                <a:spLocks noChangeArrowheads="1"/>
              </p:cNvSpPr>
              <p:nvPr/>
            </p:nvSpPr>
            <p:spPr bwMode="auto">
              <a:xfrm>
                <a:off x="3508"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0632" name="Rectangle 6"/>
              <p:cNvSpPr>
                <a:spLocks noChangeArrowheads="1"/>
              </p:cNvSpPr>
              <p:nvPr/>
            </p:nvSpPr>
            <p:spPr bwMode="auto">
              <a:xfrm>
                <a:off x="3652"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0633" name="Rectangle 7"/>
              <p:cNvSpPr>
                <a:spLocks noChangeArrowheads="1"/>
              </p:cNvSpPr>
              <p:nvPr/>
            </p:nvSpPr>
            <p:spPr bwMode="auto">
              <a:xfrm>
                <a:off x="3796"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0634" name="Rectangle 8"/>
              <p:cNvSpPr>
                <a:spLocks noChangeArrowheads="1"/>
              </p:cNvSpPr>
              <p:nvPr/>
            </p:nvSpPr>
            <p:spPr bwMode="auto">
              <a:xfrm>
                <a:off x="3940"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0635" name="Rectangle 9"/>
              <p:cNvSpPr>
                <a:spLocks noChangeArrowheads="1"/>
              </p:cNvSpPr>
              <p:nvPr/>
            </p:nvSpPr>
            <p:spPr bwMode="auto">
              <a:xfrm>
                <a:off x="4084"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0636" name="Rectangle 10"/>
              <p:cNvSpPr>
                <a:spLocks noChangeArrowheads="1"/>
              </p:cNvSpPr>
              <p:nvPr/>
            </p:nvSpPr>
            <p:spPr bwMode="auto">
              <a:xfrm>
                <a:off x="4228"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0637" name="Rectangle 11"/>
              <p:cNvSpPr>
                <a:spLocks noChangeArrowheads="1"/>
              </p:cNvSpPr>
              <p:nvPr/>
            </p:nvSpPr>
            <p:spPr bwMode="auto">
              <a:xfrm>
                <a:off x="4372"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grpSp>
        <p:grpSp>
          <p:nvGrpSpPr>
            <p:cNvPr id="4" name="Group 12"/>
            <p:cNvGrpSpPr>
              <a:grpSpLocks/>
            </p:cNvGrpSpPr>
            <p:nvPr/>
          </p:nvGrpSpPr>
          <p:grpSpPr bwMode="auto">
            <a:xfrm>
              <a:off x="1636" y="1300"/>
              <a:ext cx="1000" cy="280"/>
              <a:chOff x="1636" y="1300"/>
              <a:chExt cx="1000" cy="280"/>
            </a:xfrm>
          </p:grpSpPr>
          <p:sp>
            <p:nvSpPr>
              <p:cNvPr id="110624" name="Rectangle 13"/>
              <p:cNvSpPr>
                <a:spLocks noChangeArrowheads="1"/>
              </p:cNvSpPr>
              <p:nvPr/>
            </p:nvSpPr>
            <p:spPr bwMode="auto">
              <a:xfrm>
                <a:off x="1636"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0625" name="Rectangle 14"/>
              <p:cNvSpPr>
                <a:spLocks noChangeArrowheads="1"/>
              </p:cNvSpPr>
              <p:nvPr/>
            </p:nvSpPr>
            <p:spPr bwMode="auto">
              <a:xfrm>
                <a:off x="1780"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0626" name="Rectangle 15"/>
              <p:cNvSpPr>
                <a:spLocks noChangeArrowheads="1"/>
              </p:cNvSpPr>
              <p:nvPr/>
            </p:nvSpPr>
            <p:spPr bwMode="auto">
              <a:xfrm>
                <a:off x="1924"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0627" name="Rectangle 16"/>
              <p:cNvSpPr>
                <a:spLocks noChangeArrowheads="1"/>
              </p:cNvSpPr>
              <p:nvPr/>
            </p:nvSpPr>
            <p:spPr bwMode="auto">
              <a:xfrm>
                <a:off x="2068"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0628" name="Rectangle 17"/>
              <p:cNvSpPr>
                <a:spLocks noChangeArrowheads="1"/>
              </p:cNvSpPr>
              <p:nvPr/>
            </p:nvSpPr>
            <p:spPr bwMode="auto">
              <a:xfrm>
                <a:off x="2212"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0629" name="Rectangle 18"/>
              <p:cNvSpPr>
                <a:spLocks noChangeArrowheads="1"/>
              </p:cNvSpPr>
              <p:nvPr/>
            </p:nvSpPr>
            <p:spPr bwMode="auto">
              <a:xfrm>
                <a:off x="2356"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0630" name="Rectangle 19"/>
              <p:cNvSpPr>
                <a:spLocks noChangeArrowheads="1"/>
              </p:cNvSpPr>
              <p:nvPr/>
            </p:nvSpPr>
            <p:spPr bwMode="auto">
              <a:xfrm>
                <a:off x="2500"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grpSp>
        <p:grpSp>
          <p:nvGrpSpPr>
            <p:cNvPr id="5" name="Group 20"/>
            <p:cNvGrpSpPr>
              <a:grpSpLocks/>
            </p:cNvGrpSpPr>
            <p:nvPr/>
          </p:nvGrpSpPr>
          <p:grpSpPr bwMode="auto">
            <a:xfrm>
              <a:off x="2596" y="1300"/>
              <a:ext cx="511" cy="856"/>
              <a:chOff x="2596" y="1300"/>
              <a:chExt cx="511" cy="856"/>
            </a:xfrm>
          </p:grpSpPr>
          <p:grpSp>
            <p:nvGrpSpPr>
              <p:cNvPr id="6" name="Group 21"/>
              <p:cNvGrpSpPr>
                <a:grpSpLocks/>
              </p:cNvGrpSpPr>
              <p:nvPr/>
            </p:nvGrpSpPr>
            <p:grpSpPr bwMode="auto">
              <a:xfrm>
                <a:off x="2596" y="1300"/>
                <a:ext cx="472" cy="856"/>
                <a:chOff x="2596" y="1300"/>
                <a:chExt cx="472" cy="856"/>
              </a:xfrm>
            </p:grpSpPr>
            <p:sp>
              <p:nvSpPr>
                <p:cNvPr id="110614" name="AutoShape 22"/>
                <p:cNvSpPr>
                  <a:spLocks noChangeArrowheads="1"/>
                </p:cNvSpPr>
                <p:nvPr/>
              </p:nvSpPr>
              <p:spPr bwMode="auto">
                <a:xfrm rot="7080000" flipH="1" flipV="1">
                  <a:off x="2692" y="1636"/>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grpSp>
              <p:nvGrpSpPr>
                <p:cNvPr id="7" name="Group 23"/>
                <p:cNvGrpSpPr>
                  <a:grpSpLocks/>
                </p:cNvGrpSpPr>
                <p:nvPr/>
              </p:nvGrpSpPr>
              <p:grpSpPr bwMode="auto">
                <a:xfrm>
                  <a:off x="2596" y="1300"/>
                  <a:ext cx="472" cy="856"/>
                  <a:chOff x="2596" y="1300"/>
                  <a:chExt cx="472" cy="856"/>
                </a:xfrm>
              </p:grpSpPr>
              <p:sp>
                <p:nvSpPr>
                  <p:cNvPr id="110616" name="AutoShape 24"/>
                  <p:cNvSpPr>
                    <a:spLocks noChangeArrowheads="1"/>
                  </p:cNvSpPr>
                  <p:nvPr/>
                </p:nvSpPr>
                <p:spPr bwMode="auto">
                  <a:xfrm rot="-9660000" flipH="1" flipV="1">
                    <a:off x="2596" y="1300"/>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0617" name="AutoShape 25"/>
                  <p:cNvSpPr>
                    <a:spLocks noChangeArrowheads="1"/>
                  </p:cNvSpPr>
                  <p:nvPr/>
                </p:nvSpPr>
                <p:spPr bwMode="auto">
                  <a:xfrm rot="-7980000" flipH="1" flipV="1">
                    <a:off x="2692" y="1348"/>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0618" name="AutoShape 26"/>
                  <p:cNvSpPr>
                    <a:spLocks noChangeArrowheads="1"/>
                  </p:cNvSpPr>
                  <p:nvPr/>
                </p:nvSpPr>
                <p:spPr bwMode="auto">
                  <a:xfrm rot="-5940000" flipH="1" flipV="1">
                    <a:off x="2740" y="1444"/>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0619" name="AutoShape 27"/>
                  <p:cNvSpPr>
                    <a:spLocks noChangeArrowheads="1"/>
                  </p:cNvSpPr>
                  <p:nvPr/>
                </p:nvSpPr>
                <p:spPr bwMode="auto">
                  <a:xfrm rot="-3960000" flipH="1" flipV="1">
                    <a:off x="2740" y="1540"/>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0620" name="AutoShape 28"/>
                  <p:cNvSpPr>
                    <a:spLocks noChangeArrowheads="1"/>
                  </p:cNvSpPr>
                  <p:nvPr/>
                </p:nvSpPr>
                <p:spPr bwMode="auto">
                  <a:xfrm rot="4920000" flipH="1" flipV="1">
                    <a:off x="2692" y="1684"/>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0621" name="AutoShape 29"/>
                  <p:cNvSpPr>
                    <a:spLocks noChangeArrowheads="1"/>
                  </p:cNvSpPr>
                  <p:nvPr/>
                </p:nvSpPr>
                <p:spPr bwMode="auto">
                  <a:xfrm rot="3240000" flipH="1" flipV="1">
                    <a:off x="2740" y="1780"/>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0622" name="AutoShape 30"/>
                  <p:cNvSpPr>
                    <a:spLocks noChangeArrowheads="1"/>
                  </p:cNvSpPr>
                  <p:nvPr/>
                </p:nvSpPr>
                <p:spPr bwMode="auto">
                  <a:xfrm rot="1320000" flipH="1" flipV="1">
                    <a:off x="2788" y="1828"/>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0623" name="AutoShape 31"/>
                  <p:cNvSpPr>
                    <a:spLocks noChangeArrowheads="1"/>
                  </p:cNvSpPr>
                  <p:nvPr/>
                </p:nvSpPr>
                <p:spPr bwMode="auto">
                  <a:xfrm rot="-660000" flipH="1" flipV="1">
                    <a:off x="2884" y="1828"/>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grpSp>
          </p:grpSp>
          <p:sp>
            <p:nvSpPr>
              <p:cNvPr id="110613" name="AutoShape 32"/>
              <p:cNvSpPr>
                <a:spLocks noChangeArrowheads="1"/>
              </p:cNvSpPr>
              <p:nvPr/>
            </p:nvSpPr>
            <p:spPr bwMode="auto">
              <a:xfrm rot="10200000" flipH="1" flipV="1">
                <a:off x="2982" y="1871"/>
                <a:ext cx="125" cy="27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6048 w 21600"/>
                  <a:gd name="T13" fmla="*/ 6104 h 21600"/>
                  <a:gd name="T14" fmla="*/ 15552 w 21600"/>
                  <a:gd name="T15" fmla="*/ 15496 h 21600"/>
                </a:gdLst>
                <a:ahLst/>
                <a:cxnLst>
                  <a:cxn ang="T8">
                    <a:pos x="T0" y="T1"/>
                  </a:cxn>
                  <a:cxn ang="T9">
                    <a:pos x="T2" y="T3"/>
                  </a:cxn>
                  <a:cxn ang="T10">
                    <a:pos x="T4" y="T5"/>
                  </a:cxn>
                  <a:cxn ang="T11">
                    <a:pos x="T6" y="T7"/>
                  </a:cxn>
                </a:cxnLst>
                <a:rect l="T12" t="T13" r="T14" b="T15"/>
                <a:pathLst>
                  <a:path w="21600" h="21600">
                    <a:moveTo>
                      <a:pt x="0" y="0"/>
                    </a:moveTo>
                    <a:lnTo>
                      <a:pt x="8541" y="21600"/>
                    </a:lnTo>
                    <a:lnTo>
                      <a:pt x="13059"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grpSp>
        <p:grpSp>
          <p:nvGrpSpPr>
            <p:cNvPr id="8" name="Group 33"/>
            <p:cNvGrpSpPr>
              <a:grpSpLocks/>
            </p:cNvGrpSpPr>
            <p:nvPr/>
          </p:nvGrpSpPr>
          <p:grpSpPr bwMode="auto">
            <a:xfrm>
              <a:off x="3051" y="1300"/>
              <a:ext cx="511" cy="856"/>
              <a:chOff x="3051" y="1300"/>
              <a:chExt cx="511" cy="856"/>
            </a:xfrm>
          </p:grpSpPr>
          <p:grpSp>
            <p:nvGrpSpPr>
              <p:cNvPr id="9" name="Group 34"/>
              <p:cNvGrpSpPr>
                <a:grpSpLocks/>
              </p:cNvGrpSpPr>
              <p:nvPr/>
            </p:nvGrpSpPr>
            <p:grpSpPr bwMode="auto">
              <a:xfrm>
                <a:off x="3090" y="1300"/>
                <a:ext cx="472" cy="856"/>
                <a:chOff x="3090" y="1300"/>
                <a:chExt cx="472" cy="856"/>
              </a:xfrm>
            </p:grpSpPr>
            <p:sp>
              <p:nvSpPr>
                <p:cNvPr id="110602" name="AutoShape 35"/>
                <p:cNvSpPr>
                  <a:spLocks noChangeArrowheads="1"/>
                </p:cNvSpPr>
                <p:nvPr/>
              </p:nvSpPr>
              <p:spPr bwMode="auto">
                <a:xfrm rot="14520000" flipV="1">
                  <a:off x="3282" y="1636"/>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grpSp>
              <p:nvGrpSpPr>
                <p:cNvPr id="10" name="Group 36"/>
                <p:cNvGrpSpPr>
                  <a:grpSpLocks/>
                </p:cNvGrpSpPr>
                <p:nvPr/>
              </p:nvGrpSpPr>
              <p:grpSpPr bwMode="auto">
                <a:xfrm>
                  <a:off x="3090" y="1300"/>
                  <a:ext cx="472" cy="856"/>
                  <a:chOff x="3090" y="1300"/>
                  <a:chExt cx="472" cy="856"/>
                </a:xfrm>
              </p:grpSpPr>
              <p:sp>
                <p:nvSpPr>
                  <p:cNvPr id="110604" name="AutoShape 37"/>
                  <p:cNvSpPr>
                    <a:spLocks noChangeArrowheads="1"/>
                  </p:cNvSpPr>
                  <p:nvPr/>
                </p:nvSpPr>
                <p:spPr bwMode="auto">
                  <a:xfrm rot="9660000" flipV="1">
                    <a:off x="3378" y="1300"/>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0605" name="AutoShape 38"/>
                  <p:cNvSpPr>
                    <a:spLocks noChangeArrowheads="1"/>
                  </p:cNvSpPr>
                  <p:nvPr/>
                </p:nvSpPr>
                <p:spPr bwMode="auto">
                  <a:xfrm rot="7980000" flipV="1">
                    <a:off x="3282" y="1348"/>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0606" name="AutoShape 39"/>
                  <p:cNvSpPr>
                    <a:spLocks noChangeArrowheads="1"/>
                  </p:cNvSpPr>
                  <p:nvPr/>
                </p:nvSpPr>
                <p:spPr bwMode="auto">
                  <a:xfrm rot="5940000" flipV="1">
                    <a:off x="3234" y="1444"/>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0607" name="AutoShape 40"/>
                  <p:cNvSpPr>
                    <a:spLocks noChangeArrowheads="1"/>
                  </p:cNvSpPr>
                  <p:nvPr/>
                </p:nvSpPr>
                <p:spPr bwMode="auto">
                  <a:xfrm rot="3960000" flipV="1">
                    <a:off x="3234" y="1540"/>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0608" name="AutoShape 41"/>
                  <p:cNvSpPr>
                    <a:spLocks noChangeArrowheads="1"/>
                  </p:cNvSpPr>
                  <p:nvPr/>
                </p:nvSpPr>
                <p:spPr bwMode="auto">
                  <a:xfrm rot="16680000" flipV="1">
                    <a:off x="3282" y="1684"/>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0609" name="AutoShape 42"/>
                  <p:cNvSpPr>
                    <a:spLocks noChangeArrowheads="1"/>
                  </p:cNvSpPr>
                  <p:nvPr/>
                </p:nvSpPr>
                <p:spPr bwMode="auto">
                  <a:xfrm rot="18360000" flipV="1">
                    <a:off x="3234" y="1780"/>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0610" name="AutoShape 43"/>
                  <p:cNvSpPr>
                    <a:spLocks noChangeArrowheads="1"/>
                  </p:cNvSpPr>
                  <p:nvPr/>
                </p:nvSpPr>
                <p:spPr bwMode="auto">
                  <a:xfrm rot="20280000" flipV="1">
                    <a:off x="3186" y="1828"/>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0611" name="AutoShape 44"/>
                  <p:cNvSpPr>
                    <a:spLocks noChangeArrowheads="1"/>
                  </p:cNvSpPr>
                  <p:nvPr/>
                </p:nvSpPr>
                <p:spPr bwMode="auto">
                  <a:xfrm rot="660000" flipV="1">
                    <a:off x="3090" y="1828"/>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grpSp>
          </p:grpSp>
          <p:sp>
            <p:nvSpPr>
              <p:cNvPr id="110601" name="AutoShape 45"/>
              <p:cNvSpPr>
                <a:spLocks noChangeArrowheads="1"/>
              </p:cNvSpPr>
              <p:nvPr/>
            </p:nvSpPr>
            <p:spPr bwMode="auto">
              <a:xfrm rot="11400000" flipV="1">
                <a:off x="3051" y="1871"/>
                <a:ext cx="125" cy="27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6048 w 21600"/>
                  <a:gd name="T13" fmla="*/ 6104 h 21600"/>
                  <a:gd name="T14" fmla="*/ 15552 w 21600"/>
                  <a:gd name="T15" fmla="*/ 15496 h 21600"/>
                </a:gdLst>
                <a:ahLst/>
                <a:cxnLst>
                  <a:cxn ang="T8">
                    <a:pos x="T0" y="T1"/>
                  </a:cxn>
                  <a:cxn ang="T9">
                    <a:pos x="T2" y="T3"/>
                  </a:cxn>
                  <a:cxn ang="T10">
                    <a:pos x="T4" y="T5"/>
                  </a:cxn>
                  <a:cxn ang="T11">
                    <a:pos x="T6" y="T7"/>
                  </a:cxn>
                </a:cxnLst>
                <a:rect l="T12" t="T13" r="T14" b="T15"/>
                <a:pathLst>
                  <a:path w="21600" h="21600">
                    <a:moveTo>
                      <a:pt x="0" y="0"/>
                    </a:moveTo>
                    <a:lnTo>
                      <a:pt x="8541" y="21600"/>
                    </a:lnTo>
                    <a:lnTo>
                      <a:pt x="13059"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grpSp>
      </p:grpSp>
    </p:spTree>
    <p:custDataLst>
      <p:tags r:id="rId1"/>
    </p:custData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idx="4294967295"/>
          </p:nvPr>
        </p:nvSpPr>
        <p:spPr>
          <a:xfrm>
            <a:off x="838200" y="228600"/>
            <a:ext cx="7772400" cy="1104900"/>
          </a:xfrm>
        </p:spPr>
        <p:txBody>
          <a:bodyPr/>
          <a:lstStyle/>
          <a:p>
            <a:pPr eaLnBrk="1" hangingPunct="1">
              <a:defRPr/>
            </a:pPr>
            <a:r>
              <a:rPr lang="en-US">
                <a:effectLst>
                  <a:outerShdw blurRad="38100" dist="38100" dir="2700000" algn="tl">
                    <a:srgbClr val="000000"/>
                  </a:outerShdw>
                </a:effectLst>
              </a:rPr>
              <a:t>Development of the Neural Tube</a:t>
            </a:r>
          </a:p>
        </p:txBody>
      </p:sp>
      <p:grpSp>
        <p:nvGrpSpPr>
          <p:cNvPr id="2" name="Group 3"/>
          <p:cNvGrpSpPr>
            <a:grpSpLocks/>
          </p:cNvGrpSpPr>
          <p:nvPr/>
        </p:nvGrpSpPr>
        <p:grpSpPr bwMode="auto">
          <a:xfrm>
            <a:off x="2520950" y="2063750"/>
            <a:ext cx="4559300" cy="1655763"/>
            <a:chOff x="1588" y="1300"/>
            <a:chExt cx="2872" cy="1043"/>
          </a:xfrm>
        </p:grpSpPr>
        <p:grpSp>
          <p:nvGrpSpPr>
            <p:cNvPr id="3" name="Group 4"/>
            <p:cNvGrpSpPr>
              <a:grpSpLocks/>
            </p:cNvGrpSpPr>
            <p:nvPr/>
          </p:nvGrpSpPr>
          <p:grpSpPr bwMode="auto">
            <a:xfrm>
              <a:off x="3460" y="1300"/>
              <a:ext cx="1000" cy="280"/>
              <a:chOff x="3460" y="1300"/>
              <a:chExt cx="1000" cy="280"/>
            </a:xfrm>
          </p:grpSpPr>
          <p:sp>
            <p:nvSpPr>
              <p:cNvPr id="111654" name="Rectangle 5"/>
              <p:cNvSpPr>
                <a:spLocks noChangeArrowheads="1"/>
              </p:cNvSpPr>
              <p:nvPr/>
            </p:nvSpPr>
            <p:spPr bwMode="auto">
              <a:xfrm>
                <a:off x="3460"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55" name="Rectangle 6"/>
              <p:cNvSpPr>
                <a:spLocks noChangeArrowheads="1"/>
              </p:cNvSpPr>
              <p:nvPr/>
            </p:nvSpPr>
            <p:spPr bwMode="auto">
              <a:xfrm>
                <a:off x="3604"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56" name="Rectangle 7"/>
              <p:cNvSpPr>
                <a:spLocks noChangeArrowheads="1"/>
              </p:cNvSpPr>
              <p:nvPr/>
            </p:nvSpPr>
            <p:spPr bwMode="auto">
              <a:xfrm>
                <a:off x="3748"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57" name="Rectangle 8"/>
              <p:cNvSpPr>
                <a:spLocks noChangeArrowheads="1"/>
              </p:cNvSpPr>
              <p:nvPr/>
            </p:nvSpPr>
            <p:spPr bwMode="auto">
              <a:xfrm>
                <a:off x="3892"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58" name="Rectangle 9"/>
              <p:cNvSpPr>
                <a:spLocks noChangeArrowheads="1"/>
              </p:cNvSpPr>
              <p:nvPr/>
            </p:nvSpPr>
            <p:spPr bwMode="auto">
              <a:xfrm>
                <a:off x="4036"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59" name="Rectangle 10"/>
              <p:cNvSpPr>
                <a:spLocks noChangeArrowheads="1"/>
              </p:cNvSpPr>
              <p:nvPr/>
            </p:nvSpPr>
            <p:spPr bwMode="auto">
              <a:xfrm>
                <a:off x="4180"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60" name="Rectangle 11"/>
              <p:cNvSpPr>
                <a:spLocks noChangeArrowheads="1"/>
              </p:cNvSpPr>
              <p:nvPr/>
            </p:nvSpPr>
            <p:spPr bwMode="auto">
              <a:xfrm>
                <a:off x="4324"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grpSp>
        <p:grpSp>
          <p:nvGrpSpPr>
            <p:cNvPr id="4" name="Group 12"/>
            <p:cNvGrpSpPr>
              <a:grpSpLocks/>
            </p:cNvGrpSpPr>
            <p:nvPr/>
          </p:nvGrpSpPr>
          <p:grpSpPr bwMode="auto">
            <a:xfrm>
              <a:off x="1588" y="1300"/>
              <a:ext cx="1000" cy="280"/>
              <a:chOff x="1588" y="1300"/>
              <a:chExt cx="1000" cy="280"/>
            </a:xfrm>
          </p:grpSpPr>
          <p:sp>
            <p:nvSpPr>
              <p:cNvPr id="111647" name="Rectangle 13"/>
              <p:cNvSpPr>
                <a:spLocks noChangeArrowheads="1"/>
              </p:cNvSpPr>
              <p:nvPr/>
            </p:nvSpPr>
            <p:spPr bwMode="auto">
              <a:xfrm>
                <a:off x="1588"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48" name="Rectangle 14"/>
              <p:cNvSpPr>
                <a:spLocks noChangeArrowheads="1"/>
              </p:cNvSpPr>
              <p:nvPr/>
            </p:nvSpPr>
            <p:spPr bwMode="auto">
              <a:xfrm>
                <a:off x="1732"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49" name="Rectangle 15"/>
              <p:cNvSpPr>
                <a:spLocks noChangeArrowheads="1"/>
              </p:cNvSpPr>
              <p:nvPr/>
            </p:nvSpPr>
            <p:spPr bwMode="auto">
              <a:xfrm>
                <a:off x="1876"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50" name="Rectangle 16"/>
              <p:cNvSpPr>
                <a:spLocks noChangeArrowheads="1"/>
              </p:cNvSpPr>
              <p:nvPr/>
            </p:nvSpPr>
            <p:spPr bwMode="auto">
              <a:xfrm>
                <a:off x="2020"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51" name="Rectangle 17"/>
              <p:cNvSpPr>
                <a:spLocks noChangeArrowheads="1"/>
              </p:cNvSpPr>
              <p:nvPr/>
            </p:nvSpPr>
            <p:spPr bwMode="auto">
              <a:xfrm>
                <a:off x="2164"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52" name="Rectangle 18"/>
              <p:cNvSpPr>
                <a:spLocks noChangeArrowheads="1"/>
              </p:cNvSpPr>
              <p:nvPr/>
            </p:nvSpPr>
            <p:spPr bwMode="auto">
              <a:xfrm>
                <a:off x="2308"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53" name="Rectangle 19"/>
              <p:cNvSpPr>
                <a:spLocks noChangeArrowheads="1"/>
              </p:cNvSpPr>
              <p:nvPr/>
            </p:nvSpPr>
            <p:spPr bwMode="auto">
              <a:xfrm>
                <a:off x="2452"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grpSp>
        <p:sp>
          <p:nvSpPr>
            <p:cNvPr id="111622" name="AutoShape 20"/>
            <p:cNvSpPr>
              <a:spLocks noChangeArrowheads="1"/>
            </p:cNvSpPr>
            <p:nvPr/>
          </p:nvSpPr>
          <p:spPr bwMode="auto">
            <a:xfrm rot="4020000" flipH="1" flipV="1">
              <a:off x="2260" y="1540"/>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1623" name="AutoShape 21"/>
            <p:cNvSpPr>
              <a:spLocks noChangeArrowheads="1"/>
            </p:cNvSpPr>
            <p:nvPr/>
          </p:nvSpPr>
          <p:spPr bwMode="auto">
            <a:xfrm rot="-3960000" flipH="1" flipV="1">
              <a:off x="3364" y="1540"/>
              <a:ext cx="184"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178 h 21600"/>
                <a:gd name="T14" fmla="*/ 14439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grpSp>
          <p:nvGrpSpPr>
            <p:cNvPr id="5" name="Group 22"/>
            <p:cNvGrpSpPr>
              <a:grpSpLocks/>
            </p:cNvGrpSpPr>
            <p:nvPr/>
          </p:nvGrpSpPr>
          <p:grpSpPr bwMode="auto">
            <a:xfrm>
              <a:off x="2596" y="1300"/>
              <a:ext cx="1000" cy="280"/>
              <a:chOff x="2596" y="1300"/>
              <a:chExt cx="1000" cy="280"/>
            </a:xfrm>
          </p:grpSpPr>
          <p:sp>
            <p:nvSpPr>
              <p:cNvPr id="111640" name="Rectangle 23"/>
              <p:cNvSpPr>
                <a:spLocks noChangeArrowheads="1"/>
              </p:cNvSpPr>
              <p:nvPr/>
            </p:nvSpPr>
            <p:spPr bwMode="auto">
              <a:xfrm>
                <a:off x="2596"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41" name="Rectangle 24"/>
              <p:cNvSpPr>
                <a:spLocks noChangeArrowheads="1"/>
              </p:cNvSpPr>
              <p:nvPr/>
            </p:nvSpPr>
            <p:spPr bwMode="auto">
              <a:xfrm>
                <a:off x="2740"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42" name="Rectangle 25"/>
              <p:cNvSpPr>
                <a:spLocks noChangeArrowheads="1"/>
              </p:cNvSpPr>
              <p:nvPr/>
            </p:nvSpPr>
            <p:spPr bwMode="auto">
              <a:xfrm>
                <a:off x="2884"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43" name="Rectangle 26"/>
              <p:cNvSpPr>
                <a:spLocks noChangeArrowheads="1"/>
              </p:cNvSpPr>
              <p:nvPr/>
            </p:nvSpPr>
            <p:spPr bwMode="auto">
              <a:xfrm>
                <a:off x="3028"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44" name="Rectangle 27"/>
              <p:cNvSpPr>
                <a:spLocks noChangeArrowheads="1"/>
              </p:cNvSpPr>
              <p:nvPr/>
            </p:nvSpPr>
            <p:spPr bwMode="auto">
              <a:xfrm>
                <a:off x="3172"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45" name="Rectangle 28"/>
              <p:cNvSpPr>
                <a:spLocks noChangeArrowheads="1"/>
              </p:cNvSpPr>
              <p:nvPr/>
            </p:nvSpPr>
            <p:spPr bwMode="auto">
              <a:xfrm>
                <a:off x="3316"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sp>
            <p:nvSpPr>
              <p:cNvPr id="111646" name="Rectangle 29"/>
              <p:cNvSpPr>
                <a:spLocks noChangeArrowheads="1"/>
              </p:cNvSpPr>
              <p:nvPr/>
            </p:nvSpPr>
            <p:spPr bwMode="auto">
              <a:xfrm>
                <a:off x="3460" y="1300"/>
                <a:ext cx="136" cy="280"/>
              </a:xfrm>
              <a:prstGeom prst="rect">
                <a:avLst/>
              </a:prstGeom>
              <a:solidFill>
                <a:srgbClr val="00FFFF"/>
              </a:solidFill>
              <a:ln w="12700">
                <a:solidFill>
                  <a:schemeClr val="bg2"/>
                </a:solidFill>
                <a:miter lim="800000"/>
                <a:headEnd/>
                <a:tailEnd/>
              </a:ln>
            </p:spPr>
            <p:txBody>
              <a:bodyPr wrap="none" anchor="ctr"/>
              <a:lstStyle/>
              <a:p>
                <a:endParaRPr lang="en-US"/>
              </a:p>
            </p:txBody>
          </p:sp>
        </p:grpSp>
        <p:grpSp>
          <p:nvGrpSpPr>
            <p:cNvPr id="6" name="Group 30"/>
            <p:cNvGrpSpPr>
              <a:grpSpLocks/>
            </p:cNvGrpSpPr>
            <p:nvPr/>
          </p:nvGrpSpPr>
          <p:grpSpPr bwMode="auto">
            <a:xfrm>
              <a:off x="2570" y="1666"/>
              <a:ext cx="680" cy="677"/>
              <a:chOff x="2570" y="1666"/>
              <a:chExt cx="680" cy="677"/>
            </a:xfrm>
          </p:grpSpPr>
          <p:grpSp>
            <p:nvGrpSpPr>
              <p:cNvPr id="7" name="Group 31"/>
              <p:cNvGrpSpPr>
                <a:grpSpLocks/>
              </p:cNvGrpSpPr>
              <p:nvPr/>
            </p:nvGrpSpPr>
            <p:grpSpPr bwMode="auto">
              <a:xfrm>
                <a:off x="2570" y="1676"/>
                <a:ext cx="390" cy="667"/>
                <a:chOff x="2570" y="1676"/>
                <a:chExt cx="390" cy="667"/>
              </a:xfrm>
            </p:grpSpPr>
            <p:sp>
              <p:nvSpPr>
                <p:cNvPr id="111634" name="AutoShape 32"/>
                <p:cNvSpPr>
                  <a:spLocks noChangeArrowheads="1"/>
                </p:cNvSpPr>
                <p:nvPr/>
              </p:nvSpPr>
              <p:spPr bwMode="auto">
                <a:xfrm rot="6540000" flipH="1" flipV="1">
                  <a:off x="2641" y="1830"/>
                  <a:ext cx="185"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239 w 21600"/>
                    <a:gd name="T13" fmla="*/ 7178 h 21600"/>
                    <a:gd name="T14" fmla="*/ 14361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1635" name="AutoShape 33"/>
                <p:cNvSpPr>
                  <a:spLocks noChangeArrowheads="1"/>
                </p:cNvSpPr>
                <p:nvPr/>
              </p:nvSpPr>
              <p:spPr bwMode="auto">
                <a:xfrm rot="10320000" flipH="1" flipV="1">
                  <a:off x="2775" y="1676"/>
                  <a:ext cx="185" cy="32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239 w 21600"/>
                    <a:gd name="T13" fmla="*/ 7222 h 21600"/>
                    <a:gd name="T14" fmla="*/ 14361 w 21600"/>
                    <a:gd name="T15" fmla="*/ 14378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1636" name="AutoShape 34"/>
                <p:cNvSpPr>
                  <a:spLocks noChangeArrowheads="1"/>
                </p:cNvSpPr>
                <p:nvPr/>
              </p:nvSpPr>
              <p:spPr bwMode="auto">
                <a:xfrm rot="8160000" flipV="1">
                  <a:off x="2683" y="1731"/>
                  <a:ext cx="183"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200 w 21600"/>
                    <a:gd name="T13" fmla="*/ 7178 h 21600"/>
                    <a:gd name="T14" fmla="*/ 14400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1637" name="AutoShape 35"/>
                <p:cNvSpPr>
                  <a:spLocks noChangeArrowheads="1"/>
                </p:cNvSpPr>
                <p:nvPr/>
              </p:nvSpPr>
              <p:spPr bwMode="auto">
                <a:xfrm rot="4680000" flipH="1" flipV="1">
                  <a:off x="2645" y="1878"/>
                  <a:ext cx="185"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239 w 21600"/>
                    <a:gd name="T13" fmla="*/ 7178 h 21600"/>
                    <a:gd name="T14" fmla="*/ 14361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1638" name="AutoShape 36"/>
                <p:cNvSpPr>
                  <a:spLocks noChangeArrowheads="1"/>
                </p:cNvSpPr>
                <p:nvPr/>
              </p:nvSpPr>
              <p:spPr bwMode="auto">
                <a:xfrm rot="3000000" flipH="1" flipV="1">
                  <a:off x="2699" y="1970"/>
                  <a:ext cx="185" cy="32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239 w 21600"/>
                    <a:gd name="T13" fmla="*/ 7222 h 21600"/>
                    <a:gd name="T14" fmla="*/ 14361 w 21600"/>
                    <a:gd name="T15" fmla="*/ 14378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1639" name="AutoShape 37"/>
                <p:cNvSpPr>
                  <a:spLocks noChangeArrowheads="1"/>
                </p:cNvSpPr>
                <p:nvPr/>
              </p:nvSpPr>
              <p:spPr bwMode="auto">
                <a:xfrm rot="1080000" flipH="1" flipV="1">
                  <a:off x="2750" y="2015"/>
                  <a:ext cx="185"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239 w 21600"/>
                    <a:gd name="T13" fmla="*/ 7178 h 21600"/>
                    <a:gd name="T14" fmla="*/ 14361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grpSp>
          <p:grpSp>
            <p:nvGrpSpPr>
              <p:cNvPr id="8" name="Group 38"/>
              <p:cNvGrpSpPr>
                <a:grpSpLocks/>
              </p:cNvGrpSpPr>
              <p:nvPr/>
            </p:nvGrpSpPr>
            <p:grpSpPr bwMode="auto">
              <a:xfrm>
                <a:off x="2863" y="1666"/>
                <a:ext cx="387" cy="667"/>
                <a:chOff x="2863" y="1666"/>
                <a:chExt cx="387" cy="667"/>
              </a:xfrm>
            </p:grpSpPr>
            <p:sp>
              <p:nvSpPr>
                <p:cNvPr id="111628" name="AutoShape 39"/>
                <p:cNvSpPr>
                  <a:spLocks noChangeArrowheads="1"/>
                </p:cNvSpPr>
                <p:nvPr/>
              </p:nvSpPr>
              <p:spPr bwMode="auto">
                <a:xfrm rot="15480000" flipV="1">
                  <a:off x="2994" y="1836"/>
                  <a:ext cx="185" cy="32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239 w 21600"/>
                    <a:gd name="T13" fmla="*/ 7200 h 21600"/>
                    <a:gd name="T14" fmla="*/ 14361 w 21600"/>
                    <a:gd name="T15" fmla="*/ 14400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1629" name="AutoShape 40"/>
                <p:cNvSpPr>
                  <a:spLocks noChangeArrowheads="1"/>
                </p:cNvSpPr>
                <p:nvPr/>
              </p:nvSpPr>
              <p:spPr bwMode="auto">
                <a:xfrm rot="11700000" flipV="1">
                  <a:off x="2880" y="1666"/>
                  <a:ext cx="185" cy="3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239 w 21600"/>
                    <a:gd name="T13" fmla="*/ 7178 h 21600"/>
                    <a:gd name="T14" fmla="*/ 14361 w 21600"/>
                    <a:gd name="T15" fmla="*/ 14422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1630" name="AutoShape 41"/>
                <p:cNvSpPr>
                  <a:spLocks noChangeArrowheads="1"/>
                </p:cNvSpPr>
                <p:nvPr/>
              </p:nvSpPr>
              <p:spPr bwMode="auto">
                <a:xfrm rot="-7740000" flipH="1" flipV="1">
                  <a:off x="2967" y="1731"/>
                  <a:ext cx="182" cy="32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240 w 21600"/>
                    <a:gd name="T13" fmla="*/ 7222 h 21600"/>
                    <a:gd name="T14" fmla="*/ 14360 w 21600"/>
                    <a:gd name="T15" fmla="*/ 14378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1631" name="AutoShape 42"/>
                <p:cNvSpPr>
                  <a:spLocks noChangeArrowheads="1"/>
                </p:cNvSpPr>
                <p:nvPr/>
              </p:nvSpPr>
              <p:spPr bwMode="auto">
                <a:xfrm rot="17340000" flipV="1">
                  <a:off x="2985" y="1883"/>
                  <a:ext cx="185" cy="32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239 w 21600"/>
                    <a:gd name="T13" fmla="*/ 7200 h 21600"/>
                    <a:gd name="T14" fmla="*/ 14361 w 21600"/>
                    <a:gd name="T15" fmla="*/ 14400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1632" name="AutoShape 43"/>
                <p:cNvSpPr>
                  <a:spLocks noChangeArrowheads="1"/>
                </p:cNvSpPr>
                <p:nvPr/>
              </p:nvSpPr>
              <p:spPr bwMode="auto">
                <a:xfrm rot="19020000" flipV="1">
                  <a:off x="2920" y="1967"/>
                  <a:ext cx="184" cy="32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161 w 21600"/>
                    <a:gd name="T13" fmla="*/ 7222 h 21600"/>
                    <a:gd name="T14" fmla="*/ 14439 w 21600"/>
                    <a:gd name="T15" fmla="*/ 14378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sp>
              <p:nvSpPr>
                <p:cNvPr id="111633" name="AutoShape 44"/>
                <p:cNvSpPr>
                  <a:spLocks noChangeArrowheads="1"/>
                </p:cNvSpPr>
                <p:nvPr/>
              </p:nvSpPr>
              <p:spPr bwMode="auto">
                <a:xfrm rot="20940000" flipV="1">
                  <a:off x="2863" y="2006"/>
                  <a:ext cx="185" cy="32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239 w 21600"/>
                    <a:gd name="T13" fmla="*/ 7200 h 21600"/>
                    <a:gd name="T14" fmla="*/ 14361 w 21600"/>
                    <a:gd name="T15" fmla="*/ 14400 h 21600"/>
                  </a:gdLst>
                  <a:ahLst/>
                  <a:cxnLst>
                    <a:cxn ang="T8">
                      <a:pos x="T0" y="T1"/>
                    </a:cxn>
                    <a:cxn ang="T9">
                      <a:pos x="T2" y="T3"/>
                    </a:cxn>
                    <a:cxn ang="T10">
                      <a:pos x="T4" y="T5"/>
                    </a:cxn>
                    <a:cxn ang="T11">
                      <a:pos x="T6" y="T7"/>
                    </a:cxn>
                  </a:cxnLst>
                  <a:rect l="T12" t="T13" r="T14" b="T15"/>
                  <a:pathLst>
                    <a:path w="21600" h="21600">
                      <a:moveTo>
                        <a:pt x="0" y="0"/>
                      </a:moveTo>
                      <a:lnTo>
                        <a:pt x="10799" y="21600"/>
                      </a:lnTo>
                      <a:lnTo>
                        <a:pt x="10801" y="21600"/>
                      </a:lnTo>
                      <a:lnTo>
                        <a:pt x="21600" y="0"/>
                      </a:lnTo>
                      <a:close/>
                    </a:path>
                  </a:pathLst>
                </a:custGeom>
                <a:solidFill>
                  <a:schemeClr val="accent1"/>
                </a:solidFill>
                <a:ln w="12700">
                  <a:solidFill>
                    <a:schemeClr val="tx1"/>
                  </a:solidFill>
                  <a:miter lim="800000"/>
                  <a:headEnd/>
                  <a:tailEnd/>
                </a:ln>
              </p:spPr>
              <p:txBody>
                <a:bodyPr wrap="none" anchor="ctr"/>
                <a:lstStyle/>
                <a:p>
                  <a:endParaRPr lang="en-US"/>
                </a:p>
              </p:txBody>
            </p:sp>
          </p:grpSp>
        </p:grpSp>
      </p:grpSp>
    </p:spTree>
    <p:custDataLst>
      <p:tags r:id="rId1"/>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idx="4294967295"/>
          </p:nvPr>
        </p:nvSpPr>
        <p:spPr/>
        <p:txBody>
          <a:bodyPr/>
          <a:lstStyle/>
          <a:p>
            <a:pPr eaLnBrk="1" hangingPunct="1">
              <a:defRPr/>
            </a:pPr>
            <a:endParaRPr lang="en-US">
              <a:effectLst>
                <a:outerShdw blurRad="38100" dist="38100" dir="2700000" algn="tl">
                  <a:srgbClr val="000000"/>
                </a:outerShdw>
              </a:effectLst>
            </a:endParaRPr>
          </a:p>
        </p:txBody>
      </p:sp>
      <p:sp>
        <p:nvSpPr>
          <p:cNvPr id="95235" name="Rectangle 3"/>
          <p:cNvSpPr>
            <a:spLocks noGrp="1" noChangeArrowheads="1"/>
          </p:cNvSpPr>
          <p:nvPr>
            <p:ph type="body" idx="4294967295"/>
          </p:nvPr>
        </p:nvSpPr>
        <p:spPr/>
        <p:txBody>
          <a:bodyPr/>
          <a:lstStyle/>
          <a:p>
            <a:pPr eaLnBrk="1" hangingPunct="1">
              <a:defRPr/>
            </a:pPr>
            <a:endParaRPr lang="en-US" smtClean="0">
              <a:effectLst>
                <a:outerShdw blurRad="38100" dist="38100" dir="2700000" algn="tl">
                  <a:srgbClr val="C0C0C0"/>
                </a:outerShdw>
              </a:effectLst>
            </a:endParaRPr>
          </a:p>
        </p:txBody>
      </p:sp>
      <p:pic>
        <p:nvPicPr>
          <p:cNvPr id="112644" name="Picture 4" descr="Figure_02-01"/>
          <p:cNvPicPr>
            <a:picLocks noChangeAspect="1" noChangeArrowheads="1"/>
          </p:cNvPicPr>
          <p:nvPr/>
        </p:nvPicPr>
        <p:blipFill>
          <a:blip r:embed="rId2"/>
          <a:srcRect/>
          <a:stretch>
            <a:fillRect/>
          </a:stretch>
        </p:blipFill>
        <p:spPr bwMode="auto">
          <a:xfrm>
            <a:off x="2047875" y="1509713"/>
            <a:ext cx="5048250" cy="383857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idx="4294967295"/>
          </p:nvPr>
        </p:nvSpPr>
        <p:spPr/>
        <p:txBody>
          <a:bodyPr/>
          <a:lstStyle/>
          <a:p>
            <a:pPr eaLnBrk="1" hangingPunct="1">
              <a:defRPr/>
            </a:pPr>
            <a:r>
              <a:rPr lang="en-US" sz="4000">
                <a:effectLst>
                  <a:outerShdw blurRad="38100" dist="38100" dir="2700000" algn="tl">
                    <a:srgbClr val="000000"/>
                  </a:outerShdw>
                </a:effectLst>
              </a:rPr>
              <a:t>Normal position of the thyroid gland</a:t>
            </a:r>
          </a:p>
        </p:txBody>
      </p:sp>
      <p:pic>
        <p:nvPicPr>
          <p:cNvPr id="113667" name="Picture 4"/>
          <p:cNvPicPr>
            <a:picLocks noChangeAspect="1" noChangeArrowheads="1"/>
          </p:cNvPicPr>
          <p:nvPr/>
        </p:nvPicPr>
        <p:blipFill>
          <a:blip r:embed="rId2"/>
          <a:srcRect/>
          <a:stretch>
            <a:fillRect/>
          </a:stretch>
        </p:blipFill>
        <p:spPr bwMode="auto">
          <a:xfrm>
            <a:off x="4143375" y="1785938"/>
            <a:ext cx="2847975" cy="465772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p:cNvSpPr>
            <a:spLocks noGrp="1" noChangeArrowheads="1"/>
          </p:cNvSpPr>
          <p:nvPr>
            <p:ph type="body" idx="4294967295"/>
          </p:nvPr>
        </p:nvSpPr>
        <p:spPr>
          <a:xfrm>
            <a:off x="457200" y="642938"/>
            <a:ext cx="8229600" cy="5483225"/>
          </a:xfrm>
        </p:spPr>
        <p:txBody>
          <a:bodyPr/>
          <a:lstStyle/>
          <a:p>
            <a:pPr algn="l" rtl="0" eaLnBrk="1" hangingPunct="1">
              <a:lnSpc>
                <a:spcPct val="80000"/>
              </a:lnSpc>
              <a:defRPr/>
            </a:pPr>
            <a:r>
              <a:rPr lang="en-US" b="1" dirty="0" smtClean="0"/>
              <a:t>In the first trimester of embryonic development, the thyroid gland originates in the back of the tongue and migrates to the front of the neck. </a:t>
            </a:r>
          </a:p>
          <a:p>
            <a:pPr algn="l" rtl="0" eaLnBrk="1" hangingPunct="1">
              <a:lnSpc>
                <a:spcPct val="80000"/>
              </a:lnSpc>
              <a:defRPr/>
            </a:pPr>
            <a:r>
              <a:rPr lang="en-US" b="1" dirty="0" smtClean="0"/>
              <a:t>If it fails to migrate properly, it can remain high in the neck or even in  back of the tongue. In rare instances, the thyroid gland can also migrate too far into the </a:t>
            </a:r>
            <a:r>
              <a:rPr lang="en-US" b="1" dirty="0" err="1" smtClean="0"/>
              <a:t>mediastinum</a:t>
            </a:r>
            <a:r>
              <a:rPr lang="en-US" b="1" dirty="0" smtClean="0"/>
              <a:t>; it is then called a </a:t>
            </a:r>
            <a:r>
              <a:rPr lang="en-US" b="1" dirty="0" err="1" smtClean="0"/>
              <a:t>substernal</a:t>
            </a:r>
            <a:r>
              <a:rPr lang="en-US" b="1" dirty="0" smtClean="0"/>
              <a:t> thyroid</a:t>
            </a:r>
            <a:r>
              <a:rPr lang="ar-SA" b="1" dirty="0" smtClean="0"/>
              <a:t>.  </a:t>
            </a:r>
            <a:br>
              <a:rPr lang="ar-SA" b="1" dirty="0" smtClean="0"/>
            </a:br>
            <a:endParaRPr lang="ar-SA" b="1" dirty="0" smtClean="0"/>
          </a:p>
          <a:p>
            <a:pPr eaLnBrk="1" hangingPunct="1">
              <a:lnSpc>
                <a:spcPct val="80000"/>
              </a:lnSpc>
              <a:defRPr/>
            </a:pPr>
            <a:r>
              <a:rPr lang="ar-SA" sz="1400" dirty="0" smtClean="0">
                <a:effectLst>
                  <a:outerShdw blurRad="38100" dist="38100" dir="2700000" algn="tl">
                    <a:srgbClr val="C0C0C0"/>
                  </a:outerShdw>
                </a:effectLst>
              </a:rPr>
              <a:t/>
            </a:r>
            <a:br>
              <a:rPr lang="ar-SA" sz="1400" dirty="0" smtClean="0">
                <a:effectLst>
                  <a:outerShdw blurRad="38100" dist="38100" dir="2700000" algn="tl">
                    <a:srgbClr val="C0C0C0"/>
                  </a:outerShdw>
                </a:effectLst>
              </a:rPr>
            </a:br>
            <a:endParaRPr lang="en-US" sz="1400" dirty="0" smtClean="0">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p:cNvPicPr>
            <a:picLocks noChangeAspect="1" noChangeArrowheads="1"/>
          </p:cNvPicPr>
          <p:nvPr/>
        </p:nvPicPr>
        <p:blipFill>
          <a:blip r:embed="rId2"/>
          <a:srcRect/>
          <a:stretch>
            <a:fillRect/>
          </a:stretch>
        </p:blipFill>
        <p:spPr bwMode="auto">
          <a:xfrm>
            <a:off x="3724275" y="300038"/>
            <a:ext cx="5362575" cy="6008687"/>
          </a:xfrm>
          <a:prstGeom prst="rect">
            <a:avLst/>
          </a:prstGeom>
          <a:noFill/>
          <a:ln w="9525">
            <a:noFill/>
            <a:miter lim="800000"/>
            <a:headEnd/>
            <a:tailEnd/>
          </a:ln>
        </p:spPr>
      </p:pic>
      <p:sp>
        <p:nvSpPr>
          <p:cNvPr id="115715" name="Text Box 3"/>
          <p:cNvSpPr txBox="1">
            <a:spLocks noChangeArrowheads="1"/>
          </p:cNvSpPr>
          <p:nvPr/>
        </p:nvSpPr>
        <p:spPr bwMode="auto">
          <a:xfrm>
            <a:off x="304800" y="533400"/>
            <a:ext cx="3835400" cy="2527300"/>
          </a:xfrm>
          <a:prstGeom prst="rect">
            <a:avLst/>
          </a:prstGeom>
          <a:noFill/>
          <a:ln w="9525">
            <a:noFill/>
            <a:miter lim="800000"/>
            <a:headEnd/>
            <a:tailEnd/>
          </a:ln>
        </p:spPr>
        <p:txBody>
          <a:bodyPr>
            <a:spAutoFit/>
          </a:bodyPr>
          <a:lstStyle/>
          <a:p>
            <a:pPr algn="l" rtl="0">
              <a:lnSpc>
                <a:spcPct val="70000"/>
              </a:lnSpc>
              <a:spcBef>
                <a:spcPct val="50000"/>
              </a:spcBef>
            </a:pPr>
            <a:r>
              <a:rPr kumimoji="1" lang="zh-CN" altLang="en-US" sz="2800" b="1">
                <a:solidFill>
                  <a:schemeClr val="accent1"/>
                </a:solidFill>
                <a:cs typeface="Times New Roman" pitchFamily="18" charset="0"/>
              </a:rPr>
              <a:t> </a:t>
            </a:r>
            <a:r>
              <a:rPr kumimoji="1" lang="zh-CN" altLang="en-US" sz="2800" b="1">
                <a:cs typeface="Times New Roman" pitchFamily="18" charset="0"/>
              </a:rPr>
              <a:t>4</a:t>
            </a:r>
            <a:r>
              <a:rPr kumimoji="1" lang="en-US" altLang="zh-CN" sz="2800" b="1">
                <a:cs typeface="Times New Roman" pitchFamily="18" charset="0"/>
              </a:rPr>
              <a:t>th pouch</a:t>
            </a:r>
            <a:endParaRPr kumimoji="1" lang="en-US" altLang="zh-CN" sz="2800" b="1">
              <a:latin typeface="Times New Roman" pitchFamily="18" charset="0"/>
              <a:cs typeface="Times New Roman" pitchFamily="18" charset="0"/>
            </a:endParaRPr>
          </a:p>
          <a:p>
            <a:pPr algn="l" rtl="0">
              <a:spcBef>
                <a:spcPct val="50000"/>
              </a:spcBef>
            </a:pPr>
            <a:r>
              <a:rPr kumimoji="1" lang="en-US" altLang="zh-CN" sz="2800" b="1">
                <a:cs typeface="Times New Roman" pitchFamily="18" charset="0"/>
              </a:rPr>
              <a:t>Dorsal </a:t>
            </a:r>
            <a:r>
              <a:rPr kumimoji="1" lang="en-US" altLang="zh-CN" sz="2800" b="1">
                <a:latin typeface="Times New Roman" pitchFamily="18" charset="0"/>
                <a:cs typeface="Times New Roman" pitchFamily="18" charset="0"/>
              </a:rPr>
              <a:t>→</a:t>
            </a:r>
            <a:r>
              <a:rPr kumimoji="1" lang="en-US" altLang="zh-CN" sz="2800" b="1">
                <a:cs typeface="Times New Roman" pitchFamily="18" charset="0"/>
              </a:rPr>
              <a:t> </a:t>
            </a:r>
            <a:r>
              <a:rPr kumimoji="1" lang="en-US" altLang="zh-CN" sz="2800" b="1">
                <a:solidFill>
                  <a:schemeClr val="folHlink"/>
                </a:solidFill>
                <a:cs typeface="Times New Roman" pitchFamily="18" charset="0"/>
              </a:rPr>
              <a:t>superior parathyroids</a:t>
            </a:r>
            <a:endParaRPr kumimoji="1" lang="en-US" altLang="zh-CN" sz="2800" b="1">
              <a:latin typeface="Times New Roman" pitchFamily="18" charset="0"/>
              <a:cs typeface="Times New Roman" pitchFamily="18" charset="0"/>
            </a:endParaRPr>
          </a:p>
          <a:p>
            <a:pPr algn="l" rtl="0">
              <a:spcBef>
                <a:spcPct val="50000"/>
              </a:spcBef>
            </a:pPr>
            <a:r>
              <a:rPr kumimoji="1" lang="en-US" altLang="zh-CN" sz="2800" b="1">
                <a:cs typeface="Times New Roman" pitchFamily="18" charset="0"/>
              </a:rPr>
              <a:t>Ventral </a:t>
            </a:r>
            <a:r>
              <a:rPr kumimoji="1" lang="en-US" altLang="zh-CN" sz="2800" b="1">
                <a:latin typeface="Times New Roman" pitchFamily="18" charset="0"/>
                <a:cs typeface="Times New Roman" pitchFamily="18" charset="0"/>
              </a:rPr>
              <a:t>→ </a:t>
            </a:r>
            <a:r>
              <a:rPr kumimoji="1" lang="en-US" altLang="zh-CN" sz="2800" b="1">
                <a:cs typeface="Times New Roman" pitchFamily="18" charset="0"/>
              </a:rPr>
              <a:t>degenerates</a:t>
            </a:r>
            <a:endParaRPr kumimoji="1" lang="zh-CN" altLang="en-US" sz="2800" b="1">
              <a:latin typeface="Times New Roman" pitchFamily="18" charset="0"/>
              <a:cs typeface="Times New Roman" pitchFamily="18" charset="0"/>
            </a:endParaRPr>
          </a:p>
        </p:txBody>
      </p:sp>
      <p:sp>
        <p:nvSpPr>
          <p:cNvPr id="115716" name="Text Box 4"/>
          <p:cNvSpPr txBox="1">
            <a:spLocks noChangeArrowheads="1"/>
          </p:cNvSpPr>
          <p:nvPr/>
        </p:nvSpPr>
        <p:spPr bwMode="auto">
          <a:xfrm>
            <a:off x="304800" y="3074988"/>
            <a:ext cx="3546475" cy="2868612"/>
          </a:xfrm>
          <a:prstGeom prst="rect">
            <a:avLst/>
          </a:prstGeom>
          <a:noFill/>
          <a:ln w="9525">
            <a:noFill/>
            <a:miter lim="800000"/>
            <a:headEnd/>
            <a:tailEnd/>
          </a:ln>
        </p:spPr>
        <p:txBody>
          <a:bodyPr>
            <a:spAutoFit/>
          </a:bodyPr>
          <a:lstStyle/>
          <a:p>
            <a:pPr algn="l" rtl="0">
              <a:spcBef>
                <a:spcPct val="50000"/>
              </a:spcBef>
            </a:pPr>
            <a:r>
              <a:rPr kumimoji="1" lang="zh-CN" altLang="en-US" sz="2800" b="1">
                <a:solidFill>
                  <a:schemeClr val="accent1"/>
                </a:solidFill>
                <a:cs typeface="Times New Roman" pitchFamily="18" charset="0"/>
              </a:rPr>
              <a:t> 5</a:t>
            </a:r>
            <a:r>
              <a:rPr kumimoji="1" lang="en-US" altLang="zh-CN" sz="2800" b="1">
                <a:solidFill>
                  <a:schemeClr val="accent1"/>
                </a:solidFill>
                <a:cs typeface="Times New Roman" pitchFamily="18" charset="0"/>
              </a:rPr>
              <a:t>th pouch</a:t>
            </a:r>
            <a:r>
              <a:rPr kumimoji="1" lang="en-US" altLang="zh-CN" sz="2800" b="1">
                <a:cs typeface="Times New Roman" pitchFamily="18" charset="0"/>
              </a:rPr>
              <a:t> </a:t>
            </a:r>
            <a:r>
              <a:rPr kumimoji="1" lang="en-US" altLang="zh-CN" sz="2800" b="1">
                <a:latin typeface="Times New Roman" pitchFamily="18" charset="0"/>
                <a:cs typeface="Times New Roman" pitchFamily="18" charset="0"/>
              </a:rPr>
              <a:t>→</a:t>
            </a:r>
            <a:r>
              <a:rPr kumimoji="1" lang="en-US" altLang="zh-CN" sz="2800" b="1">
                <a:cs typeface="Times New Roman" pitchFamily="18" charset="0"/>
              </a:rPr>
              <a:t> ultimobranchial body </a:t>
            </a:r>
            <a:r>
              <a:rPr kumimoji="1" lang="en-US" altLang="zh-CN" sz="2800" b="1">
                <a:latin typeface="Times New Roman" pitchFamily="18" charset="0"/>
                <a:cs typeface="Times New Roman" pitchFamily="18" charset="0"/>
              </a:rPr>
              <a:t>→ (</a:t>
            </a:r>
            <a:r>
              <a:rPr kumimoji="1" lang="en-US" altLang="zh-CN" sz="2800" b="1">
                <a:cs typeface="Times New Roman" pitchFamily="18" charset="0"/>
              </a:rPr>
              <a:t>in thyroid)</a:t>
            </a:r>
            <a:r>
              <a:rPr kumimoji="1" lang="en-US" altLang="zh-CN" sz="2800">
                <a:cs typeface="Times New Roman" pitchFamily="18" charset="0"/>
              </a:rPr>
              <a:t> </a:t>
            </a:r>
            <a:endParaRPr kumimoji="1" lang="en-US" altLang="zh-CN" sz="2800">
              <a:latin typeface="Times New Roman" pitchFamily="18" charset="0"/>
              <a:cs typeface="Times New Roman" pitchFamily="18" charset="0"/>
            </a:endParaRPr>
          </a:p>
          <a:p>
            <a:pPr algn="l" rtl="0">
              <a:spcBef>
                <a:spcPct val="50000"/>
              </a:spcBef>
            </a:pPr>
            <a:r>
              <a:rPr kumimoji="1" lang="en-US" altLang="zh-CN" sz="2800" b="1">
                <a:solidFill>
                  <a:schemeClr val="folHlink"/>
                </a:solidFill>
                <a:cs typeface="Times New Roman" pitchFamily="18" charset="0"/>
              </a:rPr>
              <a:t>Neural crest cells</a:t>
            </a:r>
            <a:r>
              <a:rPr kumimoji="1" lang="en-US" altLang="zh-CN" sz="2800">
                <a:cs typeface="Times New Roman" pitchFamily="18" charset="0"/>
              </a:rPr>
              <a:t> </a:t>
            </a:r>
            <a:r>
              <a:rPr kumimoji="1" lang="en-US" altLang="zh-CN" sz="2800">
                <a:latin typeface="Times New Roman" pitchFamily="18" charset="0"/>
                <a:cs typeface="Times New Roman" pitchFamily="18" charset="0"/>
              </a:rPr>
              <a:t>→ </a:t>
            </a:r>
            <a:r>
              <a:rPr kumimoji="1" lang="en-US" altLang="zh-CN" sz="2800" b="1">
                <a:solidFill>
                  <a:schemeClr val="folHlink"/>
                </a:solidFill>
                <a:cs typeface="Times New Roman" pitchFamily="18" charset="0"/>
              </a:rPr>
              <a:t>parafollicular cells</a:t>
            </a:r>
            <a:endParaRPr kumimoji="1" lang="zh-CN" altLang="en-US" sz="28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body" idx="1"/>
          </p:nvPr>
        </p:nvSpPr>
        <p:spPr>
          <a:xfrm>
            <a:off x="428625" y="214313"/>
            <a:ext cx="8229600" cy="6286500"/>
          </a:xfrm>
        </p:spPr>
        <p:txBody>
          <a:bodyPr/>
          <a:lstStyle/>
          <a:p>
            <a:pPr algn="ctr" rtl="0" eaLnBrk="1" hangingPunct="1">
              <a:lnSpc>
                <a:spcPct val="90000"/>
              </a:lnSpc>
              <a:buFontTx/>
              <a:buNone/>
            </a:pPr>
            <a:r>
              <a:rPr lang="en-US" sz="2900" b="1" smtClean="0">
                <a:latin typeface="Times New Roman" pitchFamily="18" charset="0"/>
                <a:cs typeface="Times New Roman" pitchFamily="18" charset="0"/>
              </a:rPr>
              <a:t>Development of glands</a:t>
            </a:r>
          </a:p>
          <a:p>
            <a:pPr algn="l" rtl="0" eaLnBrk="1" hangingPunct="1">
              <a:lnSpc>
                <a:spcPct val="90000"/>
              </a:lnSpc>
            </a:pPr>
            <a:r>
              <a:rPr lang="en-US" sz="2900" b="1" smtClean="0">
                <a:latin typeface="Times New Roman" pitchFamily="18" charset="0"/>
                <a:cs typeface="Times New Roman" pitchFamily="18" charset="0"/>
              </a:rPr>
              <a:t>I. </a:t>
            </a:r>
            <a:r>
              <a:rPr lang="en-US" sz="2800" b="1" i="1" smtClean="0">
                <a:latin typeface="Times New Roman" pitchFamily="18" charset="0"/>
                <a:cs typeface="Times New Roman" pitchFamily="18" charset="0"/>
              </a:rPr>
              <a:t>Thyroid gland: 4th w.i.u</a:t>
            </a:r>
          </a:p>
          <a:p>
            <a:pPr algn="l" rtl="0" eaLnBrk="1" hangingPunct="1">
              <a:lnSpc>
                <a:spcPct val="90000"/>
              </a:lnSpc>
            </a:pPr>
            <a:r>
              <a:rPr lang="en-US" sz="2900" b="1" smtClean="0">
                <a:latin typeface="Times New Roman" pitchFamily="18" charset="0"/>
                <a:cs typeface="Times New Roman" pitchFamily="18" charset="0"/>
              </a:rPr>
              <a:t>develops from an endodermal thickening</a:t>
            </a:r>
          </a:p>
          <a:p>
            <a:pPr algn="l" rtl="0" eaLnBrk="1" hangingPunct="1">
              <a:lnSpc>
                <a:spcPct val="90000"/>
              </a:lnSpc>
            </a:pPr>
            <a:r>
              <a:rPr lang="en-US" sz="2900" b="1" smtClean="0">
                <a:latin typeface="Times New Roman" pitchFamily="18" charset="0"/>
                <a:cs typeface="Times New Roman" pitchFamily="18" charset="0"/>
              </a:rPr>
              <a:t>in the floor of primitive Pharynx ( behind</a:t>
            </a:r>
          </a:p>
          <a:p>
            <a:pPr algn="l" rtl="0" eaLnBrk="1" hangingPunct="1">
              <a:lnSpc>
                <a:spcPct val="90000"/>
              </a:lnSpc>
            </a:pPr>
            <a:r>
              <a:rPr lang="en-US" sz="2900" b="1" smtClean="0">
                <a:latin typeface="Times New Roman" pitchFamily="18" charset="0"/>
                <a:cs typeface="Times New Roman" pitchFamily="18" charset="0"/>
              </a:rPr>
              <a:t>tuberculum impar of tongue). </a:t>
            </a:r>
          </a:p>
          <a:p>
            <a:pPr algn="l" rtl="0" eaLnBrk="1" hangingPunct="1">
              <a:lnSpc>
                <a:spcPct val="90000"/>
              </a:lnSpc>
            </a:pPr>
            <a:r>
              <a:rPr lang="en-US" sz="2900" b="1" smtClean="0">
                <a:latin typeface="Times New Roman" pitchFamily="18" charset="0"/>
                <a:cs typeface="Times New Roman" pitchFamily="18" charset="0"/>
              </a:rPr>
              <a:t>A bi-lobed bud descends in the neck till it reaches in front of the trachea in the 7th w.i.u. The gland remains connected to floor of oral</a:t>
            </a:r>
          </a:p>
          <a:p>
            <a:pPr algn="l" rtl="0" eaLnBrk="1" hangingPunct="1">
              <a:lnSpc>
                <a:spcPct val="90000"/>
              </a:lnSpc>
            </a:pPr>
            <a:r>
              <a:rPr lang="en-US" sz="2900" b="1" smtClean="0">
                <a:latin typeface="Times New Roman" pitchFamily="18" charset="0"/>
                <a:cs typeface="Times New Roman" pitchFamily="18" charset="0"/>
              </a:rPr>
              <a:t>cavity by an epithelial “ thyro-glossal duct”</a:t>
            </a:r>
          </a:p>
          <a:p>
            <a:pPr algn="l" rtl="0" eaLnBrk="1" hangingPunct="1">
              <a:lnSpc>
                <a:spcPct val="90000"/>
              </a:lnSpc>
            </a:pPr>
            <a:r>
              <a:rPr lang="en-US" sz="2900" b="1" smtClean="0">
                <a:latin typeface="Times New Roman" pitchFamily="18" charset="0"/>
                <a:cs typeface="Times New Roman" pitchFamily="18" charset="0"/>
              </a:rPr>
              <a:t>which disintegrates later leaving the “ foramen cecum” as an indi</a:t>
            </a:r>
            <a:r>
              <a:rPr lang="en-US" sz="2900" b="1" smtClean="0">
                <a:cs typeface="Times New Roman" pitchFamily="18" charset="0"/>
              </a:rPr>
              <a:t>cation of its origin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5" descr="Floor of pharynx of embryo between 18 and 21 days.">
            <a:hlinkClick r:id="rId2" tooltip="Floor of pharynx of embryo between 18 and 21 days."/>
          </p:cNvPr>
          <p:cNvPicPr>
            <a:picLocks noChangeAspect="1" noChangeArrowheads="1"/>
          </p:cNvPicPr>
          <p:nvPr/>
        </p:nvPicPr>
        <p:blipFill>
          <a:blip r:embed="rId3"/>
          <a:srcRect/>
          <a:stretch>
            <a:fillRect/>
          </a:stretch>
        </p:blipFill>
        <p:spPr bwMode="auto">
          <a:xfrm>
            <a:off x="2695575" y="1357313"/>
            <a:ext cx="6230938" cy="4286250"/>
          </a:xfrm>
          <a:prstGeom prst="rect">
            <a:avLst/>
          </a:prstGeom>
          <a:noFill/>
          <a:ln w="9525">
            <a:noFill/>
            <a:miter lim="800000"/>
            <a:headEnd/>
            <a:tailEnd/>
          </a:ln>
        </p:spPr>
      </p:pic>
      <p:sp>
        <p:nvSpPr>
          <p:cNvPr id="117763" name="Rectangle 2"/>
          <p:cNvSpPr>
            <a:spLocks noChangeArrowheads="1"/>
          </p:cNvSpPr>
          <p:nvPr/>
        </p:nvSpPr>
        <p:spPr bwMode="auto">
          <a:xfrm>
            <a:off x="285750" y="285750"/>
            <a:ext cx="2928938" cy="5078413"/>
          </a:xfrm>
          <a:prstGeom prst="rect">
            <a:avLst/>
          </a:prstGeom>
          <a:noFill/>
          <a:ln w="9525">
            <a:noFill/>
            <a:miter lim="800000"/>
            <a:headEnd/>
            <a:tailEnd/>
          </a:ln>
        </p:spPr>
        <p:txBody>
          <a:bodyPr>
            <a:spAutoFit/>
          </a:bodyPr>
          <a:lstStyle/>
          <a:p>
            <a:pPr algn="l" rtl="0"/>
            <a:r>
              <a:rPr lang="en-US" sz="3600" b="1"/>
              <a:t>Thyroid begin to make colloid in the 11th week and thyroxin by the 18th week</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r>
              <a:rPr lang="en-US" smtClean="0">
                <a:cs typeface="Tahoma" pitchFamily="34" charset="0"/>
              </a:rPr>
              <a:t>Tongue development</a:t>
            </a:r>
          </a:p>
        </p:txBody>
      </p:sp>
      <p:pic>
        <p:nvPicPr>
          <p:cNvPr id="100355" name="Picture 2" descr="C:\Documents and Settings\akyousef\My Documents\My Pictures\untitledty.bmp"/>
          <p:cNvPicPr>
            <a:picLocks noGrp="1" noChangeAspect="1" noChangeArrowheads="1"/>
          </p:cNvPicPr>
          <p:nvPr>
            <p:ph idx="1"/>
          </p:nvPr>
        </p:nvPicPr>
        <p:blipFill>
          <a:blip r:embed="rId2"/>
          <a:srcRect/>
          <a:stretch>
            <a:fillRect/>
          </a:stretch>
        </p:blipFill>
        <p:spPr>
          <a:xfrm>
            <a:off x="2860675" y="1600200"/>
            <a:ext cx="3422650" cy="4525963"/>
          </a:xfr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body" idx="1"/>
          </p:nvPr>
        </p:nvSpPr>
        <p:spPr>
          <a:xfrm>
            <a:off x="468313" y="549275"/>
            <a:ext cx="8229600" cy="4525963"/>
          </a:xfrm>
        </p:spPr>
        <p:txBody>
          <a:bodyPr/>
          <a:lstStyle/>
          <a:p>
            <a:pPr algn="l" rtl="0" eaLnBrk="1" hangingPunct="1"/>
            <a:r>
              <a:rPr lang="en-US" sz="2900" smtClean="0">
                <a:cs typeface="Times New Roman" pitchFamily="18" charset="0"/>
              </a:rPr>
              <a:t>2. Ectopic thyroid gland</a:t>
            </a:r>
          </a:p>
          <a:p>
            <a:pPr algn="l" rtl="0" eaLnBrk="1" hangingPunct="1"/>
            <a:r>
              <a:rPr lang="en-US" sz="2900" smtClean="0">
                <a:cs typeface="Times New Roman" pitchFamily="18" charset="0"/>
              </a:rPr>
              <a:t>• The thyroid gland is located in an</a:t>
            </a:r>
          </a:p>
          <a:p>
            <a:pPr algn="l" rtl="0" eaLnBrk="1" hangingPunct="1"/>
            <a:r>
              <a:rPr lang="en-US" sz="2900" smtClean="0">
                <a:cs typeface="Times New Roman" pitchFamily="18" charset="0"/>
              </a:rPr>
              <a:t>abnormal place, either “lingual thyroid”</a:t>
            </a:r>
          </a:p>
          <a:p>
            <a:pPr algn="l" rtl="0" eaLnBrk="1" hangingPunct="1"/>
            <a:r>
              <a:rPr lang="en-US" sz="2900" smtClean="0">
                <a:cs typeface="Times New Roman" pitchFamily="18" charset="0"/>
              </a:rPr>
              <a:t>masses of thyroid gland in the tongue</a:t>
            </a:r>
          </a:p>
          <a:p>
            <a:pPr algn="l" rtl="0" eaLnBrk="1" hangingPunct="1"/>
            <a:r>
              <a:rPr lang="en-US" sz="2900" smtClean="0">
                <a:cs typeface="Times New Roman" pitchFamily="18" charset="0"/>
              </a:rPr>
              <a:t>tissue, most commomn type, or</a:t>
            </a:r>
          </a:p>
          <a:p>
            <a:pPr algn="l" rtl="0" eaLnBrk="1" hangingPunct="1"/>
            <a:r>
              <a:rPr lang="en-US" sz="2900" smtClean="0">
                <a:cs typeface="Times New Roman" pitchFamily="18" charset="0"/>
              </a:rPr>
              <a:t>“sublingual thyroid” high in the neck or</a:t>
            </a:r>
          </a:p>
          <a:p>
            <a:pPr algn="l" rtl="0" eaLnBrk="1" hangingPunct="1"/>
            <a:r>
              <a:rPr lang="en-US" sz="2900" smtClean="0">
                <a:cs typeface="Times New Roman" pitchFamily="18" charset="0"/>
              </a:rPr>
              <a:t>inferior to the hyoid bone</a:t>
            </a:r>
          </a:p>
          <a:p>
            <a:pPr algn="l" rtl="0" eaLnBrk="1" hangingPunct="1"/>
            <a:r>
              <a:rPr lang="en-US" sz="2900" smtClean="0">
                <a:cs typeface="Times New Roman" pitchFamily="18" charset="0"/>
              </a:rPr>
              <a:t>• Differential diagnosis is a must between</a:t>
            </a:r>
          </a:p>
          <a:p>
            <a:pPr algn="l" rtl="0" eaLnBrk="1" hangingPunct="1"/>
            <a:r>
              <a:rPr lang="en-US" sz="2900" smtClean="0">
                <a:cs typeface="Times New Roman" pitchFamily="18" charset="0"/>
              </a:rPr>
              <a:t>thyroglossal duct cyst &amp; ectopic thyroid</a:t>
            </a:r>
          </a:p>
          <a:p>
            <a:pPr algn="l" rtl="0" eaLnBrk="1" hangingPunct="1"/>
            <a:r>
              <a:rPr lang="en-US" sz="2900" smtClean="0">
                <a:cs typeface="Times New Roman" pitchFamily="18" charset="0"/>
              </a:rPr>
              <a:t>gland in order to prevent surgical damage</a:t>
            </a:r>
          </a:p>
          <a:p>
            <a:pPr algn="l" rtl="0" eaLnBrk="1" hangingPunct="1"/>
            <a:r>
              <a:rPr lang="en-US" sz="2900" smtClean="0">
                <a:cs typeface="Times New Roman" pitchFamily="18" charset="0"/>
              </a:rPr>
              <a:t>or removal of the gland</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4"/>
          <p:cNvPicPr>
            <a:picLocks noChangeAspect="1" noChangeArrowheads="1"/>
          </p:cNvPicPr>
          <p:nvPr/>
        </p:nvPicPr>
        <p:blipFill>
          <a:blip r:embed="rId2"/>
          <a:srcRect/>
          <a:stretch>
            <a:fillRect/>
          </a:stretch>
        </p:blipFill>
        <p:spPr bwMode="auto">
          <a:xfrm>
            <a:off x="468313" y="333375"/>
            <a:ext cx="8135937" cy="6100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idx="4294967295"/>
          </p:nvPr>
        </p:nvSpPr>
        <p:spPr/>
        <p:txBody>
          <a:bodyPr/>
          <a:lstStyle/>
          <a:p>
            <a:pPr eaLnBrk="1" hangingPunct="1">
              <a:defRPr/>
            </a:pPr>
            <a:r>
              <a:rPr lang="en-US">
                <a:effectLst>
                  <a:outerShdw blurRad="38100" dist="38100" dir="2700000" algn="tl">
                    <a:srgbClr val="000000"/>
                  </a:outerShdw>
                </a:effectLst>
              </a:rPr>
              <a:t>Lingual thyroid</a:t>
            </a:r>
          </a:p>
        </p:txBody>
      </p:sp>
      <p:sp>
        <p:nvSpPr>
          <p:cNvPr id="113667" name="Rectangle 3"/>
          <p:cNvSpPr>
            <a:spLocks noGrp="1" noChangeArrowheads="1"/>
          </p:cNvSpPr>
          <p:nvPr>
            <p:ph type="body" idx="4294967295"/>
          </p:nvPr>
        </p:nvSpPr>
        <p:spPr/>
        <p:txBody>
          <a:bodyPr/>
          <a:lstStyle/>
          <a:p>
            <a:pPr eaLnBrk="1" hangingPunct="1">
              <a:defRPr/>
            </a:pPr>
            <a:endParaRPr lang="en-US" smtClean="0">
              <a:effectLst>
                <a:outerShdw blurRad="38100" dist="38100" dir="2700000" algn="tl">
                  <a:srgbClr val="C0C0C0"/>
                </a:outerShdw>
              </a:effectLst>
            </a:endParaRPr>
          </a:p>
        </p:txBody>
      </p:sp>
      <p:pic>
        <p:nvPicPr>
          <p:cNvPr id="120836" name="Picture 4"/>
          <p:cNvPicPr>
            <a:picLocks noChangeAspect="1" noChangeArrowheads="1"/>
          </p:cNvPicPr>
          <p:nvPr/>
        </p:nvPicPr>
        <p:blipFill>
          <a:blip r:embed="rId2"/>
          <a:srcRect/>
          <a:stretch>
            <a:fillRect/>
          </a:stretch>
        </p:blipFill>
        <p:spPr bwMode="auto">
          <a:xfrm>
            <a:off x="1763713" y="1419225"/>
            <a:ext cx="6794500" cy="476567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idx="4294967295"/>
          </p:nvPr>
        </p:nvSpPr>
        <p:spPr/>
        <p:txBody>
          <a:bodyPr/>
          <a:lstStyle/>
          <a:p>
            <a:pPr eaLnBrk="1" hangingPunct="1">
              <a:defRPr/>
            </a:pPr>
            <a:endParaRPr lang="en-US">
              <a:effectLst>
                <a:outerShdw blurRad="38100" dist="38100" dir="2700000" algn="tl">
                  <a:srgbClr val="000000"/>
                </a:outerShdw>
              </a:effectLst>
            </a:endParaRPr>
          </a:p>
        </p:txBody>
      </p:sp>
      <p:sp>
        <p:nvSpPr>
          <p:cNvPr id="121859" name="Rectangle 3"/>
          <p:cNvSpPr>
            <a:spLocks noGrp="1" noChangeArrowheads="1"/>
          </p:cNvSpPr>
          <p:nvPr>
            <p:ph type="body" idx="4294967295"/>
          </p:nvPr>
        </p:nvSpPr>
        <p:spPr/>
        <p:txBody>
          <a:bodyPr/>
          <a:lstStyle/>
          <a:p>
            <a:pPr eaLnBrk="1" hangingPunct="1">
              <a:defRPr/>
            </a:pPr>
            <a:endParaRPr lang="en-US" smtClean="0">
              <a:effectLst>
                <a:outerShdw blurRad="38100" dist="38100" dir="2700000" algn="tl">
                  <a:srgbClr val="C0C0C0"/>
                </a:outerShdw>
              </a:effectLst>
            </a:endParaRPr>
          </a:p>
        </p:txBody>
      </p:sp>
      <p:pic>
        <p:nvPicPr>
          <p:cNvPr id="121860" name="Picture 4"/>
          <p:cNvPicPr>
            <a:picLocks noChangeAspect="1" noChangeArrowheads="1"/>
          </p:cNvPicPr>
          <p:nvPr/>
        </p:nvPicPr>
        <p:blipFill>
          <a:blip r:embed="rId2"/>
          <a:srcRect/>
          <a:stretch>
            <a:fillRect/>
          </a:stretch>
        </p:blipFill>
        <p:spPr bwMode="auto">
          <a:xfrm>
            <a:off x="3103563" y="333375"/>
            <a:ext cx="2936875" cy="6191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74638"/>
            <a:ext cx="8229600" cy="225425"/>
          </a:xfrm>
        </p:spPr>
        <p:txBody>
          <a:bodyPr/>
          <a:lstStyle/>
          <a:p>
            <a:pPr eaLnBrk="1" hangingPunct="1">
              <a:defRPr/>
            </a:pPr>
            <a:endParaRPr lang="en-US" dirty="0">
              <a:effectLst>
                <a:outerShdw blurRad="38100" dist="38100" dir="2700000" algn="tl">
                  <a:srgbClr val="000000"/>
                </a:outerShdw>
              </a:effectLst>
            </a:endParaRPr>
          </a:p>
        </p:txBody>
      </p:sp>
      <p:pic>
        <p:nvPicPr>
          <p:cNvPr id="122883" name="Picture 2"/>
          <p:cNvPicPr>
            <a:picLocks noGrp="1" noChangeAspect="1" noChangeArrowheads="1"/>
          </p:cNvPicPr>
          <p:nvPr>
            <p:ph idx="4294967295"/>
          </p:nvPr>
        </p:nvPicPr>
        <p:blipFill>
          <a:blip r:embed="rId2"/>
          <a:srcRect/>
          <a:stretch>
            <a:fillRect/>
          </a:stretch>
        </p:blipFill>
        <p:spPr>
          <a:xfrm>
            <a:off x="1714500" y="857250"/>
            <a:ext cx="3929063" cy="5715000"/>
          </a:xfrm>
          <a:noFill/>
        </p:spPr>
      </p:pic>
      <p:pic>
        <p:nvPicPr>
          <p:cNvPr id="122884" name="Picture 3"/>
          <p:cNvPicPr>
            <a:picLocks noChangeAspect="1" noChangeArrowheads="1"/>
          </p:cNvPicPr>
          <p:nvPr/>
        </p:nvPicPr>
        <p:blipFill>
          <a:blip r:embed="rId3"/>
          <a:srcRect/>
          <a:stretch>
            <a:fillRect/>
          </a:stretch>
        </p:blipFill>
        <p:spPr bwMode="auto">
          <a:xfrm>
            <a:off x="4929188" y="857250"/>
            <a:ext cx="2857500" cy="5715000"/>
          </a:xfrm>
          <a:prstGeom prst="rect">
            <a:avLst/>
          </a:prstGeom>
          <a:noFill/>
          <a:ln w="9525">
            <a:noFill/>
            <a:miter lim="800000"/>
            <a:headEnd/>
            <a:tailEnd/>
          </a:ln>
        </p:spPr>
      </p:pic>
      <p:pic>
        <p:nvPicPr>
          <p:cNvPr id="122885" name="Picture 4"/>
          <p:cNvPicPr>
            <a:picLocks noChangeAspect="1" noChangeArrowheads="1"/>
          </p:cNvPicPr>
          <p:nvPr/>
        </p:nvPicPr>
        <p:blipFill>
          <a:blip r:embed="rId4"/>
          <a:srcRect/>
          <a:stretch>
            <a:fillRect/>
          </a:stretch>
        </p:blipFill>
        <p:spPr bwMode="auto">
          <a:xfrm>
            <a:off x="1881188" y="2505075"/>
            <a:ext cx="5381625" cy="1847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idx="4294967295"/>
          </p:nvPr>
        </p:nvSpPr>
        <p:spPr/>
        <p:txBody>
          <a:bodyPr/>
          <a:lstStyle/>
          <a:p>
            <a:pPr eaLnBrk="1" hangingPunct="1">
              <a:defRPr/>
            </a:pPr>
            <a:endParaRPr lang="en-US">
              <a:effectLst>
                <a:outerShdw blurRad="38100" dist="38100" dir="2700000" algn="tl">
                  <a:srgbClr val="000000"/>
                </a:outerShdw>
              </a:effectLst>
            </a:endParaRPr>
          </a:p>
        </p:txBody>
      </p:sp>
      <p:sp>
        <p:nvSpPr>
          <p:cNvPr id="112643" name="Rectangle 3"/>
          <p:cNvSpPr>
            <a:spLocks noGrp="1" noChangeArrowheads="1"/>
          </p:cNvSpPr>
          <p:nvPr>
            <p:ph type="body" idx="4294967295"/>
          </p:nvPr>
        </p:nvSpPr>
        <p:spPr/>
        <p:txBody>
          <a:bodyPr/>
          <a:lstStyle/>
          <a:p>
            <a:pPr eaLnBrk="1" hangingPunct="1">
              <a:defRPr/>
            </a:pPr>
            <a:endParaRPr lang="en-US" smtClean="0">
              <a:effectLst>
                <a:outerShdw blurRad="38100" dist="38100" dir="2700000" algn="tl">
                  <a:srgbClr val="C0C0C0"/>
                </a:outerShdw>
              </a:effectLst>
            </a:endParaRPr>
          </a:p>
        </p:txBody>
      </p:sp>
      <p:sp>
        <p:nvSpPr>
          <p:cNvPr id="123908" name="Rectangle 4"/>
          <p:cNvSpPr>
            <a:spLocks noChangeArrowheads="1"/>
          </p:cNvSpPr>
          <p:nvPr/>
        </p:nvSpPr>
        <p:spPr bwMode="auto">
          <a:xfrm>
            <a:off x="-4645025" y="-252413"/>
            <a:ext cx="18434050" cy="7364413"/>
          </a:xfrm>
          <a:prstGeom prst="rect">
            <a:avLst/>
          </a:prstGeom>
          <a:noFill/>
          <a:ln w="9525">
            <a:noFill/>
            <a:miter lim="800000"/>
            <a:headEnd/>
            <a:tailEnd/>
          </a:ln>
        </p:spPr>
        <p:txBody>
          <a:bodyPr wrap="none" anchor="ctr">
            <a:spAutoFit/>
          </a:bodyPr>
          <a:lstStyle/>
          <a:p>
            <a:pPr algn="l"/>
            <a:r>
              <a:rPr lang="ar-AE" sz="1800"/>
              <a:t>.21 </a:t>
            </a:r>
          </a:p>
          <a:p>
            <a:pPr algn="l" rtl="0" eaLnBrk="0" hangingPunct="0"/>
            <a:r>
              <a:rPr lang="en-US" sz="1800"/>
              <a:t>Embryology of the thyroid and parathyroid glands</a:t>
            </a:r>
            <a:endParaRPr lang="ar-AE" sz="1800"/>
          </a:p>
          <a:p>
            <a:pPr algn="l" rtl="0" eaLnBrk="0" hangingPunct="0"/>
            <a:r>
              <a:rPr lang="en-US" sz="1800"/>
              <a:t>Diagrammatic view of sagittal</a:t>
            </a:r>
            <a:r>
              <a:rPr lang="ar-AE" sz="1800"/>
              <a:t>   </a:t>
            </a:r>
            <a:r>
              <a:rPr lang="ar-AE" sz="1200"/>
              <a:t> </a:t>
            </a:r>
            <a:r>
              <a:rPr lang="ar-AE" sz="1800"/>
              <a:t>   </a:t>
            </a:r>
            <a:r>
              <a:rPr lang="en-US" sz="1800"/>
              <a:t>and transverse</a:t>
            </a:r>
            <a:r>
              <a:rPr lang="ar-AE" sz="1800"/>
              <a:t>   </a:t>
            </a:r>
            <a:r>
              <a:rPr lang="ar-AE" sz="1200"/>
              <a:t> </a:t>
            </a:r>
            <a:r>
              <a:rPr lang="ar-AE" sz="1800"/>
              <a:t>   </a:t>
            </a:r>
            <a:r>
              <a:rPr lang="en-US" sz="1800"/>
              <a:t>views of the pharyngeal regions of a human embryo during the fifth week of gestation, showing the endodermal pharyngeal pouches and mesodermal pharyngeal arches. Diagrams show the embryonic origin of the thyroid gland and parathyroid glands. Migration of the thyroid gland and parathyroid glands (anterior view) is shown in</a:t>
            </a:r>
            <a:r>
              <a:rPr lang="ar-AE" sz="1800"/>
              <a:t>   </a:t>
            </a:r>
            <a:r>
              <a:rPr lang="ar-AE" sz="1200"/>
              <a:t> </a:t>
            </a:r>
            <a:r>
              <a:rPr lang="ar-AE" sz="1800"/>
              <a:t>   . </a:t>
            </a:r>
            <a:r>
              <a:rPr lang="en-US" sz="1800"/>
              <a:t>Diagram</a:t>
            </a:r>
            <a:r>
              <a:rPr lang="ar-AE" sz="1800"/>
              <a:t>   </a:t>
            </a:r>
            <a:r>
              <a:rPr lang="ar-AE" sz="1200"/>
              <a:t> </a:t>
            </a:r>
            <a:r>
              <a:rPr lang="ar-AE" sz="1800"/>
              <a:t>   </a:t>
            </a:r>
            <a:r>
              <a:rPr lang="en-US" sz="1800"/>
              <a:t>illustrates various abnormalities which can occur during embryonic development. Each diagram is not drawn to relative scale</a:t>
            </a:r>
            <a:r>
              <a:rPr lang="ar-AE" sz="1800"/>
              <a:t>. </a:t>
            </a:r>
          </a:p>
          <a:p>
            <a:pPr algn="l" rtl="0" eaLnBrk="0" hangingPunct="0"/>
            <a:r>
              <a:rPr lang="ar-AE" sz="1800"/>
              <a:t>  </a:t>
            </a:r>
            <a:r>
              <a:rPr lang="ar-AE" sz="36300"/>
              <a:t> </a:t>
            </a:r>
            <a:r>
              <a:rPr lang="ar-AE" sz="1800"/>
              <a:t>                                                                                           </a:t>
            </a:r>
            <a:endParaRPr lang="ar-AE" sz="1300" b="1"/>
          </a:p>
          <a:p>
            <a:pPr algn="l" rtl="0" eaLnBrk="0" hangingPunct="0"/>
            <a:r>
              <a:rPr lang="en-US" sz="1300" b="1"/>
              <a:t>Endocrinology The thyroid gland Chapter 3</a:t>
            </a:r>
            <a:endParaRPr lang="ar-AE" sz="1300" b="1"/>
          </a:p>
          <a:p>
            <a:pPr algn="l" rtl="0" eaLnBrk="0" hangingPunct="0"/>
            <a:r>
              <a:rPr lang="en-US" sz="1100"/>
              <a:t>Copyrigh</a:t>
            </a:r>
            <a:endParaRPr lang="ar-AE" sz="1800"/>
          </a:p>
        </p:txBody>
      </p:sp>
      <p:pic>
        <p:nvPicPr>
          <p:cNvPr id="123909" name="Picture 5" descr="graphic element"/>
          <p:cNvPicPr>
            <a:picLocks noChangeAspect="1" noChangeArrowheads="1"/>
          </p:cNvPicPr>
          <p:nvPr/>
        </p:nvPicPr>
        <p:blipFill>
          <a:blip r:embed="rId2"/>
          <a:srcRect/>
          <a:stretch>
            <a:fillRect/>
          </a:stretch>
        </p:blipFill>
        <p:spPr bwMode="auto">
          <a:xfrm>
            <a:off x="-1349375" y="342900"/>
            <a:ext cx="190500" cy="190500"/>
          </a:xfrm>
          <a:prstGeom prst="rect">
            <a:avLst/>
          </a:prstGeom>
          <a:noFill/>
          <a:ln w="9525">
            <a:noFill/>
            <a:miter lim="800000"/>
            <a:headEnd/>
            <a:tailEnd/>
          </a:ln>
        </p:spPr>
      </p:pic>
      <p:pic>
        <p:nvPicPr>
          <p:cNvPr id="123910" name="Picture 6" descr="graphic element"/>
          <p:cNvPicPr>
            <a:picLocks noChangeAspect="1" noChangeArrowheads="1"/>
          </p:cNvPicPr>
          <p:nvPr/>
        </p:nvPicPr>
        <p:blipFill>
          <a:blip r:embed="rId3"/>
          <a:srcRect/>
          <a:stretch>
            <a:fillRect/>
          </a:stretch>
        </p:blipFill>
        <p:spPr bwMode="auto">
          <a:xfrm>
            <a:off x="585788" y="342900"/>
            <a:ext cx="190500" cy="190500"/>
          </a:xfrm>
          <a:prstGeom prst="rect">
            <a:avLst/>
          </a:prstGeom>
          <a:noFill/>
          <a:ln w="9525">
            <a:noFill/>
            <a:miter lim="800000"/>
            <a:headEnd/>
            <a:tailEnd/>
          </a:ln>
        </p:spPr>
      </p:pic>
      <p:pic>
        <p:nvPicPr>
          <p:cNvPr id="123911" name="Picture 7" descr="graphic element"/>
          <p:cNvPicPr>
            <a:picLocks noChangeAspect="1" noChangeArrowheads="1"/>
          </p:cNvPicPr>
          <p:nvPr/>
        </p:nvPicPr>
        <p:blipFill>
          <a:blip r:embed="rId4"/>
          <a:srcRect/>
          <a:stretch>
            <a:fillRect/>
          </a:stretch>
        </p:blipFill>
        <p:spPr bwMode="auto">
          <a:xfrm>
            <a:off x="-1552575" y="892175"/>
            <a:ext cx="190500" cy="190500"/>
          </a:xfrm>
          <a:prstGeom prst="rect">
            <a:avLst/>
          </a:prstGeom>
          <a:noFill/>
          <a:ln w="9525">
            <a:noFill/>
            <a:miter lim="800000"/>
            <a:headEnd/>
            <a:tailEnd/>
          </a:ln>
        </p:spPr>
      </p:pic>
      <p:pic>
        <p:nvPicPr>
          <p:cNvPr id="123912" name="Picture 8" descr="graphic element"/>
          <p:cNvPicPr>
            <a:picLocks noChangeAspect="1" noChangeArrowheads="1"/>
          </p:cNvPicPr>
          <p:nvPr/>
        </p:nvPicPr>
        <p:blipFill>
          <a:blip r:embed="rId5"/>
          <a:srcRect/>
          <a:stretch>
            <a:fillRect/>
          </a:stretch>
        </p:blipFill>
        <p:spPr bwMode="auto">
          <a:xfrm>
            <a:off x="-265113" y="892175"/>
            <a:ext cx="190500" cy="190500"/>
          </a:xfrm>
          <a:prstGeom prst="rect">
            <a:avLst/>
          </a:prstGeom>
          <a:noFill/>
          <a:ln w="9525">
            <a:noFill/>
            <a:miter lim="800000"/>
            <a:headEnd/>
            <a:tailEnd/>
          </a:ln>
        </p:spPr>
      </p:pic>
      <p:pic>
        <p:nvPicPr>
          <p:cNvPr id="123913" name="Picture 9" descr="graphic element"/>
          <p:cNvPicPr>
            <a:picLocks noChangeAspect="1" noChangeArrowheads="1"/>
          </p:cNvPicPr>
          <p:nvPr/>
        </p:nvPicPr>
        <p:blipFill>
          <a:blip r:embed="rId6"/>
          <a:srcRect/>
          <a:stretch>
            <a:fillRect/>
          </a:stretch>
        </p:blipFill>
        <p:spPr bwMode="auto">
          <a:xfrm>
            <a:off x="2505075" y="1166813"/>
            <a:ext cx="5876925" cy="5772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900113" y="1989138"/>
            <a:ext cx="7345362" cy="3671887"/>
          </a:xfrm>
        </p:spPr>
        <p:txBody>
          <a:bodyPr/>
          <a:lstStyle/>
          <a:p>
            <a:pPr eaLnBrk="1" hangingPunct="1">
              <a:defRPr/>
            </a:pPr>
            <a:endParaRPr lang="en-US" smtClean="0">
              <a:latin typeface="Bangle" pitchFamily="2" charset="0"/>
            </a:endParaRPr>
          </a:p>
          <a:p>
            <a:pPr eaLnBrk="1" hangingPunct="1">
              <a:defRPr/>
            </a:pPr>
            <a:r>
              <a:rPr lang="en-US" sz="4000" b="1" u="sng" smtClean="0">
                <a:solidFill>
                  <a:srgbClr val="0E0C2E"/>
                </a:solidFill>
                <a:latin typeface="Bangle" pitchFamily="2" charset="0"/>
              </a:rPr>
              <a:t>TISSUE ORGANIZATION &amp; DEVELOPMENT OF THE FACE &amp; ORAL CAVITY</a:t>
            </a:r>
          </a:p>
        </p:txBody>
      </p:sp>
      <p:sp>
        <p:nvSpPr>
          <p:cNvPr id="2050" name="Rectangle 2"/>
          <p:cNvSpPr>
            <a:spLocks noGrp="1" noChangeArrowheads="1"/>
          </p:cNvSpPr>
          <p:nvPr>
            <p:ph type="ctrTitle"/>
          </p:nvPr>
        </p:nvSpPr>
        <p:spPr>
          <a:xfrm>
            <a:off x="684213" y="476250"/>
            <a:ext cx="7772400" cy="1016000"/>
          </a:xfrm>
        </p:spPr>
        <p:txBody>
          <a:bodyPr/>
          <a:lstStyle/>
          <a:p>
            <a:pPr eaLnBrk="1" hangingPunct="1">
              <a:defRPr/>
            </a:pPr>
            <a:r>
              <a:rPr lang="en-US" smtClean="0">
                <a:solidFill>
                  <a:srgbClr val="0E0C2E"/>
                </a:solidFill>
                <a:latin typeface="Bangle" pitchFamily="2" charset="0"/>
              </a:rPr>
              <a:t>H&amp;S2 PRESENT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heel(4)">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2051">
                                            <p:txEl>
                                              <p:pRg st="1" end="1"/>
                                            </p:txEl>
                                          </p:spTgt>
                                        </p:tgtEl>
                                        <p:attrNameLst>
                                          <p:attrName>style.visibility</p:attrName>
                                        </p:attrNameLst>
                                      </p:cBhvr>
                                      <p:to>
                                        <p:strVal val="visible"/>
                                      </p:to>
                                    </p:set>
                                    <p:anim calcmode="lin" valueType="num">
                                      <p:cBhvr>
                                        <p:cTn id="12" dur="500" fill="hold"/>
                                        <p:tgtEl>
                                          <p:spTgt spid="2051">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051">
                                            <p:txEl>
                                              <p:pRg st="1" end="1"/>
                                            </p:txEl>
                                          </p:spTgt>
                                        </p:tgtEl>
                                        <p:attrNameLst>
                                          <p:attrName>ppt_y</p:attrName>
                                        </p:attrNameLst>
                                      </p:cBhvr>
                                      <p:tavLst>
                                        <p:tav tm="0">
                                          <p:val>
                                            <p:strVal val="#ppt_y"/>
                                          </p:val>
                                        </p:tav>
                                        <p:tav tm="100000">
                                          <p:val>
                                            <p:strVal val="#ppt_y"/>
                                          </p:val>
                                        </p:tav>
                                      </p:tavLst>
                                    </p:anim>
                                    <p:anim calcmode="lin" valueType="num">
                                      <p:cBhvr>
                                        <p:cTn id="14" dur="500" fill="hold"/>
                                        <p:tgtEl>
                                          <p:spTgt spid="2051">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051">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0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205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idx="4294967295"/>
          </p:nvPr>
        </p:nvSpPr>
        <p:spPr/>
        <p:txBody>
          <a:bodyPr/>
          <a:lstStyle/>
          <a:p>
            <a:pPr eaLnBrk="1" hangingPunct="1">
              <a:defRPr/>
            </a:pPr>
            <a:endParaRPr lang="en-US">
              <a:effectLst>
                <a:outerShdw blurRad="38100" dist="38100" dir="2700000" algn="tl">
                  <a:srgbClr val="000000"/>
                </a:outerShdw>
              </a:effectLst>
            </a:endParaRPr>
          </a:p>
        </p:txBody>
      </p:sp>
      <p:sp>
        <p:nvSpPr>
          <p:cNvPr id="99331" name="Rectangle 3"/>
          <p:cNvSpPr>
            <a:spLocks noGrp="1" noChangeArrowheads="1"/>
          </p:cNvSpPr>
          <p:nvPr>
            <p:ph type="body" idx="4294967295"/>
          </p:nvPr>
        </p:nvSpPr>
        <p:spPr/>
        <p:txBody>
          <a:bodyPr/>
          <a:lstStyle/>
          <a:p>
            <a:pPr eaLnBrk="1" hangingPunct="1">
              <a:defRPr/>
            </a:pPr>
            <a:endParaRPr lang="en-US" smtClean="0">
              <a:effectLst>
                <a:outerShdw blurRad="38100" dist="38100" dir="2700000" algn="tl">
                  <a:srgbClr val="C0C0C0"/>
                </a:outerShdw>
              </a:effectLst>
            </a:endParaRPr>
          </a:p>
        </p:txBody>
      </p:sp>
      <p:pic>
        <p:nvPicPr>
          <p:cNvPr id="125956" name="Picture 4" descr="Figure_03-08"/>
          <p:cNvPicPr>
            <a:picLocks noChangeAspect="1" noChangeArrowheads="1"/>
          </p:cNvPicPr>
          <p:nvPr/>
        </p:nvPicPr>
        <p:blipFill>
          <a:blip r:embed="rId2"/>
          <a:srcRect/>
          <a:stretch>
            <a:fillRect/>
          </a:stretch>
        </p:blipFill>
        <p:spPr bwMode="auto">
          <a:xfrm>
            <a:off x="2047875" y="1785938"/>
            <a:ext cx="5048250" cy="3286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5"/>
          <p:cNvSpPr>
            <a:spLocks noGrp="1" noChangeArrowheads="1"/>
          </p:cNvSpPr>
          <p:nvPr>
            <p:ph type="title" idx="4294967295"/>
          </p:nvPr>
        </p:nvSpPr>
        <p:spPr/>
        <p:txBody>
          <a:bodyPr/>
          <a:lstStyle/>
          <a:p>
            <a:pPr eaLnBrk="1" hangingPunct="1">
              <a:defRPr/>
            </a:pPr>
            <a:r>
              <a:rPr lang="en-US">
                <a:effectLst>
                  <a:outerShdw blurRad="38100" dist="38100" dir="2700000" algn="tl">
                    <a:srgbClr val="000000"/>
                  </a:outerShdw>
                </a:effectLst>
                <a:latin typeface="Bangle" pitchFamily="2" charset="0"/>
              </a:rPr>
              <a:t>Maxillary process</a:t>
            </a:r>
            <a:r>
              <a:rPr lang="en-US">
                <a:effectLst>
                  <a:outerShdw blurRad="38100" dist="38100" dir="2700000" algn="tl">
                    <a:srgbClr val="000000"/>
                  </a:outerShdw>
                </a:effectLst>
              </a:rPr>
              <a:t> </a:t>
            </a:r>
          </a:p>
        </p:txBody>
      </p:sp>
      <p:sp>
        <p:nvSpPr>
          <p:cNvPr id="126979" name="Text Box 8"/>
          <p:cNvSpPr txBox="1">
            <a:spLocks noChangeArrowheads="1"/>
          </p:cNvSpPr>
          <p:nvPr/>
        </p:nvSpPr>
        <p:spPr bwMode="auto">
          <a:xfrm>
            <a:off x="323850" y="1289050"/>
            <a:ext cx="4968875" cy="4359275"/>
          </a:xfrm>
          <a:prstGeom prst="rect">
            <a:avLst/>
          </a:prstGeom>
          <a:noFill/>
          <a:ln w="9525">
            <a:noFill/>
            <a:miter lim="800000"/>
            <a:headEnd/>
            <a:tailEnd/>
          </a:ln>
        </p:spPr>
        <p:txBody>
          <a:bodyPr>
            <a:spAutoFit/>
          </a:bodyPr>
          <a:lstStyle/>
          <a:p>
            <a:pPr algn="l"/>
            <a:r>
              <a:rPr lang="en-US" sz="2000">
                <a:latin typeface="Bangle" pitchFamily="2" charset="0"/>
              </a:rPr>
              <a:t>During the fifth week of prenatal development, an adjacent swelling forms from increased growth of the mandibular arch.this swelling, the maxillary processes grows superiorly &amp; anteriorly on each side of the stomodeum. Because it is formed from the mandiblular arch,the maxillary process is also formed from mesenchyme provided by neural crest cells In the future, the maxillary processes will form the mid face.</a:t>
            </a:r>
          </a:p>
          <a:p>
            <a:pPr algn="l"/>
            <a:r>
              <a:rPr lang="en-US" sz="2000">
                <a:latin typeface="Bangle" pitchFamily="2" charset="0"/>
              </a:rPr>
              <a:t>This includes the sides of then upper lip,the ckeeks, the secondary palate &amp; the posterior portion of the maxilla </a:t>
            </a:r>
          </a:p>
        </p:txBody>
      </p:sp>
      <p:pic>
        <p:nvPicPr>
          <p:cNvPr id="126980" name="Picture 11" descr="7"/>
          <p:cNvPicPr>
            <a:picLocks noChangeAspect="1" noChangeArrowheads="1"/>
          </p:cNvPicPr>
          <p:nvPr>
            <p:ph idx="4294967295"/>
          </p:nvPr>
        </p:nvPicPr>
        <p:blipFill>
          <a:blip r:embed="rId2"/>
          <a:srcRect/>
          <a:stretch>
            <a:fillRect/>
          </a:stretch>
        </p:blipFill>
        <p:spPr>
          <a:xfrm>
            <a:off x="5292725" y="1628775"/>
            <a:ext cx="3378200" cy="3376613"/>
          </a:xfrm>
          <a:noFill/>
        </p:spPr>
      </p:pic>
      <p:sp>
        <p:nvSpPr>
          <p:cNvPr id="126981" name="Line 13"/>
          <p:cNvSpPr>
            <a:spLocks noChangeShapeType="1"/>
          </p:cNvSpPr>
          <p:nvPr/>
        </p:nvSpPr>
        <p:spPr bwMode="auto">
          <a:xfrm>
            <a:off x="8172450" y="3644900"/>
            <a:ext cx="0" cy="2089150"/>
          </a:xfrm>
          <a:prstGeom prst="line">
            <a:avLst/>
          </a:prstGeom>
          <a:noFill/>
          <a:ln w="76200">
            <a:solidFill>
              <a:schemeClr val="tx1"/>
            </a:solidFill>
            <a:round/>
            <a:headEnd/>
            <a:tailEnd type="triangle" w="med" len="med"/>
          </a:ln>
        </p:spPr>
        <p:txBody>
          <a:bodyPr/>
          <a:lstStyle/>
          <a:p>
            <a:endParaRPr lang="ar-IQ"/>
          </a:p>
        </p:txBody>
      </p:sp>
      <p:sp>
        <p:nvSpPr>
          <p:cNvPr id="126982" name="Line 14"/>
          <p:cNvSpPr>
            <a:spLocks noChangeShapeType="1"/>
          </p:cNvSpPr>
          <p:nvPr/>
        </p:nvSpPr>
        <p:spPr bwMode="auto">
          <a:xfrm>
            <a:off x="5795963" y="3860800"/>
            <a:ext cx="2520950" cy="1728788"/>
          </a:xfrm>
          <a:prstGeom prst="line">
            <a:avLst/>
          </a:prstGeom>
          <a:noFill/>
          <a:ln w="76200">
            <a:solidFill>
              <a:schemeClr val="tx1"/>
            </a:solidFill>
            <a:round/>
            <a:headEnd/>
            <a:tailEnd type="triangle" w="med" len="med"/>
          </a:ln>
        </p:spPr>
        <p:txBody>
          <a:bodyPr/>
          <a:lstStyle/>
          <a:p>
            <a:endParaRPr lang="ar-IQ"/>
          </a:p>
        </p:txBody>
      </p:sp>
      <p:sp>
        <p:nvSpPr>
          <p:cNvPr id="126983" name="Text Box 15"/>
          <p:cNvSpPr txBox="1">
            <a:spLocks noChangeArrowheads="1"/>
          </p:cNvSpPr>
          <p:nvPr/>
        </p:nvSpPr>
        <p:spPr bwMode="auto">
          <a:xfrm>
            <a:off x="6084888" y="5589588"/>
            <a:ext cx="3897312" cy="457200"/>
          </a:xfrm>
          <a:prstGeom prst="rect">
            <a:avLst/>
          </a:prstGeom>
          <a:noFill/>
          <a:ln w="9525">
            <a:noFill/>
            <a:miter lim="800000"/>
            <a:headEnd/>
            <a:tailEnd/>
          </a:ln>
        </p:spPr>
        <p:txBody>
          <a:bodyPr wrap="none">
            <a:spAutoFit/>
          </a:bodyPr>
          <a:lstStyle/>
          <a:p>
            <a:r>
              <a:rPr lang="en-US" sz="2400">
                <a:latin typeface="Bangle" pitchFamily="2" charset="0"/>
              </a:rPr>
              <a:t>	maxillary processes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xit" presetSubtype="0" fill="hold" grpId="0" nodeType="clickEffect">
                                  <p:stCondLst>
                                    <p:cond delay="0"/>
                                  </p:stCondLst>
                                  <p:iterate type="lt">
                                    <p:tmPct val="10000"/>
                                  </p:iterate>
                                  <p:childTnLst>
                                    <p:anim calcmode="lin" valueType="num">
                                      <p:cBhvr>
                                        <p:cTn id="6" dur="500"/>
                                        <p:tgtEl>
                                          <p:spTgt spid="9221"/>
                                        </p:tgtEl>
                                        <p:attrNameLst>
                                          <p:attrName>ppt_x</p:attrName>
                                        </p:attrNameLst>
                                      </p:cBhvr>
                                      <p:tavLst>
                                        <p:tav tm="0">
                                          <p:val>
                                            <p:strVal val="ppt_x"/>
                                          </p:val>
                                        </p:tav>
                                        <p:tav tm="50000">
                                          <p:val>
                                            <p:strVal val="ppt_x+.1"/>
                                          </p:val>
                                        </p:tav>
                                        <p:tav tm="100000">
                                          <p:val>
                                            <p:strVal val="ppt_x"/>
                                          </p:val>
                                        </p:tav>
                                      </p:tavLst>
                                    </p:anim>
                                    <p:anim calcmode="lin" valueType="num">
                                      <p:cBhvr>
                                        <p:cTn id="7" dur="500"/>
                                        <p:tgtEl>
                                          <p:spTgt spid="9221"/>
                                        </p:tgtEl>
                                        <p:attrNameLst>
                                          <p:attrName>ppt_y</p:attrName>
                                        </p:attrNameLst>
                                      </p:cBhvr>
                                      <p:tavLst>
                                        <p:tav tm="0">
                                          <p:val>
                                            <p:strVal val="ppt_y"/>
                                          </p:val>
                                        </p:tav>
                                        <p:tav tm="100000">
                                          <p:val>
                                            <p:strVal val="ppt_y"/>
                                          </p:val>
                                        </p:tav>
                                      </p:tavLst>
                                    </p:anim>
                                    <p:anim calcmode="lin" valueType="num">
                                      <p:cBhvr>
                                        <p:cTn id="8" dur="500"/>
                                        <p:tgtEl>
                                          <p:spTgt spid="9221"/>
                                        </p:tgtEl>
                                        <p:attrNameLst>
                                          <p:attrName>ppt_h</p:attrName>
                                        </p:attrNameLst>
                                      </p:cBhvr>
                                      <p:tavLst>
                                        <p:tav tm="0">
                                          <p:val>
                                            <p:strVal val="ppt_h"/>
                                          </p:val>
                                        </p:tav>
                                        <p:tav tm="50000">
                                          <p:val>
                                            <p:strVal val="ppt_h+.01"/>
                                          </p:val>
                                        </p:tav>
                                        <p:tav tm="100000">
                                          <p:val>
                                            <p:strVal val="ppt_h/10"/>
                                          </p:val>
                                        </p:tav>
                                      </p:tavLst>
                                    </p:anim>
                                    <p:anim calcmode="lin" valueType="num">
                                      <p:cBhvr>
                                        <p:cTn id="9" dur="500"/>
                                        <p:tgtEl>
                                          <p:spTgt spid="9221"/>
                                        </p:tgtEl>
                                        <p:attrNameLst>
                                          <p:attrName>ppt_w</p:attrName>
                                        </p:attrNameLst>
                                      </p:cBhvr>
                                      <p:tavLst>
                                        <p:tav tm="0">
                                          <p:val>
                                            <p:strVal val="ppt_w"/>
                                          </p:val>
                                        </p:tav>
                                        <p:tav tm="50000">
                                          <p:val>
                                            <p:strVal val="ppt_w+.01"/>
                                          </p:val>
                                        </p:tav>
                                        <p:tav tm="100000">
                                          <p:val>
                                            <p:strVal val="ppt_w/10"/>
                                          </p:val>
                                        </p:tav>
                                      </p:tavLst>
                                    </p:anim>
                                    <p:animEffect transition="out" filter="fade">
                                      <p:cBhvr>
                                        <p:cTn id="10" dur="500" tmFilter="0,0; .5, 0; 1, 1"/>
                                        <p:tgtEl>
                                          <p:spTgt spid="9221"/>
                                        </p:tgtEl>
                                      </p:cBhvr>
                                    </p:animEffect>
                                    <p:set>
                                      <p:cBhvr>
                                        <p:cTn id="11" dur="1" fill="hold">
                                          <p:stCondLst>
                                            <p:cond delay="499"/>
                                          </p:stCondLst>
                                        </p:cTn>
                                        <p:tgtEl>
                                          <p:spTgt spid="92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2" name="Rectangle 6"/>
          <p:cNvSpPr>
            <a:spLocks noGrp="1" noChangeArrowheads="1"/>
          </p:cNvSpPr>
          <p:nvPr>
            <p:ph type="title" idx="4294967295"/>
          </p:nvPr>
        </p:nvSpPr>
        <p:spPr/>
        <p:txBody>
          <a:bodyPr/>
          <a:lstStyle/>
          <a:p>
            <a:pPr eaLnBrk="1" hangingPunct="1">
              <a:defRPr/>
            </a:pPr>
            <a:r>
              <a:rPr lang="en-US">
                <a:effectLst>
                  <a:outerShdw blurRad="38100" dist="38100" dir="2700000" algn="tl">
                    <a:srgbClr val="000000"/>
                  </a:outerShdw>
                </a:effectLst>
              </a:rPr>
              <a:t>Review </a:t>
            </a:r>
          </a:p>
        </p:txBody>
      </p:sp>
      <p:pic>
        <p:nvPicPr>
          <p:cNvPr id="128003" name="Picture 9" descr="Figure_02-15"/>
          <p:cNvPicPr>
            <a:picLocks noChangeAspect="1" noChangeArrowheads="1"/>
          </p:cNvPicPr>
          <p:nvPr/>
        </p:nvPicPr>
        <p:blipFill>
          <a:blip r:embed="rId2"/>
          <a:srcRect/>
          <a:stretch>
            <a:fillRect/>
          </a:stretch>
        </p:blipFill>
        <p:spPr bwMode="auto">
          <a:xfrm>
            <a:off x="2524125" y="762000"/>
            <a:ext cx="4095750"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idx="4294967295"/>
          </p:nvPr>
        </p:nvSpPr>
        <p:spPr/>
        <p:txBody>
          <a:bodyPr/>
          <a:lstStyle/>
          <a:p>
            <a:pPr algn="l" rtl="0" eaLnBrk="1" hangingPunct="1">
              <a:defRPr/>
            </a:pPr>
            <a:r>
              <a:rPr lang="en-US" sz="2400" b="1" dirty="0" smtClean="0">
                <a:effectLst>
                  <a:outerShdw blurRad="38100" dist="38100" dir="2700000" algn="tl">
                    <a:srgbClr val="C0C0C0"/>
                  </a:outerShdw>
                </a:effectLst>
              </a:rPr>
              <a:t>Development of tongue:</a:t>
            </a:r>
            <a:br>
              <a:rPr lang="en-US" sz="2400" b="1" dirty="0" smtClean="0">
                <a:effectLst>
                  <a:outerShdw blurRad="38100" dist="38100" dir="2700000" algn="tl">
                    <a:srgbClr val="C0C0C0"/>
                  </a:outerShdw>
                </a:effectLst>
              </a:rPr>
            </a:br>
            <a:r>
              <a:rPr lang="en-US" sz="2400" b="1" dirty="0" smtClean="0">
                <a:effectLst>
                  <a:outerShdw blurRad="38100" dist="38100" dir="2700000" algn="tl">
                    <a:srgbClr val="C0C0C0"/>
                  </a:outerShdw>
                </a:effectLst>
              </a:rPr>
              <a:t>Starts at 4</a:t>
            </a:r>
            <a:r>
              <a:rPr lang="en-US" sz="2400" b="1" baseline="30000" dirty="0" smtClean="0">
                <a:effectLst>
                  <a:outerShdw blurRad="38100" dist="38100" dir="2700000" algn="tl">
                    <a:srgbClr val="C0C0C0"/>
                  </a:outerShdw>
                </a:effectLst>
              </a:rPr>
              <a:t>th</a:t>
            </a:r>
            <a:r>
              <a:rPr lang="en-US" sz="2400" b="1" dirty="0" smtClean="0">
                <a:effectLst>
                  <a:outerShdw blurRad="38100" dist="38100" dir="2700000" algn="tl">
                    <a:srgbClr val="C0C0C0"/>
                  </a:outerShdw>
                </a:effectLst>
              </a:rPr>
              <a:t> week I.U. life</a:t>
            </a:r>
          </a:p>
        </p:txBody>
      </p:sp>
      <p:pic>
        <p:nvPicPr>
          <p:cNvPr id="101379" name="Picture 4" descr="Figure_03-22"/>
          <p:cNvPicPr>
            <a:picLocks noChangeAspect="1" noChangeArrowheads="1"/>
          </p:cNvPicPr>
          <p:nvPr/>
        </p:nvPicPr>
        <p:blipFill>
          <a:blip r:embed="rId2"/>
          <a:srcRect/>
          <a:stretch>
            <a:fillRect/>
          </a:stretch>
        </p:blipFill>
        <p:spPr bwMode="auto">
          <a:xfrm>
            <a:off x="2124075" y="1989138"/>
            <a:ext cx="5048250" cy="4348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C:\Documents and Settings\akyousef\My Documents\My Pictures\untitled45.bmp"/>
          <p:cNvPicPr>
            <a:picLocks noChangeAspect="1" noChangeArrowheads="1"/>
          </p:cNvPicPr>
          <p:nvPr/>
        </p:nvPicPr>
        <p:blipFill>
          <a:blip r:embed="rId2"/>
          <a:srcRect/>
          <a:stretch>
            <a:fillRect/>
          </a:stretch>
        </p:blipFill>
        <p:spPr bwMode="auto">
          <a:xfrm>
            <a:off x="1714500" y="881063"/>
            <a:ext cx="5715000" cy="509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p:txBody>
          <a:bodyPr/>
          <a:lstStyle/>
          <a:p>
            <a:r>
              <a:rPr lang="en-US" b="1" smtClean="0">
                <a:cs typeface="Tahoma" pitchFamily="34" charset="0"/>
              </a:rPr>
              <a:t>Somites</a:t>
            </a:r>
          </a:p>
        </p:txBody>
      </p:sp>
      <p:pic>
        <p:nvPicPr>
          <p:cNvPr id="103427" name="Picture 2" descr="L:\data\BookFigures\03\Figure_03-03.jpg"/>
          <p:cNvPicPr>
            <a:picLocks noGrp="1" noChangeAspect="1" noChangeArrowheads="1"/>
          </p:cNvPicPr>
          <p:nvPr>
            <p:ph idx="1"/>
          </p:nvPr>
        </p:nvPicPr>
        <p:blipFill>
          <a:blip r:embed="rId2"/>
          <a:srcRect/>
          <a:stretch>
            <a:fillRect/>
          </a:stretch>
        </p:blipFill>
        <p:spPr>
          <a:xfrm>
            <a:off x="3003550" y="1600200"/>
            <a:ext cx="3136900" cy="4525963"/>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idx="4294967295"/>
          </p:nvPr>
        </p:nvSpPr>
        <p:spPr>
          <a:xfrm>
            <a:off x="468313" y="1268413"/>
            <a:ext cx="3132137" cy="4537075"/>
          </a:xfrm>
        </p:spPr>
        <p:txBody>
          <a:bodyPr/>
          <a:lstStyle/>
          <a:p>
            <a:pPr eaLnBrk="1" hangingPunct="1">
              <a:defRPr/>
            </a:pPr>
            <a:r>
              <a:rPr lang="en-US" sz="3600" b="1" dirty="0" smtClean="0">
                <a:effectLst>
                  <a:outerShdw blurRad="38100" dist="38100" dir="2700000" algn="tl">
                    <a:srgbClr val="C0C0C0"/>
                  </a:outerShdw>
                </a:effectLst>
                <a:latin typeface="Times New Roman" pitchFamily="18" charset="0"/>
                <a:cs typeface="Times New Roman" pitchFamily="18" charset="0"/>
              </a:rPr>
              <a:t>Migration of </a:t>
            </a:r>
            <a:r>
              <a:rPr lang="en-US" sz="3600" b="1" dirty="0" err="1" smtClean="0">
                <a:effectLst>
                  <a:outerShdw blurRad="38100" dist="38100" dir="2700000" algn="tl">
                    <a:srgbClr val="C0C0C0"/>
                  </a:outerShdw>
                </a:effectLst>
                <a:latin typeface="Times New Roman" pitchFamily="18" charset="0"/>
                <a:cs typeface="Times New Roman" pitchFamily="18" charset="0"/>
              </a:rPr>
              <a:t>mesenchymal</a:t>
            </a:r>
            <a:r>
              <a:rPr lang="en-US" sz="3600" b="1" dirty="0" smtClean="0">
                <a:effectLst>
                  <a:outerShdw blurRad="38100" dist="38100" dir="2700000" algn="tl">
                    <a:srgbClr val="C0C0C0"/>
                  </a:outerShdw>
                </a:effectLst>
                <a:latin typeface="Times New Roman" pitchFamily="18" charset="0"/>
                <a:cs typeface="Times New Roman" pitchFamily="18" charset="0"/>
              </a:rPr>
              <a:t> cells from occipital </a:t>
            </a:r>
            <a:r>
              <a:rPr lang="en-US" sz="3600" b="1" dirty="0" err="1" smtClean="0">
                <a:effectLst>
                  <a:outerShdw blurRad="38100" dist="38100" dir="2700000" algn="tl">
                    <a:srgbClr val="C0C0C0"/>
                  </a:outerShdw>
                </a:effectLst>
                <a:latin typeface="Times New Roman" pitchFamily="18" charset="0"/>
                <a:cs typeface="Times New Roman" pitchFamily="18" charset="0"/>
              </a:rPr>
              <a:t>somites</a:t>
            </a:r>
            <a:r>
              <a:rPr lang="en-US" sz="3600" b="1" dirty="0" smtClean="0">
                <a:effectLst>
                  <a:outerShdw blurRad="38100" dist="38100" dir="2700000" algn="tl">
                    <a:srgbClr val="C0C0C0"/>
                  </a:outerShdw>
                </a:effectLst>
                <a:latin typeface="Times New Roman" pitchFamily="18" charset="0"/>
                <a:cs typeface="Times New Roman" pitchFamily="18" charset="0"/>
              </a:rPr>
              <a:t> to form the muscles of tongue</a:t>
            </a:r>
          </a:p>
        </p:txBody>
      </p:sp>
      <p:pic>
        <p:nvPicPr>
          <p:cNvPr id="104451" name="Picture 4" descr="Figure_03-23"/>
          <p:cNvPicPr>
            <a:picLocks noChangeAspect="1" noChangeArrowheads="1"/>
          </p:cNvPicPr>
          <p:nvPr/>
        </p:nvPicPr>
        <p:blipFill>
          <a:blip r:embed="rId2"/>
          <a:srcRect/>
          <a:stretch>
            <a:fillRect/>
          </a:stretch>
        </p:blipFill>
        <p:spPr bwMode="auto">
          <a:xfrm>
            <a:off x="3924300" y="549275"/>
            <a:ext cx="4157663" cy="6024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p:txBody>
          <a:bodyPr/>
          <a:lstStyle/>
          <a:p>
            <a:pPr algn="l"/>
            <a:r>
              <a:rPr lang="en-US" b="1" smtClean="0">
                <a:cs typeface="Tahoma" pitchFamily="34" charset="0"/>
              </a:rPr>
              <a:t>Ankyloglossia(tongue tie)</a:t>
            </a:r>
          </a:p>
        </p:txBody>
      </p:sp>
      <p:pic>
        <p:nvPicPr>
          <p:cNvPr id="105475" name="Picture 2"/>
          <p:cNvPicPr>
            <a:picLocks noGrp="1" noChangeAspect="1" noChangeArrowheads="1"/>
          </p:cNvPicPr>
          <p:nvPr>
            <p:ph idx="1"/>
          </p:nvPr>
        </p:nvPicPr>
        <p:blipFill>
          <a:blip r:embed="rId2"/>
          <a:srcRect/>
          <a:stretch>
            <a:fillRect/>
          </a:stretch>
        </p:blipFill>
        <p:spPr>
          <a:xfrm>
            <a:off x="4495800" y="2286000"/>
            <a:ext cx="4449763" cy="3051175"/>
          </a:xfrm>
        </p:spPr>
      </p:pic>
      <p:pic>
        <p:nvPicPr>
          <p:cNvPr id="105476" name="Picture 3"/>
          <p:cNvPicPr>
            <a:picLocks noChangeAspect="1" noChangeArrowheads="1"/>
          </p:cNvPicPr>
          <p:nvPr/>
        </p:nvPicPr>
        <p:blipFill>
          <a:blip r:embed="rId3"/>
          <a:srcRect/>
          <a:stretch>
            <a:fillRect/>
          </a:stretch>
        </p:blipFill>
        <p:spPr bwMode="auto">
          <a:xfrm>
            <a:off x="609600" y="1905000"/>
            <a:ext cx="3905250" cy="390525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pPr eaLnBrk="1" hangingPunct="1"/>
            <a:r>
              <a:rPr lang="en-US" sz="5400" b="1" smtClean="0">
                <a:cs typeface="Tahoma" pitchFamily="34" charset="0"/>
              </a:rPr>
              <a:t>4</a:t>
            </a:r>
          </a:p>
        </p:txBody>
      </p:sp>
      <p:pic>
        <p:nvPicPr>
          <p:cNvPr id="106499" name="Picture 18" descr="macroglossia"/>
          <p:cNvPicPr>
            <a:picLocks noChangeAspect="1" noChangeArrowheads="1"/>
          </p:cNvPicPr>
          <p:nvPr/>
        </p:nvPicPr>
        <p:blipFill>
          <a:blip r:embed="rId2"/>
          <a:srcRect/>
          <a:stretch>
            <a:fillRect/>
          </a:stretch>
        </p:blipFill>
        <p:spPr bwMode="auto">
          <a:xfrm>
            <a:off x="3357563" y="714375"/>
            <a:ext cx="5257800" cy="5307013"/>
          </a:xfrm>
          <a:prstGeom prst="rect">
            <a:avLst/>
          </a:prstGeom>
          <a:noFill/>
          <a:ln w="9525">
            <a:noFill/>
            <a:miter lim="800000"/>
            <a:headEnd/>
            <a:tailEnd/>
          </a:ln>
        </p:spPr>
      </p:pic>
      <p:sp>
        <p:nvSpPr>
          <p:cNvPr id="106500" name="Rectangle 3"/>
          <p:cNvSpPr>
            <a:spLocks noChangeArrowheads="1"/>
          </p:cNvSpPr>
          <p:nvPr/>
        </p:nvSpPr>
        <p:spPr bwMode="auto">
          <a:xfrm>
            <a:off x="500063" y="1214438"/>
            <a:ext cx="2482850" cy="523875"/>
          </a:xfrm>
          <a:prstGeom prst="rect">
            <a:avLst/>
          </a:prstGeom>
          <a:noFill/>
          <a:ln w="9525">
            <a:noFill/>
            <a:miter lim="800000"/>
            <a:headEnd/>
            <a:tailEnd/>
          </a:ln>
        </p:spPr>
        <p:txBody>
          <a:bodyPr wrap="none">
            <a:spAutoFit/>
          </a:bodyPr>
          <a:lstStyle/>
          <a:p>
            <a:r>
              <a:rPr lang="en-US" sz="2800" b="1"/>
              <a:t>Macroglossia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134146"/>
                                        </p:tgtEl>
                                        <p:attrNameLst>
                                          <p:attrName>style.visibility</p:attrName>
                                        </p:attrNameLst>
                                      </p:cBhvr>
                                      <p:to>
                                        <p:strVal val="visible"/>
                                      </p:to>
                                    </p:set>
                                    <p:animEffect transition="in" filter="fade">
                                      <p:cBhvr>
                                        <p:cTn id="7" dur="1000"/>
                                        <p:tgtEl>
                                          <p:spTgt spid="134146"/>
                                        </p:tgtEl>
                                      </p:cBhvr>
                                    </p:animEffect>
                                    <p:anim calcmode="lin" valueType="num">
                                      <p:cBhvr>
                                        <p:cTn id="8" dur="1000" fill="hold"/>
                                        <p:tgtEl>
                                          <p:spTgt spid="134146"/>
                                        </p:tgtEl>
                                        <p:attrNameLst>
                                          <p:attrName>ppt_x</p:attrName>
                                        </p:attrNameLst>
                                      </p:cBhvr>
                                      <p:tavLst>
                                        <p:tav tm="0">
                                          <p:val>
                                            <p:strVal val="#ppt_x"/>
                                          </p:val>
                                        </p:tav>
                                        <p:tav tm="100000">
                                          <p:val>
                                            <p:strVal val="#ppt_x"/>
                                          </p:val>
                                        </p:tav>
                                      </p:tavLst>
                                    </p:anim>
                                    <p:anim calcmode="lin" valueType="num">
                                      <p:cBhvr>
                                        <p:cTn id="9" dur="898" decel="100000" fill="hold"/>
                                        <p:tgtEl>
                                          <p:spTgt spid="134146"/>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13414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12700">
            <a:noFill/>
            <a:miter lim="800000"/>
            <a:headEnd type="none" w="sm" len="sm"/>
            <a:tailEnd type="none" w="sm" len="sm"/>
          </a:ln>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9|0.9|1.4|16.1|1.5|5.8|18.6|1.4|1.6"/>
</p:tagLst>
</file>

<file path=ppt/tags/tag2.xml><?xml version="1.0" encoding="utf-8"?>
<p:tagLst xmlns:a="http://schemas.openxmlformats.org/drawingml/2006/main" xmlns:r="http://schemas.openxmlformats.org/officeDocument/2006/relationships" xmlns:p="http://schemas.openxmlformats.org/presentationml/2006/main">
  <p:tag name="TIMING" val="|0.4"/>
</p:tagLst>
</file>

<file path=ppt/tags/tag3.xml><?xml version="1.0" encoding="utf-8"?>
<p:tagLst xmlns:a="http://schemas.openxmlformats.org/drawingml/2006/main" xmlns:r="http://schemas.openxmlformats.org/officeDocument/2006/relationships" xmlns:p="http://schemas.openxmlformats.org/presentationml/2006/main">
  <p:tag name="TIMING" val="|0.5"/>
</p:tagLst>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522</Words>
  <Application>Microsoft Office PowerPoint</Application>
  <PresentationFormat>عرض على الشاشة (3:4)‏</PresentationFormat>
  <Paragraphs>74</Paragraphs>
  <Slides>29</Slides>
  <Notes>1</Notes>
  <HiddenSlides>0</HiddenSlides>
  <MMClips>0</MMClips>
  <ScaleCrop>false</ScaleCrop>
  <HeadingPairs>
    <vt:vector size="4" baseType="variant">
      <vt:variant>
        <vt:lpstr>سمة</vt:lpstr>
      </vt:variant>
      <vt:variant>
        <vt:i4>1</vt:i4>
      </vt:variant>
      <vt:variant>
        <vt:lpstr>عناوين الشرائح</vt:lpstr>
      </vt:variant>
      <vt:variant>
        <vt:i4>29</vt:i4>
      </vt:variant>
    </vt:vector>
  </HeadingPairs>
  <TitlesOfParts>
    <vt:vector size="30" baseType="lpstr">
      <vt:lpstr>سمة Office</vt:lpstr>
      <vt:lpstr>الشريحة 1</vt:lpstr>
      <vt:lpstr>Tongue development</vt:lpstr>
      <vt:lpstr>Development of tongue: Starts at 4th week I.U. life</vt:lpstr>
      <vt:lpstr>الشريحة 4</vt:lpstr>
      <vt:lpstr>Somites</vt:lpstr>
      <vt:lpstr>Migration of mesenchymal cells from occipital somites to form the muscles of tongue</vt:lpstr>
      <vt:lpstr>Ankyloglossia(tongue tie)</vt:lpstr>
      <vt:lpstr>4</vt:lpstr>
      <vt:lpstr>الشريحة 9</vt:lpstr>
      <vt:lpstr>الشريحة 10</vt:lpstr>
      <vt:lpstr>الشريحة 11</vt:lpstr>
      <vt:lpstr>Development of the Neural Tube</vt:lpstr>
      <vt:lpstr>Development of the Neural Tube</vt:lpstr>
      <vt:lpstr>الشريحة 14</vt:lpstr>
      <vt:lpstr>Normal position of the thyroid gland</vt:lpstr>
      <vt:lpstr>الشريحة 16</vt:lpstr>
      <vt:lpstr>الشريحة 17</vt:lpstr>
      <vt:lpstr>الشريحة 18</vt:lpstr>
      <vt:lpstr>الشريحة 19</vt:lpstr>
      <vt:lpstr>الشريحة 20</vt:lpstr>
      <vt:lpstr>الشريحة 21</vt:lpstr>
      <vt:lpstr>Lingual thyroid</vt:lpstr>
      <vt:lpstr>الشريحة 23</vt:lpstr>
      <vt:lpstr>الشريحة 24</vt:lpstr>
      <vt:lpstr>الشريحة 25</vt:lpstr>
      <vt:lpstr>H&amp;S2 PRESENT</vt:lpstr>
      <vt:lpstr>الشريحة 27</vt:lpstr>
      <vt:lpstr>Maxillary process </vt:lpstr>
      <vt:lpstr>Review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QAEED</dc:creator>
  <cp:lastModifiedBy>QAEED</cp:lastModifiedBy>
  <cp:revision>1</cp:revision>
  <dcterms:created xsi:type="dcterms:W3CDTF">2015-10-28T09:19:22Z</dcterms:created>
  <dcterms:modified xsi:type="dcterms:W3CDTF">2015-10-28T09:19:48Z</dcterms:modified>
</cp:coreProperties>
</file>