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4D58F-15F8-4EF3-A8F6-275272A65E0B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64012-C09D-42FF-A3E4-45D10191FC4D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palate</a:t>
            </a:r>
          </a:p>
        </p:txBody>
      </p:sp>
      <p:pic>
        <p:nvPicPr>
          <p:cNvPr id="74755" name="Picture 4" descr="Figure_03-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70038"/>
            <a:ext cx="8351837" cy="44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Closure of the two palatine shelves</a:t>
            </a:r>
          </a:p>
        </p:txBody>
      </p:sp>
      <p:pic>
        <p:nvPicPr>
          <p:cNvPr id="75779" name="Picture 4" descr="hednk039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217613"/>
            <a:ext cx="6769100" cy="53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Fusion between two palatine shelves</a:t>
            </a:r>
          </a:p>
        </p:txBody>
      </p:sp>
      <p:pic>
        <p:nvPicPr>
          <p:cNvPr id="76803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97038" y="1812925"/>
            <a:ext cx="5748337" cy="4098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76600" y="1628775"/>
            <a:ext cx="3925888" cy="4895850"/>
          </a:xfrm>
          <a:noFill/>
        </p:spPr>
      </p:pic>
      <p:sp>
        <p:nvSpPr>
          <p:cNvPr id="3" name="Rectangle 2"/>
          <p:cNvSpPr/>
          <p:nvPr/>
        </p:nvSpPr>
        <p:spPr>
          <a:xfrm>
            <a:off x="600075" y="642938"/>
            <a:ext cx="7488238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Fusion between two palatine shelves </a:t>
            </a:r>
          </a:p>
          <a:p>
            <a:pPr algn="l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and primary palate</a:t>
            </a:r>
            <a:endParaRPr lang="en-US" sz="32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Fusion of the two palatine shelves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8852" name="Picture 4" descr="Figure_03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1423988"/>
            <a:ext cx="6556375" cy="520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"/>
          <p:cNvSpPr>
            <a:spLocks noChangeArrowheads="1"/>
          </p:cNvSpPr>
          <p:nvPr/>
        </p:nvSpPr>
        <p:spPr bwMode="auto">
          <a:xfrm>
            <a:off x="428625" y="428625"/>
            <a:ext cx="8715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/>
              <a:t>Branchial Apparatus</a:t>
            </a:r>
          </a:p>
          <a:p>
            <a:pPr algn="l"/>
            <a:r>
              <a:rPr lang="en-US" sz="3200" b="1"/>
              <a:t>􀂄 4 arches are well developed by 4th week of gestation</a:t>
            </a:r>
          </a:p>
          <a:p>
            <a:pPr algn="l"/>
            <a:r>
              <a:rPr lang="en-US" sz="3200" b="1"/>
              <a:t>􀂄 5th and 6th arches are still rudimentary</a:t>
            </a:r>
          </a:p>
          <a:p>
            <a:pPr algn="l"/>
            <a:r>
              <a:rPr lang="en-US" sz="3200" b="1"/>
              <a:t>􀂄 Development takes place over weeks 4 to 7</a:t>
            </a:r>
          </a:p>
          <a:p>
            <a:pPr algn="l" rtl="0"/>
            <a:r>
              <a:rPr lang="en-US" sz="3200" b="1"/>
              <a:t>􀂄 Contribute mostly to neck development  but the first arch contributes to facial development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314325"/>
            <a:ext cx="5248275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2"/>
          <p:cNvSpPr>
            <a:spLocks noChangeArrowheads="1"/>
          </p:cNvSpPr>
          <p:nvPr/>
        </p:nvSpPr>
        <p:spPr bwMode="auto">
          <a:xfrm>
            <a:off x="500063" y="714375"/>
            <a:ext cx="1928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Branchial Apparatus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857375"/>
            <a:ext cx="29908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6188" y="936625"/>
            <a:ext cx="3200400" cy="45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395288" y="428625"/>
            <a:ext cx="4176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/>
              <a:t>Branchial Apparatus</a:t>
            </a:r>
            <a:endParaRPr lang="en-US" sz="3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"/>
          <p:cNvSpPr>
            <a:spLocks noChangeArrowheads="1"/>
          </p:cNvSpPr>
          <p:nvPr/>
        </p:nvSpPr>
        <p:spPr bwMode="auto">
          <a:xfrm>
            <a:off x="928688" y="1785938"/>
            <a:ext cx="78581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600"/>
              <a:t>Each arch contains:</a:t>
            </a:r>
          </a:p>
          <a:p>
            <a:pPr algn="l" rtl="0"/>
            <a:r>
              <a:rPr lang="en-US" sz="3600"/>
              <a:t>􀂄 A cartilagenous component</a:t>
            </a:r>
          </a:p>
          <a:p>
            <a:pPr algn="l" rtl="0"/>
            <a:r>
              <a:rPr lang="en-US" sz="3600"/>
              <a:t>􀂄 A muscular component</a:t>
            </a:r>
          </a:p>
          <a:p>
            <a:pPr algn="l" rtl="0"/>
            <a:r>
              <a:rPr lang="en-US" sz="3600"/>
              <a:t>􀂄 An aortic arch (artery)</a:t>
            </a:r>
          </a:p>
          <a:p>
            <a:pPr algn="l" rtl="0"/>
            <a:r>
              <a:rPr lang="en-US" sz="3600"/>
              <a:t>􀂄 A nerve</a:t>
            </a:r>
          </a:p>
        </p:txBody>
      </p:sp>
      <p:sp>
        <p:nvSpPr>
          <p:cNvPr id="82947" name="Rectangle 2"/>
          <p:cNvSpPr>
            <a:spLocks noChangeArrowheads="1"/>
          </p:cNvSpPr>
          <p:nvPr/>
        </p:nvSpPr>
        <p:spPr bwMode="auto">
          <a:xfrm>
            <a:off x="3143250" y="857250"/>
            <a:ext cx="1928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Branchial Apparatus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"/>
          <p:cNvSpPr>
            <a:spLocks noChangeArrowheads="1"/>
          </p:cNvSpPr>
          <p:nvPr/>
        </p:nvSpPr>
        <p:spPr bwMode="auto">
          <a:xfrm>
            <a:off x="785813" y="1071563"/>
            <a:ext cx="8001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/>
              <a:t>Cartilage (Meckel’s Cartilage)</a:t>
            </a:r>
          </a:p>
          <a:p>
            <a:pPr algn="l" rtl="0"/>
            <a:r>
              <a:rPr lang="en-US" sz="3200"/>
              <a:t>– Dorsal end becomes the malleus and incus</a:t>
            </a:r>
          </a:p>
          <a:p>
            <a:pPr algn="l" rtl="0"/>
            <a:r>
              <a:rPr lang="en-US" sz="3200"/>
              <a:t>– Intermediate portion regresses, but the perichondrium</a:t>
            </a:r>
          </a:p>
          <a:p>
            <a:pPr algn="l" rtl="0"/>
            <a:r>
              <a:rPr lang="en-US" sz="3200"/>
              <a:t>forms:</a:t>
            </a:r>
          </a:p>
          <a:p>
            <a:pPr algn="l" rtl="0"/>
            <a:r>
              <a:rPr lang="en-US" sz="3200"/>
              <a:t>􀂄 Anterior ligament of the malleus</a:t>
            </a:r>
          </a:p>
          <a:p>
            <a:pPr algn="l" rtl="0"/>
            <a:r>
              <a:rPr lang="en-US" sz="3200"/>
              <a:t>􀂄 Sphenomandibular ligament</a:t>
            </a:r>
          </a:p>
          <a:p>
            <a:pPr algn="l" rtl="0"/>
            <a:r>
              <a:rPr lang="en-US" sz="3200"/>
              <a:t>– Ventral portion forms the mandible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/>
              <a:t>Cleft lip </a:t>
            </a:r>
            <a:br>
              <a:rPr lang="en-US" b="1" dirty="0" smtClean="0"/>
            </a:br>
            <a:endParaRPr lang="en-US" dirty="0"/>
          </a:p>
        </p:txBody>
      </p:sp>
      <p:pic>
        <p:nvPicPr>
          <p:cNvPr id="665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905000"/>
            <a:ext cx="2906713" cy="3060700"/>
          </a:xfrm>
        </p:spPr>
      </p:pic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9050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1675" y="1524000"/>
            <a:ext cx="32702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5181600"/>
            <a:ext cx="29718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1800" b="1"/>
              <a:t>6 month old girl before going into surgery to have her unilateral complete cleft lip repaired</a:t>
            </a:r>
            <a:r>
              <a:rPr lang="en-US" b="1"/>
              <a:t>.</a:t>
            </a: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 rot="10800000" flipV="1">
            <a:off x="3124200" y="5380038"/>
            <a:ext cx="1828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1800" b="1"/>
              <a:t>The same girl, 1 month after the surgery</a:t>
            </a:r>
            <a:r>
              <a:rPr lang="en-US" b="1"/>
              <a:t>.</a:t>
            </a: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5943600" y="5334000"/>
            <a:ext cx="289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1800" b="1"/>
              <a:t>Again the same girl, age 5 years old. Note how the scar gets less visible with 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285750"/>
            <a:ext cx="4857750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857250" y="857250"/>
            <a:ext cx="32146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4400" b="1"/>
              <a:t>Branchial Arches</a:t>
            </a:r>
          </a:p>
          <a:p>
            <a:pPr algn="l"/>
            <a:r>
              <a:rPr lang="en-US" sz="4400" b="1"/>
              <a:t>Summary</a:t>
            </a:r>
            <a:endParaRPr lang="en-US" sz="4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mandible</a:t>
            </a:r>
          </a:p>
        </p:txBody>
      </p:sp>
      <p:pic>
        <p:nvPicPr>
          <p:cNvPr id="86019" name="Picture 4" descr="Figure_03-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1785938"/>
            <a:ext cx="50482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14313" y="1428750"/>
            <a:ext cx="34988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Starts at 6</a:t>
            </a:r>
            <a:r>
              <a:rPr lang="en-US" sz="32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th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week </a:t>
            </a:r>
          </a:p>
          <a:p>
            <a:pPr algn="l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of I.U. life</a:t>
            </a:r>
            <a:endParaRPr lang="en-US" sz="32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mandible</a:t>
            </a:r>
          </a:p>
        </p:txBody>
      </p:sp>
      <p:pic>
        <p:nvPicPr>
          <p:cNvPr id="87043" name="Picture 4" descr="Figure_03-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1576388"/>
            <a:ext cx="50482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412875"/>
            <a:ext cx="1593850" cy="2447925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Development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of mandible</a:t>
            </a:r>
          </a:p>
        </p:txBody>
      </p:sp>
      <p:pic>
        <p:nvPicPr>
          <p:cNvPr id="88067" name="Picture 4" descr="Figure_03-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1671638"/>
            <a:ext cx="50482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5" descr="Figure_03-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762000"/>
            <a:ext cx="48577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Figure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5588" y="762000"/>
            <a:ext cx="35528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Development of mandible</a:t>
            </a:r>
          </a:p>
        </p:txBody>
      </p:sp>
      <p:pic>
        <p:nvPicPr>
          <p:cNvPr id="90115" name="Picture 4" descr="Figure_03-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765175"/>
            <a:ext cx="49815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Documents and Settings\akyousef\My Documents\My Pictures\untitled...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944563"/>
            <a:ext cx="6286500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ahoma" pitchFamily="34" charset="0"/>
              </a:rPr>
              <a:t>Development of mandible</a:t>
            </a:r>
          </a:p>
        </p:txBody>
      </p:sp>
      <p:pic>
        <p:nvPicPr>
          <p:cNvPr id="921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1500188"/>
            <a:ext cx="5715000" cy="4730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Further development of mandible</a:t>
            </a:r>
          </a:p>
        </p:txBody>
      </p:sp>
      <p:pic>
        <p:nvPicPr>
          <p:cNvPr id="93187" name="Picture 4" descr="Figure_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1785938"/>
            <a:ext cx="50482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30188" y="1500188"/>
            <a:ext cx="2874962" cy="1938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Depends on presence </a:t>
            </a:r>
          </a:p>
          <a:p>
            <a:pPr algn="l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of three cartilages:</a:t>
            </a:r>
          </a:p>
          <a:p>
            <a:pPr algn="l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1.Condylar cartilage.</a:t>
            </a:r>
          </a:p>
          <a:p>
            <a:pPr algn="l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2.Coronoid cartilage .</a:t>
            </a:r>
          </a:p>
          <a:p>
            <a:pPr algn="l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3.Symphyseal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.</a:t>
            </a:r>
            <a:endParaRPr lang="en-US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C:\Documents and Settings\akyousef\My Documents\My Pictures\untitled22.bmp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857250" y="749300"/>
            <a:ext cx="7286625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b="1" dirty="0" smtClean="0"/>
              <a:t>What causes cleft lip or cleft palate?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smtClean="0">
                <a:cs typeface="Times New Roman" pitchFamily="18" charset="0"/>
              </a:rPr>
              <a:t>Some children have a cleft lip or cleft palate because of changes in their genes.</a:t>
            </a:r>
          </a:p>
          <a:p>
            <a:pPr algn="l" rtl="0"/>
            <a:r>
              <a:rPr lang="en-US" b="1" smtClean="0">
                <a:cs typeface="Times New Roman" pitchFamily="18" charset="0"/>
              </a:rPr>
              <a:t>Smoking during pregnancy is one factor that increases the chance of having a baby with a cleft lip or cleft palate.</a:t>
            </a:r>
          </a:p>
          <a:p>
            <a:pPr algn="l" rtl="0"/>
            <a:r>
              <a:rPr lang="en-US" b="1" smtClean="0">
                <a:cs typeface="Times New Roman" pitchFamily="18" charset="0"/>
              </a:rPr>
              <a:t>Certain medications, changes in nutrition.</a:t>
            </a:r>
          </a:p>
          <a:p>
            <a:pPr algn="l" rtl="0"/>
            <a:r>
              <a:rPr lang="en-US" b="1" smtClean="0">
                <a:cs typeface="Times New Roman" pitchFamily="18" charset="0"/>
              </a:rPr>
              <a:t>Combination</a:t>
            </a:r>
            <a:r>
              <a:rPr lang="en-US" smtClean="0">
                <a:cs typeface="Times New Roman" pitchFamily="18" charset="0"/>
              </a:rPr>
              <a:t>.</a:t>
            </a:r>
          </a:p>
          <a:p>
            <a:endParaRPr lang="en-US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"/>
          <p:cNvSpPr>
            <a:spLocks noChangeArrowheads="1"/>
          </p:cNvSpPr>
          <p:nvPr/>
        </p:nvSpPr>
        <p:spPr bwMode="auto">
          <a:xfrm>
            <a:off x="428625" y="642938"/>
            <a:ext cx="8286750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/>
              <a:t>Development of the Tongue</a:t>
            </a:r>
          </a:p>
          <a:p>
            <a:pPr algn="l" rtl="0"/>
            <a:r>
              <a:rPr lang="en-US" sz="3200" b="1"/>
              <a:t>The tongue has contributions from all pharyngeal arches which changes with time. </a:t>
            </a:r>
            <a:r>
              <a:rPr lang="en-US" sz="3200"/>
              <a:t>The tongue initially begins as swelling rostral to foramen cecum, the median tongue bud. </a:t>
            </a:r>
          </a:p>
          <a:p>
            <a:pPr algn="l" rtl="0"/>
            <a:r>
              <a:rPr lang="en-US" sz="3200" u="sng">
                <a:latin typeface="Arial Rounded MT Bold" pitchFamily="34" charset="0"/>
              </a:rPr>
              <a:t>Pharyngeal Arch Contributions </a:t>
            </a:r>
          </a:p>
          <a:p>
            <a:pPr algn="l" rtl="0"/>
            <a:r>
              <a:rPr lang="en-US" sz="3200"/>
              <a:t>Arch 1 - oral part of tongue (anterior 3/2) </a:t>
            </a:r>
          </a:p>
          <a:p>
            <a:pPr algn="l" rtl="0"/>
            <a:r>
              <a:rPr lang="en-US" sz="3200"/>
              <a:t>Arch 2 - initial contribution to surface is lost </a:t>
            </a:r>
          </a:p>
          <a:p>
            <a:pPr algn="l" rtl="0"/>
            <a:r>
              <a:rPr lang="en-US" sz="3200"/>
              <a:t>Arch 3 - pharyngeal part of tongue (posterior 1/3) </a:t>
            </a:r>
          </a:p>
          <a:p>
            <a:pPr algn="l" rtl="0"/>
            <a:r>
              <a:rPr lang="en-US" sz="3200"/>
              <a:t>Arch 4 - epiglottis and adjacent r</a:t>
            </a:r>
            <a:r>
              <a:rPr lang="en-US"/>
              <a:t>egions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Documents and Settings\akyousef\My Documents\My Pictures\untitledt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000125"/>
            <a:ext cx="74295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Documents and Settings\akyousef\My Documents\My Pictures\untitledty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650875"/>
            <a:ext cx="5786437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Documents and Settings\akyousef\My Documents\My Pictures\untitledtu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65113"/>
            <a:ext cx="5715000" cy="617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438400"/>
            <a:ext cx="8964613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81000" y="152400"/>
            <a:ext cx="8458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kumimoji="1" lang="zh-CN" altLang="en-US" sz="3200">
                <a:solidFill>
                  <a:schemeClr val="tx2"/>
                </a:solidFill>
                <a:latin typeface="Arial Black" pitchFamily="34" charset="0"/>
              </a:rPr>
              <a:t>3. </a:t>
            </a:r>
            <a:r>
              <a:rPr kumimoji="1" lang="en-US" altLang="zh-CN" sz="3200">
                <a:solidFill>
                  <a:schemeClr val="tx2"/>
                </a:solidFill>
                <a:latin typeface="Arial Black" pitchFamily="34" charset="0"/>
              </a:rPr>
              <a:t>Development of Palate (wks 5-12)</a:t>
            </a:r>
          </a:p>
          <a:p>
            <a:pPr algn="l" rtl="0">
              <a:spcBef>
                <a:spcPct val="50000"/>
              </a:spcBef>
            </a:pPr>
            <a:endParaRPr kumimoji="1"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395288" y="908050"/>
            <a:ext cx="84582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800" b="1">
                <a:solidFill>
                  <a:schemeClr val="accent1"/>
                </a:solidFill>
              </a:rPr>
              <a:t>3.1 </a:t>
            </a:r>
            <a:r>
              <a:rPr kumimoji="1" lang="en-US" altLang="zh-CN" sz="2800" b="1">
                <a:solidFill>
                  <a:schemeClr val="accent1"/>
                </a:solidFill>
              </a:rPr>
              <a:t>Primordia</a:t>
            </a:r>
            <a:endParaRPr kumimoji="1" lang="en-US" altLang="zh-CN" sz="2800"/>
          </a:p>
          <a:p>
            <a:pPr algn="l" rtl="0">
              <a:lnSpc>
                <a:spcPct val="70000"/>
              </a:lnSpc>
              <a:spcBef>
                <a:spcPct val="50000"/>
              </a:spcBef>
              <a:buClr>
                <a:schemeClr val="hlink"/>
              </a:buClr>
              <a:buSzPct val="200000"/>
              <a:buFontTx/>
              <a:buChar char="•"/>
            </a:pPr>
            <a:r>
              <a:rPr kumimoji="1" lang="en-US" altLang="zh-CN" sz="2800" b="1">
                <a:solidFill>
                  <a:schemeClr val="folHlink"/>
                </a:solidFill>
              </a:rPr>
              <a:t> Median palatine process </a:t>
            </a:r>
            <a:r>
              <a:rPr kumimoji="1" lang="en-US" altLang="zh-CN" sz="2800" b="1"/>
              <a:t>(1)</a:t>
            </a:r>
            <a:r>
              <a:rPr kumimoji="1" lang="en-US" altLang="zh-CN" sz="2800"/>
              <a:t> </a:t>
            </a:r>
          </a:p>
          <a:p>
            <a:pPr algn="l" rtl="0">
              <a:lnSpc>
                <a:spcPct val="70000"/>
              </a:lnSpc>
              <a:spcBef>
                <a:spcPct val="50000"/>
              </a:spcBef>
              <a:buClr>
                <a:schemeClr val="hlink"/>
              </a:buClr>
              <a:buSzPct val="200000"/>
              <a:buFontTx/>
              <a:buChar char="•"/>
            </a:pPr>
            <a:r>
              <a:rPr kumimoji="1" lang="en-US" altLang="zh-CN" sz="2800" b="1">
                <a:solidFill>
                  <a:schemeClr val="folHlink"/>
                </a:solidFill>
              </a:rPr>
              <a:t> Lateral palatine processes</a:t>
            </a:r>
            <a:r>
              <a:rPr kumimoji="1" lang="en-US" altLang="zh-CN" sz="2400"/>
              <a:t> </a:t>
            </a:r>
            <a:r>
              <a:rPr kumimoji="1" lang="en-US" altLang="zh-CN" sz="2400" b="1"/>
              <a:t>( 2 )</a:t>
            </a:r>
            <a:endParaRPr kumimoji="1" lang="en-US" altLang="zh-CN" sz="2400" b="1">
              <a:latin typeface="Times New Roman" pitchFamily="18" charset="0"/>
            </a:endParaRPr>
          </a:p>
          <a:p>
            <a:pPr algn="l" rtl="0">
              <a:spcBef>
                <a:spcPct val="50000"/>
              </a:spcBef>
            </a:pPr>
            <a:endParaRPr kumimoji="1" lang="zh-CN" altLang="en-US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81000" y="188913"/>
            <a:ext cx="8458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kumimoji="1" lang="en-US" altLang="zh-CN" sz="2800" b="1"/>
              <a:t> Lateral and median palatine processes fuse </a:t>
            </a:r>
            <a:r>
              <a:rPr kumimoji="1" lang="en-US" altLang="zh-CN" sz="2800" b="1">
                <a:latin typeface="Times New Roman" pitchFamily="18" charset="0"/>
              </a:rPr>
              <a:t>→</a:t>
            </a:r>
            <a:r>
              <a:rPr kumimoji="1" lang="en-US" altLang="zh-CN" sz="2800" b="1"/>
              <a:t> palate.</a:t>
            </a:r>
            <a:r>
              <a:rPr kumimoji="1" lang="en-US" altLang="zh-CN" sz="2800">
                <a:latin typeface="Times New Roman" pitchFamily="18" charset="0"/>
              </a:rPr>
              <a:t> </a:t>
            </a:r>
            <a:endParaRPr kumimoji="1" lang="zh-CN" altLang="en-US" sz="2800">
              <a:latin typeface="Times New Roman" pitchFamily="18" charset="0"/>
            </a:endParaRP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127125"/>
            <a:ext cx="7034213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Development of palate showing formation of primary palate</a:t>
            </a:r>
          </a:p>
        </p:txBody>
      </p:sp>
      <p:pic>
        <p:nvPicPr>
          <p:cNvPr id="70659" name="Picture 3" descr="hednk034-1b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30538" y="333375"/>
            <a:ext cx="5411787" cy="5903913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ednk036-1al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7988" y="1412875"/>
            <a:ext cx="47355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Yellow= primary palate</a:t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Orange= Secondary palate</a:t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the secondary palate</a:t>
            </a:r>
          </a:p>
        </p:txBody>
      </p:sp>
      <p:pic>
        <p:nvPicPr>
          <p:cNvPr id="72707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628775"/>
            <a:ext cx="7451725" cy="44973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419475" y="404813"/>
            <a:ext cx="4297363" cy="5832475"/>
          </a:xfrm>
          <a:noFill/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65113" y="2806700"/>
            <a:ext cx="23241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NS= nasal septum</a:t>
            </a:r>
            <a:br>
              <a:rPr lang="en-US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PS= palatine shelves</a:t>
            </a:r>
            <a:r>
              <a:rPr lang="en-US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1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T= Tongue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</Words>
  <Application>Microsoft Office PowerPoint</Application>
  <PresentationFormat>عرض على الشاشة (3:4)‏</PresentationFormat>
  <Paragraphs>66</Paragraphs>
  <Slides>33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34" baseType="lpstr">
      <vt:lpstr>سمة Office</vt:lpstr>
      <vt:lpstr>الشريحة 1</vt:lpstr>
      <vt:lpstr>Cleft lip  </vt:lpstr>
      <vt:lpstr>What causes cleft lip or cleft palate?  </vt:lpstr>
      <vt:lpstr>الشريحة 4</vt:lpstr>
      <vt:lpstr>الشريحة 5</vt:lpstr>
      <vt:lpstr>Development of palate showing formation of primary palate</vt:lpstr>
      <vt:lpstr>Yellow= primary palate Orange= Secondary palate </vt:lpstr>
      <vt:lpstr>Development of the secondary palate</vt:lpstr>
      <vt:lpstr>الشريحة 9</vt:lpstr>
      <vt:lpstr>Development of palate</vt:lpstr>
      <vt:lpstr>Closure of the two palatine shelves</vt:lpstr>
      <vt:lpstr>Fusion between two palatine shelves</vt:lpstr>
      <vt:lpstr>الشريحة 13</vt:lpstr>
      <vt:lpstr>Fusion of the two palatine shelves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Development of mandible</vt:lpstr>
      <vt:lpstr>Development of mandible</vt:lpstr>
      <vt:lpstr>Development of mandible</vt:lpstr>
      <vt:lpstr>الشريحة 24</vt:lpstr>
      <vt:lpstr>Development of mandible</vt:lpstr>
      <vt:lpstr>الشريحة 26</vt:lpstr>
      <vt:lpstr>Development of mandible</vt:lpstr>
      <vt:lpstr>Further development of mandible</vt:lpstr>
      <vt:lpstr>الشريحة 29</vt:lpstr>
      <vt:lpstr>الشريحة 30</vt:lpstr>
      <vt:lpstr>الشريحة 31</vt:lpstr>
      <vt:lpstr>الشريحة 32</vt:lpstr>
      <vt:lpstr>الشريحة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QAEED</dc:creator>
  <cp:lastModifiedBy>QAEED</cp:lastModifiedBy>
  <cp:revision>1</cp:revision>
  <dcterms:created xsi:type="dcterms:W3CDTF">2015-10-28T09:18:30Z</dcterms:created>
  <dcterms:modified xsi:type="dcterms:W3CDTF">2015-10-28T09:18:52Z</dcterms:modified>
</cp:coreProperties>
</file>