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6" d="100"/>
          <a:sy n="66" d="100"/>
        </p:scale>
        <p:origin x="-14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17D474FF-B329-4F38-8AE7-6C3EEADCD768}"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17D474FF-B329-4F38-8AE7-6C3EEADCD768}" type="datetimeFigureOut">
              <a:rPr lang="ar-IQ" smtClean="0"/>
              <a:t>15/01/1437</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17D474FF-B329-4F38-8AE7-6C3EEADCD768}" type="datetimeFigureOut">
              <a:rPr lang="ar-IQ" smtClean="0"/>
              <a:t>15/01/1437</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7D474FF-B329-4F38-8AE7-6C3EEADCD768}" type="datetimeFigureOut">
              <a:rPr lang="ar-IQ" smtClean="0"/>
              <a:t>15/01/1437</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7D474FF-B329-4F38-8AE7-6C3EEADCD768}"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7D474FF-B329-4F38-8AE7-6C3EEADCD768}" type="datetimeFigureOut">
              <a:rPr lang="ar-IQ" smtClean="0"/>
              <a:t>15/01/1437</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BD7A514-9AFF-4ACC-B6EE-E9D9CF6A5E47}"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D474FF-B329-4F38-8AE7-6C3EEADCD768}" type="datetimeFigureOut">
              <a:rPr lang="ar-IQ" smtClean="0"/>
              <a:t>15/01/1437</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BD7A514-9AFF-4ACC-B6EE-E9D9CF6A5E47}"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IQ"/>
          </a:p>
        </p:txBody>
      </p:sp>
      <p:sp>
        <p:nvSpPr>
          <p:cNvPr id="3" name="عنوان فرعي 2"/>
          <p:cNvSpPr>
            <a:spLocks noGrp="1"/>
          </p:cNvSpPr>
          <p:nvPr>
            <p:ph type="subTitle" idx="1"/>
          </p:nvPr>
        </p:nvSpPr>
        <p:spPr/>
        <p:txBody>
          <a:bodyPr/>
          <a:lstStyle/>
          <a:p>
            <a:endParaRPr lang="ar-IQ"/>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5" name="Rectangle 11"/>
          <p:cNvSpPr>
            <a:spLocks noGrp="1" noChangeArrowheads="1"/>
          </p:cNvSpPr>
          <p:nvPr>
            <p:ph type="title" idx="4294967295"/>
          </p:nvPr>
        </p:nvSpPr>
        <p:spPr/>
        <p:txBody>
          <a:bodyPr/>
          <a:lstStyle/>
          <a:p>
            <a:pPr eaLnBrk="1" hangingPunct="1">
              <a:defRPr/>
            </a:pPr>
            <a:r>
              <a:rPr lang="en-US" u="sng">
                <a:effectLst>
                  <a:outerShdw blurRad="38100" dist="38100" dir="2700000" algn="tl">
                    <a:srgbClr val="000000"/>
                  </a:outerShdw>
                </a:effectLst>
                <a:latin typeface="Bangle" pitchFamily="2" charset="0"/>
              </a:rPr>
              <a:t>Stomodeum</a:t>
            </a:r>
            <a:r>
              <a:rPr lang="en-US">
                <a:effectLst>
                  <a:outerShdw blurRad="38100" dist="38100" dir="2700000" algn="tl">
                    <a:srgbClr val="000000"/>
                  </a:outerShdw>
                </a:effectLst>
                <a:latin typeface="Bangle" pitchFamily="2" charset="0"/>
              </a:rPr>
              <a:t> &amp; oral cavity</a:t>
            </a:r>
          </a:p>
        </p:txBody>
      </p:sp>
      <p:sp>
        <p:nvSpPr>
          <p:cNvPr id="54275" name="Text Box 12"/>
          <p:cNvSpPr txBox="1">
            <a:spLocks noChangeArrowheads="1"/>
          </p:cNvSpPr>
          <p:nvPr/>
        </p:nvSpPr>
        <p:spPr bwMode="auto">
          <a:xfrm>
            <a:off x="250825" y="1844675"/>
            <a:ext cx="4392613" cy="3378200"/>
          </a:xfrm>
          <a:prstGeom prst="rect">
            <a:avLst/>
          </a:prstGeom>
          <a:noFill/>
          <a:ln w="9525">
            <a:noFill/>
            <a:miter lim="800000"/>
            <a:headEnd/>
            <a:tailEnd/>
          </a:ln>
        </p:spPr>
        <p:txBody>
          <a:bodyPr>
            <a:spAutoFit/>
          </a:bodyPr>
          <a:lstStyle/>
          <a:p>
            <a:pPr algn="l" rtl="0"/>
            <a:r>
              <a:rPr lang="en-US" sz="2400">
                <a:latin typeface="Bangle" pitchFamily="2" charset="0"/>
              </a:rPr>
              <a:t>The stomodeum initially appears as a shallow depression In the embryonic surface ectoderm at the cephalic end before The fourth week.at this time,the stomodeum is limited </a:t>
            </a:r>
          </a:p>
          <a:p>
            <a:pPr algn="l" rtl="0"/>
            <a:r>
              <a:rPr lang="en-US" sz="2400">
                <a:latin typeface="Bangle" pitchFamily="2" charset="0"/>
              </a:rPr>
              <a:t>In depth by the oropharyngeal membrane. </a:t>
            </a:r>
          </a:p>
        </p:txBody>
      </p:sp>
      <p:pic>
        <p:nvPicPr>
          <p:cNvPr id="54276" name="Picture 13" descr="WQ"/>
          <p:cNvPicPr>
            <a:picLocks noChangeAspect="1" noChangeArrowheads="1"/>
          </p:cNvPicPr>
          <p:nvPr>
            <p:ph idx="4294967295"/>
          </p:nvPr>
        </p:nvPicPr>
        <p:blipFill>
          <a:blip r:embed="rId2"/>
          <a:srcRect/>
          <a:stretch>
            <a:fillRect/>
          </a:stretch>
        </p:blipFill>
        <p:spPr>
          <a:xfrm>
            <a:off x="4500563" y="1628775"/>
            <a:ext cx="4643437" cy="4537075"/>
          </a:xfrm>
          <a:noFill/>
        </p:spPr>
      </p:pic>
      <p:sp>
        <p:nvSpPr>
          <p:cNvPr id="54277" name="Line 15"/>
          <p:cNvSpPr>
            <a:spLocks noChangeShapeType="1"/>
          </p:cNvSpPr>
          <p:nvPr/>
        </p:nvSpPr>
        <p:spPr bwMode="auto">
          <a:xfrm flipH="1" flipV="1">
            <a:off x="2771775" y="1125538"/>
            <a:ext cx="5688013" cy="3024187"/>
          </a:xfrm>
          <a:prstGeom prst="line">
            <a:avLst/>
          </a:prstGeom>
          <a:noFill/>
          <a:ln w="76200">
            <a:solidFill>
              <a:schemeClr val="tx2"/>
            </a:solidFill>
            <a:round/>
            <a:headEnd/>
            <a:tailEnd type="triangle" w="med" len="med"/>
          </a:ln>
        </p:spPr>
        <p:txBody>
          <a:bodyPr/>
          <a:lstStyle/>
          <a:p>
            <a:endParaRPr lang="ar-IQ"/>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Rectangle 8"/>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latin typeface="Bangle" pitchFamily="2" charset="0"/>
              </a:rPr>
              <a:t>Medial nasal processes</a:t>
            </a:r>
            <a:r>
              <a:rPr lang="en-US">
                <a:effectLst>
                  <a:outerShdw blurRad="38100" dist="38100" dir="2700000" algn="tl">
                    <a:srgbClr val="000000"/>
                  </a:outerShdw>
                </a:effectLst>
              </a:rPr>
              <a:t> </a:t>
            </a:r>
          </a:p>
        </p:txBody>
      </p:sp>
      <p:sp>
        <p:nvSpPr>
          <p:cNvPr id="55299" name="Text Box 20"/>
          <p:cNvSpPr txBox="1">
            <a:spLocks noChangeArrowheads="1"/>
          </p:cNvSpPr>
          <p:nvPr/>
        </p:nvSpPr>
        <p:spPr bwMode="auto">
          <a:xfrm>
            <a:off x="539750" y="1484313"/>
            <a:ext cx="3168650" cy="4838700"/>
          </a:xfrm>
          <a:prstGeom prst="rect">
            <a:avLst/>
          </a:prstGeom>
          <a:noFill/>
          <a:ln w="9525">
            <a:noFill/>
            <a:miter lim="800000"/>
            <a:headEnd/>
            <a:tailEnd/>
          </a:ln>
        </p:spPr>
        <p:txBody>
          <a:bodyPr>
            <a:spAutoFit/>
          </a:bodyPr>
          <a:lstStyle/>
          <a:p>
            <a:pPr algn="l" rtl="0"/>
            <a:r>
              <a:rPr lang="en-US" sz="2400">
                <a:latin typeface="Bangle" pitchFamily="2" charset="0"/>
              </a:rPr>
              <a:t>The middle portion of the tissue growing around the nasal  placodes appears as two crescent-shaped swellings located between nasal pits.in the future the medial nasal processes will fuse together externally to form the middle portion of the nose  </a:t>
            </a:r>
          </a:p>
        </p:txBody>
      </p:sp>
      <p:pic>
        <p:nvPicPr>
          <p:cNvPr id="55300" name="Picture 23" descr="hednk028-1a"/>
          <p:cNvPicPr>
            <a:picLocks noChangeAspect="1" noChangeArrowheads="1"/>
          </p:cNvPicPr>
          <p:nvPr>
            <p:ph idx="4294967295"/>
          </p:nvPr>
        </p:nvPicPr>
        <p:blipFill>
          <a:blip r:embed="rId2"/>
          <a:srcRect/>
          <a:stretch>
            <a:fillRect/>
          </a:stretch>
        </p:blipFill>
        <p:spPr>
          <a:xfrm>
            <a:off x="4572000" y="1700213"/>
            <a:ext cx="3805238" cy="4429125"/>
          </a:xfrm>
          <a:noFill/>
        </p:spPr>
      </p:pic>
      <p:sp>
        <p:nvSpPr>
          <p:cNvPr id="55301" name="Rectangle 25"/>
          <p:cNvSpPr>
            <a:spLocks noChangeArrowheads="1"/>
          </p:cNvSpPr>
          <p:nvPr/>
        </p:nvSpPr>
        <p:spPr bwMode="auto">
          <a:xfrm>
            <a:off x="8316913" y="6165850"/>
            <a:ext cx="576262" cy="404813"/>
          </a:xfrm>
          <a:prstGeom prst="rect">
            <a:avLst/>
          </a:prstGeom>
          <a:solidFill>
            <a:srgbClr val="FFFF00"/>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a:srcRect/>
          <a:stretch>
            <a:fillRect/>
          </a:stretch>
        </p:blipFill>
        <p:spPr bwMode="auto">
          <a:xfrm>
            <a:off x="144463" y="1125538"/>
            <a:ext cx="8964612" cy="417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srcRect/>
          <a:stretch>
            <a:fillRect/>
          </a:stretch>
        </p:blipFill>
        <p:spPr bwMode="auto">
          <a:xfrm>
            <a:off x="468313" y="2768600"/>
            <a:ext cx="8496300" cy="4016375"/>
          </a:xfrm>
          <a:prstGeom prst="rect">
            <a:avLst/>
          </a:prstGeom>
          <a:noFill/>
          <a:ln w="9525">
            <a:noFill/>
            <a:miter lim="800000"/>
            <a:headEnd/>
            <a:tailEnd/>
          </a:ln>
        </p:spPr>
      </p:pic>
      <p:sp>
        <p:nvSpPr>
          <p:cNvPr id="57347" name="Text Box 3"/>
          <p:cNvSpPr txBox="1">
            <a:spLocks noChangeArrowheads="1"/>
          </p:cNvSpPr>
          <p:nvPr/>
        </p:nvSpPr>
        <p:spPr bwMode="auto">
          <a:xfrm>
            <a:off x="304800" y="188913"/>
            <a:ext cx="8839200" cy="2552700"/>
          </a:xfrm>
          <a:prstGeom prst="rect">
            <a:avLst/>
          </a:prstGeom>
          <a:noFill/>
          <a:ln w="9525">
            <a:noFill/>
            <a:miter lim="800000"/>
            <a:headEnd/>
            <a:tailEnd/>
          </a:ln>
        </p:spPr>
        <p:txBody>
          <a:bodyPr>
            <a:spAutoFit/>
          </a:bodyPr>
          <a:lstStyle/>
          <a:p>
            <a:pPr algn="l" rtl="0">
              <a:lnSpc>
                <a:spcPct val="75000"/>
              </a:lnSpc>
              <a:spcBef>
                <a:spcPct val="50000"/>
              </a:spcBef>
            </a:pPr>
            <a:r>
              <a:rPr kumimoji="1" lang="zh-CN" altLang="en-US" sz="2800"/>
              <a:t>                                                      </a:t>
            </a:r>
            <a:r>
              <a:rPr kumimoji="1" lang="en-US" altLang="zh-CN" sz="2800" b="1"/>
              <a:t>crest &amp; tip of nose</a:t>
            </a:r>
          </a:p>
          <a:p>
            <a:pPr algn="l" rtl="0">
              <a:lnSpc>
                <a:spcPct val="75000"/>
              </a:lnSpc>
              <a:spcBef>
                <a:spcPct val="50000"/>
              </a:spcBef>
            </a:pPr>
            <a:r>
              <a:rPr kumimoji="1" lang="zh-CN" altLang="en-US" sz="2800" b="1"/>
              <a:t>4) </a:t>
            </a:r>
            <a:r>
              <a:rPr kumimoji="1" lang="en-US" altLang="zh-CN" sz="2800" b="1"/>
              <a:t>Medial nasal prominences fuse</a:t>
            </a:r>
            <a:r>
              <a:rPr kumimoji="1" lang="en-US" altLang="zh-CN" sz="2800" b="1">
                <a:solidFill>
                  <a:schemeClr val="folHlink"/>
                </a:solidFill>
              </a:rPr>
              <a:t> </a:t>
            </a:r>
            <a:r>
              <a:rPr kumimoji="1" lang="en-US" altLang="zh-CN" sz="2800" b="1">
                <a:latin typeface="Times New Roman" pitchFamily="18" charset="0"/>
              </a:rPr>
              <a:t>→</a:t>
            </a:r>
            <a:r>
              <a:rPr kumimoji="1" lang="en-US" altLang="zh-CN" sz="2800" b="1"/>
              <a:t> middle </a:t>
            </a:r>
            <a:endParaRPr kumimoji="1" lang="zh-CN" altLang="en-US" sz="2800" b="1"/>
          </a:p>
          <a:p>
            <a:pPr algn="l" rtl="0">
              <a:lnSpc>
                <a:spcPct val="75000"/>
              </a:lnSpc>
              <a:spcBef>
                <a:spcPct val="50000"/>
              </a:spcBef>
            </a:pPr>
            <a:r>
              <a:rPr kumimoji="1" lang="en-US" altLang="zh-CN" sz="2800" b="1"/>
              <a:t>                         fuse                       upper jaw &amp; lip </a:t>
            </a:r>
          </a:p>
          <a:p>
            <a:pPr algn="l" rtl="0">
              <a:lnSpc>
                <a:spcPct val="75000"/>
              </a:lnSpc>
              <a:spcBef>
                <a:spcPct val="50000"/>
              </a:spcBef>
            </a:pPr>
            <a:r>
              <a:rPr kumimoji="1" lang="en-US" altLang="zh-CN" sz="2800"/>
              <a:t>    </a:t>
            </a:r>
            <a:r>
              <a:rPr kumimoji="1" lang="en-US" altLang="zh-CN" sz="2800">
                <a:solidFill>
                  <a:schemeClr val="folHlink"/>
                </a:solidFill>
              </a:rPr>
              <a:t>               </a:t>
            </a:r>
            <a:r>
              <a:rPr kumimoji="1" lang="en-US" altLang="zh-CN" sz="2800" b="1"/>
              <a:t>Maxillary prominence </a:t>
            </a:r>
            <a:r>
              <a:rPr kumimoji="1" lang="en-US" altLang="zh-CN" sz="2800" b="1">
                <a:latin typeface="Times New Roman" pitchFamily="18" charset="0"/>
              </a:rPr>
              <a:t>→  </a:t>
            </a:r>
            <a:r>
              <a:rPr kumimoji="1" lang="en-US" altLang="zh-CN" sz="2800" b="1"/>
              <a:t>lateral</a:t>
            </a:r>
            <a:endParaRPr kumimoji="1" lang="en-US" altLang="zh-CN" sz="2800" b="1">
              <a:latin typeface="Times New Roman" pitchFamily="18" charset="0"/>
            </a:endParaRPr>
          </a:p>
          <a:p>
            <a:pPr algn="l" rtl="0">
              <a:lnSpc>
                <a:spcPct val="75000"/>
              </a:lnSpc>
              <a:spcBef>
                <a:spcPct val="50000"/>
              </a:spcBef>
            </a:pPr>
            <a:r>
              <a:rPr kumimoji="1" lang="zh-CN" altLang="en-US" sz="2800">
                <a:latin typeface="Times New Roman" pitchFamily="18" charset="0"/>
              </a:rPr>
              <a:t>                                          </a:t>
            </a:r>
            <a:r>
              <a:rPr kumimoji="1" lang="en-US" altLang="zh-CN" sz="2800" b="1"/>
              <a:t>cheek</a:t>
            </a:r>
            <a:endParaRPr kumimoji="1" lang="zh-CN" altLang="en-US" sz="2800" b="1"/>
          </a:p>
        </p:txBody>
      </p:sp>
      <p:sp>
        <p:nvSpPr>
          <p:cNvPr id="57348" name="Line 4"/>
          <p:cNvSpPr>
            <a:spLocks noChangeShapeType="1"/>
          </p:cNvSpPr>
          <p:nvPr/>
        </p:nvSpPr>
        <p:spPr bwMode="auto">
          <a:xfrm>
            <a:off x="2771775" y="1196975"/>
            <a:ext cx="0" cy="533400"/>
          </a:xfrm>
          <a:prstGeom prst="line">
            <a:avLst/>
          </a:prstGeom>
          <a:noFill/>
          <a:ln w="28575">
            <a:solidFill>
              <a:schemeClr val="tx1"/>
            </a:solidFill>
            <a:round/>
            <a:headEnd/>
            <a:tailEnd type="triangle" w="med" len="med"/>
          </a:ln>
        </p:spPr>
        <p:txBody>
          <a:bodyPr wrap="none"/>
          <a:lstStyle/>
          <a:p>
            <a:endParaRPr lang="ar-IQ"/>
          </a:p>
        </p:txBody>
      </p:sp>
      <p:sp>
        <p:nvSpPr>
          <p:cNvPr id="57349" name="Line 5"/>
          <p:cNvSpPr>
            <a:spLocks noChangeShapeType="1"/>
          </p:cNvSpPr>
          <p:nvPr/>
        </p:nvSpPr>
        <p:spPr bwMode="auto">
          <a:xfrm>
            <a:off x="3708400" y="2276475"/>
            <a:ext cx="304800" cy="228600"/>
          </a:xfrm>
          <a:prstGeom prst="line">
            <a:avLst/>
          </a:prstGeom>
          <a:noFill/>
          <a:ln w="28575">
            <a:solidFill>
              <a:schemeClr val="tx1"/>
            </a:solidFill>
            <a:round/>
            <a:headEnd/>
            <a:tailEnd type="triangle" w="med" len="med"/>
          </a:ln>
        </p:spPr>
        <p:txBody>
          <a:bodyPr wrap="none"/>
          <a:lstStyle/>
          <a:p>
            <a:endParaRPr lang="ar-IQ"/>
          </a:p>
        </p:txBody>
      </p:sp>
      <p:sp>
        <p:nvSpPr>
          <p:cNvPr id="57350" name="Line 6"/>
          <p:cNvSpPr>
            <a:spLocks noChangeShapeType="1"/>
          </p:cNvSpPr>
          <p:nvPr/>
        </p:nvSpPr>
        <p:spPr bwMode="auto">
          <a:xfrm flipV="1">
            <a:off x="5435600" y="404813"/>
            <a:ext cx="228600" cy="228600"/>
          </a:xfrm>
          <a:prstGeom prst="line">
            <a:avLst/>
          </a:prstGeom>
          <a:noFill/>
          <a:ln w="28575">
            <a:solidFill>
              <a:schemeClr val="tx1"/>
            </a:solidFill>
            <a:round/>
            <a:headEnd/>
            <a:tailEnd type="triangle" w="med" len="med"/>
          </a:ln>
        </p:spPr>
        <p:txBody>
          <a:bodyPr wrap="none"/>
          <a:lstStyle/>
          <a:p>
            <a:endParaRPr lang="ar-IQ"/>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latin typeface="Bangle" pitchFamily="2" charset="0"/>
              </a:rPr>
              <a:t>Lateral nasal processes</a:t>
            </a:r>
          </a:p>
        </p:txBody>
      </p:sp>
      <p:sp>
        <p:nvSpPr>
          <p:cNvPr id="15363" name="Rectangle 3"/>
          <p:cNvSpPr>
            <a:spLocks noGrp="1" noChangeArrowheads="1"/>
          </p:cNvSpPr>
          <p:nvPr>
            <p:ph type="body" idx="4294967295"/>
          </p:nvPr>
        </p:nvSpPr>
        <p:spPr>
          <a:xfrm>
            <a:off x="468313" y="1628775"/>
            <a:ext cx="3683000" cy="4525963"/>
          </a:xfrm>
        </p:spPr>
        <p:txBody>
          <a:bodyPr/>
          <a:lstStyle/>
          <a:p>
            <a:pPr algn="l" rtl="0" eaLnBrk="1" hangingPunct="1">
              <a:lnSpc>
                <a:spcPct val="90000"/>
              </a:lnSpc>
              <a:buFontTx/>
              <a:buNone/>
              <a:defRPr/>
            </a:pPr>
            <a:r>
              <a:rPr lang="en-US" sz="2400" b="1" smtClean="0">
                <a:effectLst>
                  <a:outerShdw blurRad="38100" dist="38100" dir="2700000" algn="tl">
                    <a:srgbClr val="C0C0C0"/>
                  </a:outerShdw>
                </a:effectLst>
                <a:latin typeface="Bangle" pitchFamily="2" charset="0"/>
              </a:rPr>
              <a:t>On the outer portion of the nasal pits are two other crescent-shaped swellings,the lateral nasal processes which will form the alae ( sides of nose). Fusion of the lateral nasal, maxillary &amp; medial nasal processes forms the nostrils. </a:t>
            </a:r>
          </a:p>
        </p:txBody>
      </p:sp>
      <p:pic>
        <p:nvPicPr>
          <p:cNvPr id="58372" name="Picture 4" descr="hednk028-1a"/>
          <p:cNvPicPr>
            <a:picLocks noChangeAspect="1" noChangeArrowheads="1"/>
          </p:cNvPicPr>
          <p:nvPr/>
        </p:nvPicPr>
        <p:blipFill>
          <a:blip r:embed="rId2"/>
          <a:srcRect/>
          <a:stretch>
            <a:fillRect/>
          </a:stretch>
        </p:blipFill>
        <p:spPr bwMode="auto">
          <a:xfrm>
            <a:off x="4500563" y="1341438"/>
            <a:ext cx="4173537" cy="4867275"/>
          </a:xfrm>
          <a:prstGeom prst="rect">
            <a:avLst/>
          </a:prstGeom>
          <a:noFill/>
          <a:ln w="9525">
            <a:noFill/>
            <a:miter lim="800000"/>
            <a:headEnd/>
            <a:tailEnd/>
          </a:ln>
        </p:spPr>
      </p:pic>
      <p:sp>
        <p:nvSpPr>
          <p:cNvPr id="58373" name="Rectangle 6"/>
          <p:cNvSpPr>
            <a:spLocks noChangeArrowheads="1"/>
          </p:cNvSpPr>
          <p:nvPr/>
        </p:nvSpPr>
        <p:spPr bwMode="auto">
          <a:xfrm>
            <a:off x="8316913" y="6165850"/>
            <a:ext cx="576262" cy="404813"/>
          </a:xfrm>
          <a:prstGeom prst="rect">
            <a:avLst/>
          </a:prstGeom>
          <a:solidFill>
            <a:srgbClr val="66FFFF"/>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5"/>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latin typeface="Bangle" pitchFamily="2" charset="0"/>
              </a:rPr>
              <a:t>Intermaxillary segment</a:t>
            </a:r>
          </a:p>
        </p:txBody>
      </p:sp>
      <p:sp>
        <p:nvSpPr>
          <p:cNvPr id="59395" name="Text Box 8"/>
          <p:cNvSpPr txBox="1">
            <a:spLocks noChangeArrowheads="1"/>
          </p:cNvSpPr>
          <p:nvPr/>
        </p:nvSpPr>
        <p:spPr bwMode="auto">
          <a:xfrm>
            <a:off x="468313" y="1989138"/>
            <a:ext cx="7991475" cy="4913312"/>
          </a:xfrm>
          <a:prstGeom prst="rect">
            <a:avLst/>
          </a:prstGeom>
          <a:noFill/>
          <a:ln w="9525">
            <a:noFill/>
            <a:miter lim="800000"/>
            <a:headEnd/>
            <a:tailEnd/>
          </a:ln>
        </p:spPr>
        <p:txBody>
          <a:bodyPr>
            <a:spAutoFit/>
          </a:bodyPr>
          <a:lstStyle/>
          <a:p>
            <a:pPr algn="l" rtl="0"/>
            <a:r>
              <a:rPr lang="en-US" sz="3600">
                <a:latin typeface="Bangle" pitchFamily="2" charset="0"/>
              </a:rPr>
              <a:t>The paired of the medial nasal processes fuse internally &amp; grow inferiorly on the inside of the stomodeum forming the intermaxillary segment.it’s involved in the formation of the maxillary incisor teeth &amp; associated tissues,</a:t>
            </a:r>
          </a:p>
          <a:p>
            <a:pPr algn="l" rtl="0"/>
            <a:r>
              <a:rPr lang="en-US" sz="3600">
                <a:latin typeface="Bangle" pitchFamily="2" charset="0"/>
              </a:rPr>
              <a:t>1.primary palate</a:t>
            </a:r>
          </a:p>
          <a:p>
            <a:pPr algn="l" rtl="0"/>
            <a:r>
              <a:rPr lang="en-US" sz="2400">
                <a:latin typeface="Bangle" pitchFamily="2" charset="0"/>
              </a:rPr>
              <a:t>2. </a:t>
            </a:r>
            <a:r>
              <a:rPr lang="en-US" sz="2800">
                <a:latin typeface="Bangle" pitchFamily="2" charset="0"/>
              </a:rPr>
              <a:t>nasal septum</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1908175" y="333375"/>
            <a:ext cx="3178175" cy="1143000"/>
          </a:xfrm>
        </p:spPr>
        <p:txBody>
          <a:bodyPr/>
          <a:lstStyle/>
          <a:p>
            <a:pPr eaLnBrk="1" hangingPunct="1">
              <a:defRPr/>
            </a:pPr>
            <a:r>
              <a:rPr lang="en-US" sz="4000" smtClean="0">
                <a:effectLst>
                  <a:outerShdw blurRad="38100" dist="38100" dir="2700000" algn="tl">
                    <a:srgbClr val="C0C0C0"/>
                  </a:outerShdw>
                </a:effectLst>
              </a:rPr>
              <a:t>Development of lip</a:t>
            </a:r>
          </a:p>
        </p:txBody>
      </p:sp>
      <p:pic>
        <p:nvPicPr>
          <p:cNvPr id="60419" name="Picture 4" descr="Figure_03-16"/>
          <p:cNvPicPr>
            <a:picLocks noChangeAspect="1" noChangeArrowheads="1"/>
          </p:cNvPicPr>
          <p:nvPr/>
        </p:nvPicPr>
        <p:blipFill>
          <a:blip r:embed="rId2"/>
          <a:srcRect/>
          <a:stretch>
            <a:fillRect/>
          </a:stretch>
        </p:blipFill>
        <p:spPr bwMode="auto">
          <a:xfrm>
            <a:off x="395288" y="2268538"/>
            <a:ext cx="7848600" cy="3490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Grp="1" noChangeArrowheads="1"/>
          </p:cNvSpPr>
          <p:nvPr>
            <p:ph type="title" idx="4294967295"/>
          </p:nvPr>
        </p:nvSpPr>
        <p:spPr/>
        <p:txBody>
          <a:bodyPr/>
          <a:lstStyle/>
          <a:p>
            <a:pPr marL="838200" indent="-838200" eaLnBrk="1" hangingPunct="1">
              <a:defRPr/>
            </a:pPr>
            <a:r>
              <a:rPr lang="en-US" sz="4000">
                <a:effectLst>
                  <a:outerShdw blurRad="38100" dist="38100" dir="2700000" algn="tl">
                    <a:srgbClr val="000000"/>
                  </a:outerShdw>
                </a:effectLst>
                <a:latin typeface="Bangle" pitchFamily="2" charset="0"/>
              </a:rPr>
              <a:t>Development of the face</a:t>
            </a:r>
            <a:br>
              <a:rPr lang="en-US" sz="4000">
                <a:effectLst>
                  <a:outerShdw blurRad="38100" dist="38100" dir="2700000" algn="tl">
                    <a:srgbClr val="000000"/>
                  </a:outerShdw>
                </a:effectLst>
                <a:latin typeface="Bangle" pitchFamily="2" charset="0"/>
              </a:rPr>
            </a:br>
            <a:r>
              <a:rPr lang="en-US" sz="4000" u="sng">
                <a:effectLst>
                  <a:outerShdw blurRad="38100" dist="38100" dir="2700000" algn="tl">
                    <a:srgbClr val="000000"/>
                  </a:outerShdw>
                </a:effectLst>
                <a:latin typeface="Bangle" pitchFamily="2" charset="0"/>
              </a:rPr>
              <a:t>mandibular arch</a:t>
            </a:r>
          </a:p>
        </p:txBody>
      </p:sp>
      <p:sp>
        <p:nvSpPr>
          <p:cNvPr id="61443" name="Text Box 10"/>
          <p:cNvSpPr txBox="1">
            <a:spLocks noChangeArrowheads="1"/>
          </p:cNvSpPr>
          <p:nvPr/>
        </p:nvSpPr>
        <p:spPr bwMode="auto">
          <a:xfrm>
            <a:off x="323850" y="1628775"/>
            <a:ext cx="4176713" cy="4838700"/>
          </a:xfrm>
          <a:prstGeom prst="rect">
            <a:avLst/>
          </a:prstGeom>
          <a:noFill/>
          <a:ln w="9525">
            <a:noFill/>
            <a:miter lim="800000"/>
            <a:headEnd/>
            <a:tailEnd/>
          </a:ln>
        </p:spPr>
        <p:txBody>
          <a:bodyPr>
            <a:spAutoFit/>
          </a:bodyPr>
          <a:lstStyle/>
          <a:p>
            <a:pPr algn="l" rtl="0"/>
            <a:r>
              <a:rPr lang="en-US" sz="2400">
                <a:latin typeface="Bangle" pitchFamily="2" charset="0"/>
              </a:rPr>
              <a:t> </a:t>
            </a:r>
            <a:r>
              <a:rPr lang="en-US" sz="2400" b="1">
                <a:latin typeface="Bangle" pitchFamily="2" charset="0"/>
              </a:rPr>
              <a:t>within the fourth week,The right &amp; left mandible arches grow toward each other </a:t>
            </a:r>
          </a:p>
          <a:p>
            <a:pPr algn="l" rtl="0"/>
            <a:r>
              <a:rPr lang="en-US" sz="2400" b="1">
                <a:latin typeface="Bangle" pitchFamily="2" charset="0"/>
              </a:rPr>
              <a:t>&amp; they each divide into a superior maxillary process &amp; an Inferior mandible process.</a:t>
            </a:r>
          </a:p>
          <a:p>
            <a:pPr algn="l" rtl="0"/>
            <a:r>
              <a:rPr lang="en-US" sz="2400" b="1">
                <a:latin typeface="Bangle" pitchFamily="2" charset="0"/>
              </a:rPr>
              <a:t>The mandible process continue to grow anteriorly until they Fuse in the midline forming the future mandible.</a:t>
            </a:r>
          </a:p>
        </p:txBody>
      </p:sp>
      <p:pic>
        <p:nvPicPr>
          <p:cNvPr id="61444" name="Picture 16" descr="real1"/>
          <p:cNvPicPr>
            <a:picLocks noChangeAspect="1" noChangeArrowheads="1"/>
          </p:cNvPicPr>
          <p:nvPr>
            <p:ph idx="4294967295"/>
          </p:nvPr>
        </p:nvPicPr>
        <p:blipFill>
          <a:blip r:embed="rId2"/>
          <a:srcRect/>
          <a:stretch>
            <a:fillRect/>
          </a:stretch>
        </p:blipFill>
        <p:spPr>
          <a:xfrm>
            <a:off x="5003800" y="1773238"/>
            <a:ext cx="2706688" cy="4533900"/>
          </a:xfrm>
          <a:noFill/>
        </p:spPr>
      </p:pic>
      <p:sp>
        <p:nvSpPr>
          <p:cNvPr id="61445" name="Line 18"/>
          <p:cNvSpPr>
            <a:spLocks noChangeShapeType="1"/>
          </p:cNvSpPr>
          <p:nvPr/>
        </p:nvSpPr>
        <p:spPr bwMode="auto">
          <a:xfrm flipH="1">
            <a:off x="6804025" y="4292600"/>
            <a:ext cx="1871663" cy="0"/>
          </a:xfrm>
          <a:prstGeom prst="line">
            <a:avLst/>
          </a:prstGeom>
          <a:noFill/>
          <a:ln w="76200">
            <a:solidFill>
              <a:schemeClr val="tx1"/>
            </a:solidFill>
            <a:round/>
            <a:headEnd type="diamond" w="med" len="med"/>
            <a:tailEnd type="triangle" w="med" len="med"/>
          </a:ln>
        </p:spPr>
        <p:txBody>
          <a:bodyPr/>
          <a:lstStyle/>
          <a:p>
            <a:endParaRPr lang="ar-IQ"/>
          </a:p>
        </p:txBody>
      </p:sp>
      <p:sp>
        <p:nvSpPr>
          <p:cNvPr id="61446" name="Text Box 19"/>
          <p:cNvSpPr txBox="1">
            <a:spLocks noChangeArrowheads="1"/>
          </p:cNvSpPr>
          <p:nvPr/>
        </p:nvSpPr>
        <p:spPr bwMode="auto">
          <a:xfrm>
            <a:off x="7045325" y="3371850"/>
            <a:ext cx="2190750" cy="457200"/>
          </a:xfrm>
          <a:prstGeom prst="rect">
            <a:avLst/>
          </a:prstGeom>
          <a:noFill/>
          <a:ln w="9525">
            <a:noFill/>
            <a:miter lim="800000"/>
            <a:headEnd/>
            <a:tailEnd/>
          </a:ln>
        </p:spPr>
        <p:txBody>
          <a:bodyPr wrap="none">
            <a:spAutoFit/>
          </a:bodyPr>
          <a:lstStyle/>
          <a:p>
            <a:r>
              <a:rPr lang="en-US" sz="2400">
                <a:latin typeface="Bangle" pitchFamily="2" charset="0"/>
              </a:rPr>
              <a:t>Mandible arch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197"/>
                                        </p:tgtEl>
                                        <p:attrNameLst>
                                          <p:attrName>ppt_x</p:attrName>
                                        </p:attrNameLst>
                                      </p:cBhvr>
                                      <p:tavLst>
                                        <p:tav tm="0">
                                          <p:val>
                                            <p:strVal val="ppt_x"/>
                                          </p:val>
                                        </p:tav>
                                        <p:tav tm="100000">
                                          <p:val>
                                            <p:strVal val="ppt_x"/>
                                          </p:val>
                                        </p:tav>
                                      </p:tavLst>
                                    </p:anim>
                                    <p:anim calcmode="lin" valueType="num">
                                      <p:cBhvr additive="base">
                                        <p:cTn id="7" dur="500"/>
                                        <p:tgtEl>
                                          <p:spTgt spid="8197"/>
                                        </p:tgtEl>
                                        <p:attrNameLst>
                                          <p:attrName>ppt_y</p:attrName>
                                        </p:attrNameLst>
                                      </p:cBhvr>
                                      <p:tavLst>
                                        <p:tav tm="0">
                                          <p:val>
                                            <p:strVal val="ppt_y"/>
                                          </p:val>
                                        </p:tav>
                                        <p:tav tm="100000">
                                          <p:val>
                                            <p:strVal val="1+ppt_h/2"/>
                                          </p:val>
                                        </p:tav>
                                      </p:tavLst>
                                    </p:anim>
                                    <p:set>
                                      <p:cBhvr>
                                        <p:cTn id="8" dur="1" fill="hold">
                                          <p:stCondLst>
                                            <p:cond delay="499"/>
                                          </p:stCondLst>
                                        </p:cTn>
                                        <p:tgtEl>
                                          <p:spTgt spid="81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p:txBody>
          <a:bodyPr/>
          <a:lstStyle/>
          <a:p>
            <a:pPr eaLnBrk="1" hangingPunct="1">
              <a:defRPr/>
            </a:pPr>
            <a:endParaRPr lang="en-US">
              <a:effectLst>
                <a:outerShdw blurRad="38100" dist="38100" dir="2700000" algn="tl">
                  <a:srgbClr val="000000"/>
                </a:outerShdw>
              </a:effectLst>
            </a:endParaRPr>
          </a:p>
        </p:txBody>
      </p:sp>
      <p:sp>
        <p:nvSpPr>
          <p:cNvPr id="97283" name="Rectangle 3"/>
          <p:cNvSpPr>
            <a:spLocks noGrp="1" noChangeArrowheads="1"/>
          </p:cNvSpPr>
          <p:nvPr>
            <p:ph type="body" idx="4294967295"/>
          </p:nvPr>
        </p:nvSpPr>
        <p:spPr/>
        <p:txBody>
          <a:bodyPr/>
          <a:lstStyle/>
          <a:p>
            <a:pPr eaLnBrk="1" hangingPunct="1">
              <a:defRPr/>
            </a:pPr>
            <a:endParaRPr lang="en-US" smtClean="0">
              <a:effectLst>
                <a:outerShdw blurRad="38100" dist="38100" dir="2700000" algn="tl">
                  <a:srgbClr val="C0C0C0"/>
                </a:outerShdw>
              </a:effectLst>
            </a:endParaRPr>
          </a:p>
        </p:txBody>
      </p:sp>
      <p:pic>
        <p:nvPicPr>
          <p:cNvPr id="62468" name="Picture 4" descr="Figure_03-15"/>
          <p:cNvPicPr>
            <a:picLocks noChangeAspect="1" noChangeArrowheads="1"/>
          </p:cNvPicPr>
          <p:nvPr/>
        </p:nvPicPr>
        <p:blipFill>
          <a:blip r:embed="rId2"/>
          <a:srcRect/>
          <a:stretch>
            <a:fillRect/>
          </a:stretch>
        </p:blipFill>
        <p:spPr bwMode="auto">
          <a:xfrm>
            <a:off x="2409825" y="762000"/>
            <a:ext cx="432435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noChangeArrowheads="1"/>
          </p:cNvPicPr>
          <p:nvPr/>
        </p:nvPicPr>
        <p:blipFill>
          <a:blip r:embed="rId2"/>
          <a:srcRect/>
          <a:stretch>
            <a:fillRect/>
          </a:stretch>
        </p:blipFill>
        <p:spPr bwMode="auto">
          <a:xfrm>
            <a:off x="2667000" y="1885950"/>
            <a:ext cx="3810000"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rPr>
              <a:t>Content of each arch</a:t>
            </a:r>
          </a:p>
        </p:txBody>
      </p:sp>
      <p:sp>
        <p:nvSpPr>
          <p:cNvPr id="128003" name="Rectangle 3"/>
          <p:cNvSpPr>
            <a:spLocks noGrp="1" noChangeArrowheads="1"/>
          </p:cNvSpPr>
          <p:nvPr>
            <p:ph type="body" idx="4294967295"/>
          </p:nvPr>
        </p:nvSpPr>
        <p:spPr/>
        <p:txBody>
          <a:bodyPr/>
          <a:lstStyle/>
          <a:p>
            <a:pPr algn="l" rtl="0" eaLnBrk="1" hangingPunct="1">
              <a:lnSpc>
                <a:spcPct val="80000"/>
              </a:lnSpc>
              <a:defRPr/>
            </a:pPr>
            <a:r>
              <a:rPr lang="en-US" sz="2800" smtClean="0">
                <a:effectLst>
                  <a:outerShdw blurRad="38100" dist="38100" dir="2700000" algn="tl">
                    <a:srgbClr val="C0C0C0"/>
                  </a:outerShdw>
                </a:effectLst>
              </a:rPr>
              <a:t>1. First arch: nerve supply=trigeminal nerve. Its cartilage is Meckel’s cartilage. Its mesenchymal cells gives rise to muscle of mastication .</a:t>
            </a:r>
          </a:p>
          <a:p>
            <a:pPr algn="l" rtl="0" eaLnBrk="1" hangingPunct="1">
              <a:lnSpc>
                <a:spcPct val="80000"/>
              </a:lnSpc>
              <a:defRPr/>
            </a:pPr>
            <a:endParaRPr lang="en-US" sz="2800" smtClean="0">
              <a:effectLst>
                <a:outerShdw blurRad="38100" dist="38100" dir="2700000" algn="tl">
                  <a:srgbClr val="C0C0C0"/>
                </a:outerShdw>
              </a:effectLst>
            </a:endParaRPr>
          </a:p>
          <a:p>
            <a:pPr algn="l" rtl="0" eaLnBrk="1" hangingPunct="1">
              <a:lnSpc>
                <a:spcPct val="80000"/>
              </a:lnSpc>
              <a:defRPr/>
            </a:pPr>
            <a:r>
              <a:rPr lang="en-US" sz="2800" smtClean="0">
                <a:effectLst>
                  <a:outerShdw blurRad="38100" dist="38100" dir="2700000" algn="tl">
                    <a:srgbClr val="C0C0C0"/>
                  </a:outerShdw>
                </a:effectLst>
              </a:rPr>
              <a:t>2. Second arch: Its nerve supply facial nerve, Its cartilage is Richert’s</a:t>
            </a:r>
          </a:p>
          <a:p>
            <a:pPr algn="l" rtl="0" eaLnBrk="1" hangingPunct="1">
              <a:lnSpc>
                <a:spcPct val="80000"/>
              </a:lnSpc>
              <a:defRPr/>
            </a:pPr>
            <a:r>
              <a:rPr lang="en-US" sz="2800" smtClean="0">
                <a:effectLst>
                  <a:outerShdw blurRad="38100" dist="38100" dir="2700000" algn="tl">
                    <a:srgbClr val="C0C0C0"/>
                  </a:outerShdw>
                </a:effectLst>
              </a:rPr>
              <a:t>Its mesenchymal cells give rise to muscles of facial expression. </a:t>
            </a:r>
          </a:p>
          <a:p>
            <a:pPr algn="l" rtl="0" eaLnBrk="1" hangingPunct="1">
              <a:lnSpc>
                <a:spcPct val="80000"/>
              </a:lnSpc>
              <a:defRPr/>
            </a:pPr>
            <a:r>
              <a:rPr lang="en-US" sz="2800" smtClean="0">
                <a:effectLst>
                  <a:outerShdw blurRad="38100" dist="38100" dir="2700000" algn="tl">
                    <a:srgbClr val="C0C0C0"/>
                  </a:outerShdw>
                </a:effectLst>
              </a:rPr>
              <a:t>3.Third arch  supplied by glossopharyngeal  nerve</a:t>
            </a:r>
          </a:p>
          <a:p>
            <a:pPr algn="l" rtl="0" eaLnBrk="1" hangingPunct="1">
              <a:lnSpc>
                <a:spcPct val="80000"/>
              </a:lnSpc>
              <a:defRPr/>
            </a:pPr>
            <a:r>
              <a:rPr lang="en-US" sz="2800" smtClean="0">
                <a:effectLst>
                  <a:outerShdw blurRad="38100" dist="38100" dir="2700000" algn="tl">
                    <a:srgbClr val="C0C0C0"/>
                  </a:outerShdw>
                </a:effectLst>
              </a:rPr>
              <a:t>4. 4</a:t>
            </a:r>
            <a:r>
              <a:rPr lang="en-US" sz="2800" baseline="30000" smtClean="0">
                <a:effectLst>
                  <a:outerShdw blurRad="38100" dist="38100" dir="2700000" algn="tl">
                    <a:srgbClr val="C0C0C0"/>
                  </a:outerShdw>
                </a:effectLst>
              </a:rPr>
              <a:t>th</a:t>
            </a:r>
            <a:r>
              <a:rPr lang="en-US" sz="2800" smtClean="0">
                <a:effectLst>
                  <a:outerShdw blurRad="38100" dist="38100" dir="2700000" algn="tl">
                    <a:srgbClr val="C0C0C0"/>
                  </a:outerShdw>
                </a:effectLst>
              </a:rPr>
              <a:t> and 6</a:t>
            </a:r>
            <a:r>
              <a:rPr lang="en-US" sz="2800" baseline="30000" smtClean="0">
                <a:effectLst>
                  <a:outerShdw blurRad="38100" dist="38100" dir="2700000" algn="tl">
                    <a:srgbClr val="C0C0C0"/>
                  </a:outerShdw>
                </a:effectLst>
              </a:rPr>
              <a:t>th</a:t>
            </a:r>
            <a:r>
              <a:rPr lang="en-US" sz="2800" smtClean="0">
                <a:effectLst>
                  <a:outerShdw blurRad="38100" dist="38100" dir="2700000" algn="tl">
                    <a:srgbClr val="C0C0C0"/>
                  </a:outerShdw>
                </a:effectLst>
              </a:rPr>
              <a:t> arches supplied by  vagus nerve</a:t>
            </a:r>
          </a:p>
          <a:p>
            <a:pPr algn="l" eaLnBrk="1" hangingPunct="1">
              <a:lnSpc>
                <a:spcPct val="80000"/>
              </a:lnSpc>
              <a:defRPr/>
            </a:pPr>
            <a:endParaRPr lang="en-US" sz="2800" smtClean="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090" name="Object 2"/>
          <p:cNvGraphicFramePr>
            <a:graphicFrameLocks noChangeAspect="1"/>
          </p:cNvGraphicFramePr>
          <p:nvPr/>
        </p:nvGraphicFramePr>
        <p:xfrm>
          <a:off x="1385888" y="871538"/>
          <a:ext cx="6373812" cy="5114925"/>
        </p:xfrm>
        <a:graphic>
          <a:graphicData uri="http://schemas.openxmlformats.org/presentationml/2006/ole">
            <p:oleObj spid="_x0000_s1026" name="Photo Editor Photo" r:id="rId3" imgW="6373115" imgH="5114286" progId="MSPhotoEd.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strips(downRight)">
                                      <p:cBhvr>
                                        <p:cTn id="7" dur="2000"/>
                                        <p:tgtEl>
                                          <p:spTgt spid="89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28600"/>
            <a:ext cx="8686800" cy="2700338"/>
          </a:xfrm>
        </p:spPr>
        <p:txBody>
          <a:bodyPr/>
          <a:lstStyle/>
          <a:p>
            <a:pPr algn="l" rtl="0"/>
            <a:r>
              <a:rPr lang="en-US" sz="3600" b="1" smtClean="0">
                <a:cs typeface="Tahoma" pitchFamily="34" charset="0"/>
              </a:rPr>
              <a:t>Cleft Lip and Cleft Palate</a:t>
            </a:r>
            <a:r>
              <a:rPr lang="en-US" sz="3600" smtClean="0">
                <a:cs typeface="Tahoma" pitchFamily="34" charset="0"/>
              </a:rPr>
              <a:t/>
            </a:r>
            <a:br>
              <a:rPr lang="en-US" sz="3600" smtClean="0">
                <a:cs typeface="Tahoma" pitchFamily="34" charset="0"/>
              </a:rPr>
            </a:br>
            <a:r>
              <a:rPr lang="en-US" sz="3600" b="1" smtClean="0">
                <a:cs typeface="Tahoma" pitchFamily="34" charset="0"/>
              </a:rPr>
              <a:t>A </a:t>
            </a:r>
            <a:r>
              <a:rPr lang="en-US" sz="3600" b="1" u="sng" smtClean="0">
                <a:solidFill>
                  <a:srgbClr val="0000FF"/>
                </a:solidFill>
                <a:cs typeface="Tahoma" pitchFamily="34" charset="0"/>
              </a:rPr>
              <a:t>cleft</a:t>
            </a:r>
            <a:r>
              <a:rPr lang="en-US" sz="3600" b="1" smtClean="0">
                <a:cs typeface="Tahoma" pitchFamily="34" charset="0"/>
              </a:rPr>
              <a:t> is a fissure or opening=</a:t>
            </a:r>
            <a:br>
              <a:rPr lang="en-US" sz="3600" b="1" smtClean="0">
                <a:cs typeface="Tahoma" pitchFamily="34" charset="0"/>
              </a:rPr>
            </a:br>
            <a:r>
              <a:rPr lang="en-US" sz="3600" b="1" smtClean="0">
                <a:cs typeface="Tahoma" pitchFamily="34" charset="0"/>
              </a:rPr>
              <a:t> a gap </a:t>
            </a:r>
            <a:r>
              <a:rPr lang="en-US" sz="3100" b="1" smtClean="0">
                <a:cs typeface="Tahoma" pitchFamily="34" charset="0"/>
              </a:rPr>
              <a:t>It is the non-fusion of the body's natural structures that form before birth.</a:t>
            </a:r>
          </a:p>
        </p:txBody>
      </p:sp>
      <p:pic>
        <p:nvPicPr>
          <p:cNvPr id="64515" name="Picture 2"/>
          <p:cNvPicPr>
            <a:picLocks noGrp="1" noChangeAspect="1" noChangeArrowheads="1"/>
          </p:cNvPicPr>
          <p:nvPr>
            <p:ph idx="1"/>
          </p:nvPr>
        </p:nvPicPr>
        <p:blipFill>
          <a:blip r:embed="rId2"/>
          <a:srcRect/>
          <a:stretch>
            <a:fillRect/>
          </a:stretch>
        </p:blipFill>
        <p:spPr>
          <a:xfrm>
            <a:off x="285750" y="3143250"/>
            <a:ext cx="4916488" cy="3095625"/>
          </a:xfrm>
        </p:spPr>
      </p:pic>
      <p:pic>
        <p:nvPicPr>
          <p:cNvPr id="64516" name="Picture 3"/>
          <p:cNvPicPr>
            <a:picLocks noChangeAspect="1" noChangeArrowheads="1"/>
          </p:cNvPicPr>
          <p:nvPr/>
        </p:nvPicPr>
        <p:blipFill>
          <a:blip r:embed="rId3"/>
          <a:srcRect/>
          <a:stretch>
            <a:fillRect/>
          </a:stretch>
        </p:blipFill>
        <p:spPr bwMode="auto">
          <a:xfrm>
            <a:off x="4929188" y="3275013"/>
            <a:ext cx="3446462" cy="3582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K:\Akrm\Oral Histology 2010-2011\cleft palate.jpeg"/>
          <p:cNvPicPr>
            <a:picLocks noGrp="1" noChangeAspect="1" noChangeArrowheads="1"/>
          </p:cNvPicPr>
          <p:nvPr>
            <p:ph idx="1"/>
          </p:nvPr>
        </p:nvPicPr>
        <p:blipFill>
          <a:blip r:embed="rId2"/>
          <a:srcRect/>
          <a:stretch>
            <a:fillRect/>
          </a:stretch>
        </p:blipFill>
        <p:spPr>
          <a:xfrm>
            <a:off x="285750" y="571500"/>
            <a:ext cx="7981950" cy="5311775"/>
          </a:xfr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b="1" dirty="0" smtClean="0"/>
              <a:t>Cleft lip </a:t>
            </a:r>
            <a:br>
              <a:rPr lang="en-US" b="1" dirty="0" smtClean="0"/>
            </a:br>
            <a:endParaRPr lang="en-US" dirty="0"/>
          </a:p>
        </p:txBody>
      </p:sp>
      <p:pic>
        <p:nvPicPr>
          <p:cNvPr id="66563" name="Picture 2"/>
          <p:cNvPicPr>
            <a:picLocks noGrp="1" noChangeAspect="1" noChangeArrowheads="1"/>
          </p:cNvPicPr>
          <p:nvPr>
            <p:ph idx="1"/>
          </p:nvPr>
        </p:nvPicPr>
        <p:blipFill>
          <a:blip r:embed="rId2"/>
          <a:srcRect/>
          <a:stretch>
            <a:fillRect/>
          </a:stretch>
        </p:blipFill>
        <p:spPr>
          <a:xfrm>
            <a:off x="228600" y="1905000"/>
            <a:ext cx="2906713" cy="3060700"/>
          </a:xfrm>
        </p:spPr>
      </p:pic>
      <p:pic>
        <p:nvPicPr>
          <p:cNvPr id="66564" name="Picture 3"/>
          <p:cNvPicPr>
            <a:picLocks noChangeAspect="1" noChangeArrowheads="1"/>
          </p:cNvPicPr>
          <p:nvPr/>
        </p:nvPicPr>
        <p:blipFill>
          <a:blip r:embed="rId3"/>
          <a:srcRect/>
          <a:stretch>
            <a:fillRect/>
          </a:stretch>
        </p:blipFill>
        <p:spPr bwMode="auto">
          <a:xfrm>
            <a:off x="3276600" y="1905000"/>
            <a:ext cx="2286000" cy="3048000"/>
          </a:xfrm>
          <a:prstGeom prst="rect">
            <a:avLst/>
          </a:prstGeom>
          <a:noFill/>
          <a:ln w="9525">
            <a:noFill/>
            <a:miter lim="800000"/>
            <a:headEnd/>
            <a:tailEnd/>
          </a:ln>
        </p:spPr>
      </p:pic>
      <p:pic>
        <p:nvPicPr>
          <p:cNvPr id="66565" name="Picture 4"/>
          <p:cNvPicPr>
            <a:picLocks noChangeAspect="1" noChangeArrowheads="1"/>
          </p:cNvPicPr>
          <p:nvPr/>
        </p:nvPicPr>
        <p:blipFill>
          <a:blip r:embed="rId4"/>
          <a:srcRect/>
          <a:stretch>
            <a:fillRect/>
          </a:stretch>
        </p:blipFill>
        <p:spPr bwMode="auto">
          <a:xfrm>
            <a:off x="5781675" y="1524000"/>
            <a:ext cx="3270250" cy="3505200"/>
          </a:xfrm>
          <a:prstGeom prst="rect">
            <a:avLst/>
          </a:prstGeom>
          <a:noFill/>
          <a:ln w="9525">
            <a:noFill/>
            <a:miter lim="800000"/>
            <a:headEnd/>
            <a:tailEnd/>
          </a:ln>
        </p:spPr>
      </p:pic>
      <p:sp>
        <p:nvSpPr>
          <p:cNvPr id="66566" name="Rectangle 6"/>
          <p:cNvSpPr>
            <a:spLocks noChangeArrowheads="1"/>
          </p:cNvSpPr>
          <p:nvPr/>
        </p:nvSpPr>
        <p:spPr bwMode="auto">
          <a:xfrm>
            <a:off x="0" y="5181600"/>
            <a:ext cx="2971800" cy="1477963"/>
          </a:xfrm>
          <a:prstGeom prst="rect">
            <a:avLst/>
          </a:prstGeom>
          <a:noFill/>
          <a:ln w="9525">
            <a:noFill/>
            <a:miter lim="800000"/>
            <a:headEnd/>
            <a:tailEnd/>
          </a:ln>
        </p:spPr>
        <p:txBody>
          <a:bodyPr>
            <a:spAutoFit/>
          </a:bodyPr>
          <a:lstStyle/>
          <a:p>
            <a:pPr algn="l" rtl="0"/>
            <a:r>
              <a:rPr lang="en-US" sz="1800" b="1"/>
              <a:t>6 month old girl before going into surgery to have her unilateral complete cleft lip repaired</a:t>
            </a:r>
            <a:r>
              <a:rPr lang="en-US" b="1"/>
              <a:t>.</a:t>
            </a:r>
          </a:p>
        </p:txBody>
      </p:sp>
      <p:sp>
        <p:nvSpPr>
          <p:cNvPr id="66567" name="Rectangle 7"/>
          <p:cNvSpPr>
            <a:spLocks noChangeArrowheads="1"/>
          </p:cNvSpPr>
          <p:nvPr/>
        </p:nvSpPr>
        <p:spPr bwMode="auto">
          <a:xfrm rot="10800000" flipV="1">
            <a:off x="3124200" y="5380038"/>
            <a:ext cx="1828800" cy="923925"/>
          </a:xfrm>
          <a:prstGeom prst="rect">
            <a:avLst/>
          </a:prstGeom>
          <a:noFill/>
          <a:ln w="9525">
            <a:noFill/>
            <a:miter lim="800000"/>
            <a:headEnd/>
            <a:tailEnd/>
          </a:ln>
        </p:spPr>
        <p:txBody>
          <a:bodyPr>
            <a:spAutoFit/>
          </a:bodyPr>
          <a:lstStyle/>
          <a:p>
            <a:pPr algn="l" rtl="0"/>
            <a:r>
              <a:rPr lang="en-US" sz="1800" b="1"/>
              <a:t>The same girl, 1 month after the surgery</a:t>
            </a:r>
            <a:r>
              <a:rPr lang="en-US" b="1"/>
              <a:t>.</a:t>
            </a:r>
          </a:p>
        </p:txBody>
      </p:sp>
      <p:sp>
        <p:nvSpPr>
          <p:cNvPr id="66568" name="Rectangle 8"/>
          <p:cNvSpPr>
            <a:spLocks noChangeArrowheads="1"/>
          </p:cNvSpPr>
          <p:nvPr/>
        </p:nvSpPr>
        <p:spPr bwMode="auto">
          <a:xfrm>
            <a:off x="5943600" y="5334000"/>
            <a:ext cx="2895600" cy="1200150"/>
          </a:xfrm>
          <a:prstGeom prst="rect">
            <a:avLst/>
          </a:prstGeom>
          <a:noFill/>
          <a:ln w="9525">
            <a:noFill/>
            <a:miter lim="800000"/>
            <a:headEnd/>
            <a:tailEnd/>
          </a:ln>
        </p:spPr>
        <p:txBody>
          <a:bodyPr>
            <a:spAutoFit/>
          </a:bodyPr>
          <a:lstStyle/>
          <a:p>
            <a:pPr algn="l" rtl="0"/>
            <a:r>
              <a:rPr lang="en-US" sz="1800" b="1"/>
              <a:t>Again the same girl, age 5 years old. Note how the scar gets less visible with age.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39862"/>
          </a:xfrm>
        </p:spPr>
        <p:txBody>
          <a:bodyPr>
            <a:normAutofit fontScale="90000"/>
          </a:bodyPr>
          <a:lstStyle/>
          <a:p>
            <a:pPr algn="l">
              <a:defRPr/>
            </a:pPr>
            <a:r>
              <a:rPr lang="en-US" b="1" dirty="0" smtClean="0"/>
              <a:t>What causes cleft lip or cleft palate? </a:t>
            </a:r>
            <a:r>
              <a:rPr lang="en-US" dirty="0" smtClean="0"/>
              <a:t/>
            </a:r>
            <a:br>
              <a:rPr lang="en-US" dirty="0" smtClean="0"/>
            </a:br>
            <a:endParaRPr lang="en-US" dirty="0"/>
          </a:p>
        </p:txBody>
      </p:sp>
      <p:sp>
        <p:nvSpPr>
          <p:cNvPr id="67587" name="Content Placeholder 2"/>
          <p:cNvSpPr>
            <a:spLocks noGrp="1"/>
          </p:cNvSpPr>
          <p:nvPr>
            <p:ph idx="1"/>
          </p:nvPr>
        </p:nvSpPr>
        <p:spPr/>
        <p:txBody>
          <a:bodyPr/>
          <a:lstStyle/>
          <a:p>
            <a:pPr algn="l" rtl="0"/>
            <a:r>
              <a:rPr lang="en-US" b="1" smtClean="0">
                <a:cs typeface="Times New Roman" pitchFamily="18" charset="0"/>
              </a:rPr>
              <a:t>Some children have a cleft lip or cleft palate because of changes in their genes.</a:t>
            </a:r>
          </a:p>
          <a:p>
            <a:pPr algn="l" rtl="0"/>
            <a:r>
              <a:rPr lang="en-US" b="1" smtClean="0">
                <a:cs typeface="Times New Roman" pitchFamily="18" charset="0"/>
              </a:rPr>
              <a:t>Smoking during pregnancy is one factor that increases the chance of having a baby with a cleft lip or cleft palate.</a:t>
            </a:r>
          </a:p>
          <a:p>
            <a:pPr algn="l" rtl="0"/>
            <a:r>
              <a:rPr lang="en-US" b="1" smtClean="0">
                <a:cs typeface="Times New Roman" pitchFamily="18" charset="0"/>
              </a:rPr>
              <a:t>Certain medications, changes in nutrition.</a:t>
            </a:r>
          </a:p>
          <a:p>
            <a:pPr algn="l" rtl="0"/>
            <a:r>
              <a:rPr lang="en-US" b="1" smtClean="0">
                <a:cs typeface="Times New Roman" pitchFamily="18" charset="0"/>
              </a:rPr>
              <a:t>Combination</a:t>
            </a:r>
            <a:r>
              <a:rPr lang="en-US" smtClean="0">
                <a:cs typeface="Times New Roman" pitchFamily="18" charset="0"/>
              </a:rPr>
              <a:t>.</a:t>
            </a:r>
          </a:p>
          <a:p>
            <a:endParaRPr lang="en-US" smtClean="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srcRect/>
          <a:stretch>
            <a:fillRect/>
          </a:stretch>
        </p:blipFill>
        <p:spPr bwMode="auto">
          <a:xfrm>
            <a:off x="107950" y="2438400"/>
            <a:ext cx="8964613" cy="3295650"/>
          </a:xfrm>
          <a:prstGeom prst="rect">
            <a:avLst/>
          </a:prstGeom>
          <a:noFill/>
          <a:ln w="9525">
            <a:noFill/>
            <a:miter lim="800000"/>
            <a:headEnd/>
            <a:tailEnd/>
          </a:ln>
        </p:spPr>
      </p:pic>
      <p:sp>
        <p:nvSpPr>
          <p:cNvPr id="68611" name="Text Box 3"/>
          <p:cNvSpPr txBox="1">
            <a:spLocks noChangeArrowheads="1"/>
          </p:cNvSpPr>
          <p:nvPr/>
        </p:nvSpPr>
        <p:spPr bwMode="auto">
          <a:xfrm>
            <a:off x="381000" y="152400"/>
            <a:ext cx="8458200" cy="1311275"/>
          </a:xfrm>
          <a:prstGeom prst="rect">
            <a:avLst/>
          </a:prstGeom>
          <a:noFill/>
          <a:ln w="9525">
            <a:noFill/>
            <a:miter lim="800000"/>
            <a:headEnd/>
            <a:tailEnd/>
          </a:ln>
        </p:spPr>
        <p:txBody>
          <a:bodyPr>
            <a:spAutoFit/>
          </a:bodyPr>
          <a:lstStyle/>
          <a:p>
            <a:pPr algn="l" rtl="0">
              <a:spcBef>
                <a:spcPct val="50000"/>
              </a:spcBef>
            </a:pPr>
            <a:r>
              <a:rPr kumimoji="1" lang="zh-CN" altLang="en-US" sz="3200">
                <a:solidFill>
                  <a:schemeClr val="tx2"/>
                </a:solidFill>
                <a:latin typeface="Arial Black" pitchFamily="34" charset="0"/>
              </a:rPr>
              <a:t>3. </a:t>
            </a:r>
            <a:r>
              <a:rPr kumimoji="1" lang="en-US" altLang="zh-CN" sz="3200">
                <a:solidFill>
                  <a:schemeClr val="tx2"/>
                </a:solidFill>
                <a:latin typeface="Arial Black" pitchFamily="34" charset="0"/>
              </a:rPr>
              <a:t>Development of Palate (wks 5-12)</a:t>
            </a:r>
          </a:p>
          <a:p>
            <a:pPr algn="l" rtl="0">
              <a:spcBef>
                <a:spcPct val="50000"/>
              </a:spcBef>
            </a:pPr>
            <a:endParaRPr kumimoji="1" lang="zh-CN" altLang="en-US" sz="3200">
              <a:solidFill>
                <a:schemeClr val="tx2"/>
              </a:solidFill>
              <a:latin typeface="Arial Black" pitchFamily="34" charset="0"/>
            </a:endParaRPr>
          </a:p>
        </p:txBody>
      </p:sp>
      <p:sp>
        <p:nvSpPr>
          <p:cNvPr id="68612" name="Text Box 4"/>
          <p:cNvSpPr txBox="1">
            <a:spLocks noChangeArrowheads="1"/>
          </p:cNvSpPr>
          <p:nvPr/>
        </p:nvSpPr>
        <p:spPr bwMode="auto">
          <a:xfrm>
            <a:off x="395288" y="908050"/>
            <a:ext cx="8458200" cy="1963738"/>
          </a:xfrm>
          <a:prstGeom prst="rect">
            <a:avLst/>
          </a:prstGeom>
          <a:noFill/>
          <a:ln w="9525">
            <a:noFill/>
            <a:miter lim="800000"/>
            <a:headEnd/>
            <a:tailEnd/>
          </a:ln>
        </p:spPr>
        <p:txBody>
          <a:bodyPr>
            <a:spAutoFit/>
          </a:bodyPr>
          <a:lstStyle/>
          <a:p>
            <a:pPr algn="l" rtl="0">
              <a:lnSpc>
                <a:spcPct val="70000"/>
              </a:lnSpc>
              <a:spcBef>
                <a:spcPct val="50000"/>
              </a:spcBef>
            </a:pPr>
            <a:r>
              <a:rPr kumimoji="1" lang="zh-CN" altLang="en-US" sz="2800" b="1">
                <a:solidFill>
                  <a:schemeClr val="accent1"/>
                </a:solidFill>
              </a:rPr>
              <a:t>3.1 </a:t>
            </a:r>
            <a:r>
              <a:rPr kumimoji="1" lang="en-US" altLang="zh-CN" sz="2800" b="1">
                <a:solidFill>
                  <a:schemeClr val="accent1"/>
                </a:solidFill>
              </a:rPr>
              <a:t>Primordia</a:t>
            </a:r>
            <a:endParaRPr kumimoji="1" lang="en-US" altLang="zh-CN" sz="2800"/>
          </a:p>
          <a:p>
            <a:pPr algn="l" rtl="0">
              <a:lnSpc>
                <a:spcPct val="70000"/>
              </a:lnSpc>
              <a:spcBef>
                <a:spcPct val="50000"/>
              </a:spcBef>
              <a:buClr>
                <a:schemeClr val="hlink"/>
              </a:buClr>
              <a:buSzPct val="200000"/>
              <a:buFontTx/>
              <a:buChar char="•"/>
            </a:pPr>
            <a:r>
              <a:rPr kumimoji="1" lang="en-US" altLang="zh-CN" sz="2800" b="1">
                <a:solidFill>
                  <a:schemeClr val="folHlink"/>
                </a:solidFill>
              </a:rPr>
              <a:t> Median palatine process </a:t>
            </a:r>
            <a:r>
              <a:rPr kumimoji="1" lang="en-US" altLang="zh-CN" sz="2800" b="1"/>
              <a:t>(1)</a:t>
            </a:r>
            <a:r>
              <a:rPr kumimoji="1" lang="en-US" altLang="zh-CN" sz="2800"/>
              <a:t> </a:t>
            </a:r>
          </a:p>
          <a:p>
            <a:pPr algn="l" rtl="0">
              <a:lnSpc>
                <a:spcPct val="70000"/>
              </a:lnSpc>
              <a:spcBef>
                <a:spcPct val="50000"/>
              </a:spcBef>
              <a:buClr>
                <a:schemeClr val="hlink"/>
              </a:buClr>
              <a:buSzPct val="200000"/>
              <a:buFontTx/>
              <a:buChar char="•"/>
            </a:pPr>
            <a:r>
              <a:rPr kumimoji="1" lang="en-US" altLang="zh-CN" sz="2800" b="1">
                <a:solidFill>
                  <a:schemeClr val="folHlink"/>
                </a:solidFill>
              </a:rPr>
              <a:t> Lateral palatine processes</a:t>
            </a:r>
            <a:r>
              <a:rPr kumimoji="1" lang="en-US" altLang="zh-CN" sz="2400"/>
              <a:t> </a:t>
            </a:r>
            <a:r>
              <a:rPr kumimoji="1" lang="en-US" altLang="zh-CN" sz="2400" b="1"/>
              <a:t>( 2 )</a:t>
            </a:r>
            <a:endParaRPr kumimoji="1" lang="en-US" altLang="zh-CN" sz="2400" b="1">
              <a:latin typeface="Times New Roman" pitchFamily="18" charset="0"/>
            </a:endParaRPr>
          </a:p>
          <a:p>
            <a:pPr algn="l" rtl="0">
              <a:spcBef>
                <a:spcPct val="50000"/>
              </a:spcBef>
            </a:pPr>
            <a:endParaRPr kumimoji="1" lang="zh-CN" altLang="en-US" sz="2400" b="1">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381000" y="188913"/>
            <a:ext cx="8458200" cy="946150"/>
          </a:xfrm>
          <a:prstGeom prst="rect">
            <a:avLst/>
          </a:prstGeom>
          <a:noFill/>
          <a:ln w="9525">
            <a:noFill/>
            <a:miter lim="800000"/>
            <a:headEnd/>
            <a:tailEnd/>
          </a:ln>
        </p:spPr>
        <p:txBody>
          <a:bodyPr>
            <a:spAutoFit/>
          </a:bodyPr>
          <a:lstStyle/>
          <a:p>
            <a:pPr algn="l" rtl="0">
              <a:spcBef>
                <a:spcPct val="50000"/>
              </a:spcBef>
            </a:pPr>
            <a:r>
              <a:rPr kumimoji="1" lang="en-US" altLang="zh-CN" sz="2800" b="1"/>
              <a:t> Lateral and median palatine processes fuse </a:t>
            </a:r>
            <a:r>
              <a:rPr kumimoji="1" lang="en-US" altLang="zh-CN" sz="2800" b="1">
                <a:latin typeface="Times New Roman" pitchFamily="18" charset="0"/>
              </a:rPr>
              <a:t>→</a:t>
            </a:r>
            <a:r>
              <a:rPr kumimoji="1" lang="en-US" altLang="zh-CN" sz="2800" b="1"/>
              <a:t> palate.</a:t>
            </a:r>
            <a:r>
              <a:rPr kumimoji="1" lang="en-US" altLang="zh-CN" sz="2800">
                <a:latin typeface="Times New Roman" pitchFamily="18" charset="0"/>
              </a:rPr>
              <a:t> </a:t>
            </a:r>
            <a:endParaRPr kumimoji="1" lang="zh-CN" altLang="en-US" sz="2800">
              <a:latin typeface="Times New Roman" pitchFamily="18" charset="0"/>
            </a:endParaRPr>
          </a:p>
        </p:txBody>
      </p:sp>
      <p:pic>
        <p:nvPicPr>
          <p:cNvPr id="69635" name="Picture 3"/>
          <p:cNvPicPr>
            <a:picLocks noChangeAspect="1" noChangeArrowheads="1"/>
          </p:cNvPicPr>
          <p:nvPr/>
        </p:nvPicPr>
        <p:blipFill>
          <a:blip r:embed="rId2"/>
          <a:srcRect/>
          <a:stretch>
            <a:fillRect/>
          </a:stretch>
        </p:blipFill>
        <p:spPr bwMode="auto">
          <a:xfrm>
            <a:off x="1066800" y="1127125"/>
            <a:ext cx="7034213" cy="5716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6" descr="real1"/>
          <p:cNvPicPr>
            <a:picLocks noGrp="1" noChangeAspect="1" noChangeArrowheads="1"/>
          </p:cNvPicPr>
          <p:nvPr>
            <p:ph idx="4294967295"/>
          </p:nvPr>
        </p:nvPicPr>
        <p:blipFill>
          <a:blip r:embed="rId2"/>
          <a:srcRect/>
          <a:stretch>
            <a:fillRect/>
          </a:stretch>
        </p:blipFill>
        <p:spPr>
          <a:xfrm>
            <a:off x="4572000" y="1557338"/>
            <a:ext cx="2701925" cy="4525962"/>
          </a:xfrm>
          <a:noFill/>
        </p:spPr>
      </p:pic>
      <p:sp>
        <p:nvSpPr>
          <p:cNvPr id="8197" name="Rectangle 5"/>
          <p:cNvSpPr>
            <a:spLocks noGrp="1" noChangeArrowheads="1"/>
          </p:cNvSpPr>
          <p:nvPr>
            <p:ph type="title" idx="4294967295"/>
          </p:nvPr>
        </p:nvSpPr>
        <p:spPr/>
        <p:txBody>
          <a:bodyPr rtlCol="0">
            <a:normAutofit fontScale="90000"/>
            <a:scene3d>
              <a:camera prst="orthographicFront"/>
              <a:lightRig rig="soft" dir="t"/>
            </a:scene3d>
            <a:sp3d prstMaterial="softEdge">
              <a:bevelT w="25400" h="25400"/>
            </a:sp3d>
          </a:bodyPr>
          <a:lstStyle/>
          <a:p>
            <a:pPr marL="838200" indent="-838200" algn="l" rtl="0" eaLnBrk="1" fontAlgn="auto" hangingPunct="1">
              <a:spcAft>
                <a:spcPts val="0"/>
              </a:spcAft>
              <a:defRPr/>
            </a:pPr>
            <a:r>
              <a:rPr lang="en-US" sz="4000" b="1" kern="1200">
                <a:effectLst>
                  <a:outerShdw blurRad="31750" dist="25400" dir="5400000" algn="tl" rotWithShape="0">
                    <a:srgbClr val="000000">
                      <a:alpha val="25000"/>
                    </a:srgbClr>
                  </a:outerShdw>
                </a:effectLst>
                <a:latin typeface="Bangle" pitchFamily="2" charset="0"/>
              </a:rPr>
              <a:t>Development of the face</a:t>
            </a:r>
            <a:br>
              <a:rPr lang="en-US" sz="4000" b="1" kern="1200">
                <a:effectLst>
                  <a:outerShdw blurRad="31750" dist="25400" dir="5400000" algn="tl" rotWithShape="0">
                    <a:srgbClr val="000000">
                      <a:alpha val="25000"/>
                    </a:srgbClr>
                  </a:outerShdw>
                </a:effectLst>
                <a:latin typeface="Bangle" pitchFamily="2" charset="0"/>
              </a:rPr>
            </a:br>
            <a:r>
              <a:rPr lang="en-US" sz="4000" b="1" u="sng" kern="1200">
                <a:effectLst>
                  <a:outerShdw blurRad="31750" dist="25400" dir="5400000" algn="tl" rotWithShape="0">
                    <a:srgbClr val="000000">
                      <a:alpha val="25000"/>
                    </a:srgbClr>
                  </a:outerShdw>
                </a:effectLst>
                <a:latin typeface="Bangle" pitchFamily="2" charset="0"/>
              </a:rPr>
              <a:t>mandibular arch</a:t>
            </a:r>
          </a:p>
        </p:txBody>
      </p:sp>
      <p:sp>
        <p:nvSpPr>
          <p:cNvPr id="47108" name="Text Box 10"/>
          <p:cNvSpPr txBox="1">
            <a:spLocks noChangeArrowheads="1"/>
          </p:cNvSpPr>
          <p:nvPr/>
        </p:nvSpPr>
        <p:spPr bwMode="auto">
          <a:xfrm>
            <a:off x="323850" y="1628775"/>
            <a:ext cx="4176713" cy="4838700"/>
          </a:xfrm>
          <a:prstGeom prst="rect">
            <a:avLst/>
          </a:prstGeom>
          <a:noFill/>
          <a:ln w="9525">
            <a:noFill/>
            <a:miter lim="800000"/>
            <a:headEnd/>
            <a:tailEnd/>
          </a:ln>
        </p:spPr>
        <p:txBody>
          <a:bodyPr>
            <a:spAutoFit/>
          </a:bodyPr>
          <a:lstStyle/>
          <a:p>
            <a:pPr algn="l" rtl="0"/>
            <a:r>
              <a:rPr lang="en-US" sz="2400">
                <a:latin typeface="Bangle" pitchFamily="2" charset="0"/>
              </a:rPr>
              <a:t> </a:t>
            </a:r>
            <a:r>
              <a:rPr lang="en-US" sz="2400" b="1">
                <a:latin typeface="Bangle" pitchFamily="2" charset="0"/>
              </a:rPr>
              <a:t>within the fourth week, The right &amp; left mandible arches grow toward each other </a:t>
            </a:r>
          </a:p>
          <a:p>
            <a:pPr algn="l" rtl="0"/>
            <a:r>
              <a:rPr lang="en-US" sz="2400" b="1">
                <a:latin typeface="Bangle" pitchFamily="2" charset="0"/>
              </a:rPr>
              <a:t>&amp; they each divide into a superior maxillary process &amp; an Inferior mandible process.</a:t>
            </a:r>
          </a:p>
          <a:p>
            <a:pPr algn="l" rtl="0"/>
            <a:r>
              <a:rPr lang="en-US" sz="2400" b="1">
                <a:latin typeface="Bangle" pitchFamily="2" charset="0"/>
              </a:rPr>
              <a:t>The mandible process continue to grow anteriorly until they Fuse in the midline</a:t>
            </a:r>
            <a:r>
              <a:rPr lang="en-US" sz="2400">
                <a:latin typeface="Bangle" pitchFamily="2" charset="0"/>
              </a:rPr>
              <a:t> </a:t>
            </a:r>
            <a:r>
              <a:rPr lang="en-US" sz="2400" b="1">
                <a:latin typeface="Bangle" pitchFamily="2" charset="0"/>
              </a:rPr>
              <a:t>forming the future mandible.</a:t>
            </a:r>
          </a:p>
        </p:txBody>
      </p:sp>
      <p:sp>
        <p:nvSpPr>
          <p:cNvPr id="47109" name="Line 18"/>
          <p:cNvSpPr>
            <a:spLocks noChangeShapeType="1"/>
          </p:cNvSpPr>
          <p:nvPr/>
        </p:nvSpPr>
        <p:spPr bwMode="auto">
          <a:xfrm flipH="1">
            <a:off x="6804025" y="4292600"/>
            <a:ext cx="1871663" cy="0"/>
          </a:xfrm>
          <a:prstGeom prst="line">
            <a:avLst/>
          </a:prstGeom>
          <a:noFill/>
          <a:ln w="76200">
            <a:solidFill>
              <a:schemeClr val="tx1"/>
            </a:solidFill>
            <a:round/>
            <a:headEnd type="diamond" w="med" len="med"/>
            <a:tailEnd type="triangle" w="med" len="med"/>
          </a:ln>
        </p:spPr>
        <p:txBody>
          <a:bodyPr/>
          <a:lstStyle/>
          <a:p>
            <a:endParaRPr lang="ar-IQ"/>
          </a:p>
        </p:txBody>
      </p:sp>
      <p:sp>
        <p:nvSpPr>
          <p:cNvPr id="47110" name="Text Box 19"/>
          <p:cNvSpPr txBox="1">
            <a:spLocks noChangeArrowheads="1"/>
          </p:cNvSpPr>
          <p:nvPr/>
        </p:nvSpPr>
        <p:spPr bwMode="auto">
          <a:xfrm>
            <a:off x="7456488" y="3371850"/>
            <a:ext cx="1219200" cy="701675"/>
          </a:xfrm>
          <a:prstGeom prst="rect">
            <a:avLst/>
          </a:prstGeom>
          <a:noFill/>
          <a:ln w="9525">
            <a:noFill/>
            <a:miter lim="800000"/>
            <a:headEnd/>
            <a:tailEnd/>
          </a:ln>
        </p:spPr>
        <p:txBody>
          <a:bodyPr>
            <a:spAutoFit/>
          </a:bodyPr>
          <a:lstStyle/>
          <a:p>
            <a:r>
              <a:rPr lang="en-US" sz="2000">
                <a:latin typeface="Bangle" pitchFamily="2" charset="0"/>
              </a:rPr>
              <a:t>Mandible arch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8197"/>
                                        </p:tgtEl>
                                        <p:attrNameLst>
                                          <p:attrName>ppt_x</p:attrName>
                                        </p:attrNameLst>
                                      </p:cBhvr>
                                      <p:tavLst>
                                        <p:tav tm="0">
                                          <p:val>
                                            <p:strVal val="ppt_x"/>
                                          </p:val>
                                        </p:tav>
                                        <p:tav tm="100000">
                                          <p:val>
                                            <p:strVal val="ppt_x"/>
                                          </p:val>
                                        </p:tav>
                                      </p:tavLst>
                                    </p:anim>
                                    <p:anim calcmode="lin" valueType="num">
                                      <p:cBhvr additive="base">
                                        <p:cTn id="7" dur="500"/>
                                        <p:tgtEl>
                                          <p:spTgt spid="8197"/>
                                        </p:tgtEl>
                                        <p:attrNameLst>
                                          <p:attrName>ppt_y</p:attrName>
                                        </p:attrNameLst>
                                      </p:cBhvr>
                                      <p:tavLst>
                                        <p:tav tm="0">
                                          <p:val>
                                            <p:strVal val="ppt_y"/>
                                          </p:val>
                                        </p:tav>
                                        <p:tav tm="100000">
                                          <p:val>
                                            <p:strVal val="1+ppt_h/2"/>
                                          </p:val>
                                        </p:tav>
                                      </p:tavLst>
                                    </p:anim>
                                    <p:set>
                                      <p:cBhvr>
                                        <p:cTn id="8" dur="1" fill="hold">
                                          <p:stCondLst>
                                            <p:cond delay="499"/>
                                          </p:stCondLst>
                                        </p:cTn>
                                        <p:tgtEl>
                                          <p:spTgt spid="81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rtl="0">
              <a:defRPr/>
            </a:pPr>
            <a:r>
              <a:rPr lang="en-US" sz="2700" b="1" dirty="0"/>
              <a:t>This frontal view of an approximately </a:t>
            </a:r>
            <a:r>
              <a:rPr lang="en-US" sz="2200" b="1" dirty="0" smtClean="0"/>
              <a:t>29-day-old embryo shows </a:t>
            </a:r>
            <a:r>
              <a:rPr lang="en-US" sz="2200" b="1" dirty="0"/>
              <a:t>that the nasal </a:t>
            </a:r>
            <a:r>
              <a:rPr lang="en-US" sz="2200" b="1" dirty="0" err="1"/>
              <a:t>placodes</a:t>
            </a:r>
            <a:r>
              <a:rPr lang="en-US" sz="2200" b="1" dirty="0"/>
              <a:t> have moved </a:t>
            </a:r>
            <a:r>
              <a:rPr lang="en-US" sz="2200" b="1" dirty="0" smtClean="0"/>
              <a:t>medially</a:t>
            </a:r>
            <a:r>
              <a:rPr lang="en-US" sz="2700" dirty="0" smtClean="0"/>
              <a:t>.</a:t>
            </a:r>
            <a:endParaRPr lang="en-US" sz="2700" dirty="0"/>
          </a:p>
        </p:txBody>
      </p:sp>
      <p:pic>
        <p:nvPicPr>
          <p:cNvPr id="48131" name="Picture 2"/>
          <p:cNvPicPr>
            <a:picLocks noGrp="1" noChangeAspect="1" noChangeArrowheads="1"/>
          </p:cNvPicPr>
          <p:nvPr>
            <p:ph idx="1"/>
          </p:nvPr>
        </p:nvPicPr>
        <p:blipFill>
          <a:blip r:embed="rId2"/>
          <a:srcRect/>
          <a:stretch>
            <a:fillRect/>
          </a:stretch>
        </p:blipFill>
        <p:spPr>
          <a:xfrm>
            <a:off x="457200" y="1804988"/>
            <a:ext cx="8229600" cy="41148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1" descr="7"/>
          <p:cNvPicPr>
            <a:picLocks noGrp="1" noChangeAspect="1" noChangeArrowheads="1"/>
          </p:cNvPicPr>
          <p:nvPr>
            <p:ph idx="4294967295"/>
          </p:nvPr>
        </p:nvPicPr>
        <p:blipFill>
          <a:blip r:embed="rId2"/>
          <a:srcRect/>
          <a:stretch>
            <a:fillRect/>
          </a:stretch>
        </p:blipFill>
        <p:spPr>
          <a:xfrm>
            <a:off x="5292725" y="1747838"/>
            <a:ext cx="3378200" cy="3382962"/>
          </a:xfrm>
          <a:noFill/>
        </p:spPr>
      </p:pic>
      <p:sp>
        <p:nvSpPr>
          <p:cNvPr id="9221" name="Rectangle 5"/>
          <p:cNvSpPr>
            <a:spLocks noGrp="1" noChangeArrowheads="1"/>
          </p:cNvSpPr>
          <p:nvPr>
            <p:ph type="title" idx="4294967295"/>
          </p:nvPr>
        </p:nvSpPr>
        <p:spPr/>
        <p:txBody>
          <a:bodyPr rtlCol="0">
            <a:normAutofit/>
            <a:scene3d>
              <a:camera prst="orthographicFront"/>
              <a:lightRig rig="soft" dir="t"/>
            </a:scene3d>
            <a:sp3d prstMaterial="softEdge">
              <a:bevelT w="25400" h="25400"/>
            </a:sp3d>
          </a:bodyPr>
          <a:lstStyle/>
          <a:p>
            <a:pPr algn="l" rtl="0" eaLnBrk="1" fontAlgn="auto" hangingPunct="1">
              <a:spcAft>
                <a:spcPts val="0"/>
              </a:spcAft>
              <a:defRPr/>
            </a:pPr>
            <a:r>
              <a:rPr lang="en-US" sz="4100" b="1" kern="1200">
                <a:effectLst>
                  <a:outerShdw blurRad="31750" dist="25400" dir="5400000" algn="tl" rotWithShape="0">
                    <a:srgbClr val="000000">
                      <a:alpha val="25000"/>
                    </a:srgbClr>
                  </a:outerShdw>
                </a:effectLst>
                <a:latin typeface="Bangle" pitchFamily="2" charset="0"/>
              </a:rPr>
              <a:t>Maxillary process</a:t>
            </a:r>
            <a:r>
              <a:rPr lang="en-US" sz="4100" b="1" kern="1200">
                <a:effectLst>
                  <a:outerShdw blurRad="31750" dist="25400" dir="5400000" algn="tl" rotWithShape="0">
                    <a:srgbClr val="000000">
                      <a:alpha val="25000"/>
                    </a:srgbClr>
                  </a:outerShdw>
                </a:effectLst>
              </a:rPr>
              <a:t> </a:t>
            </a:r>
          </a:p>
        </p:txBody>
      </p:sp>
      <p:sp>
        <p:nvSpPr>
          <p:cNvPr id="49156" name="Text Box 8"/>
          <p:cNvSpPr txBox="1">
            <a:spLocks noChangeArrowheads="1"/>
          </p:cNvSpPr>
          <p:nvPr/>
        </p:nvSpPr>
        <p:spPr bwMode="auto">
          <a:xfrm>
            <a:off x="323850" y="1289050"/>
            <a:ext cx="4968875" cy="4359275"/>
          </a:xfrm>
          <a:prstGeom prst="rect">
            <a:avLst/>
          </a:prstGeom>
          <a:noFill/>
          <a:ln w="9525">
            <a:noFill/>
            <a:miter lim="800000"/>
            <a:headEnd/>
            <a:tailEnd/>
          </a:ln>
        </p:spPr>
        <p:txBody>
          <a:bodyPr>
            <a:spAutoFit/>
          </a:bodyPr>
          <a:lstStyle/>
          <a:p>
            <a:pPr algn="l"/>
            <a:r>
              <a:rPr lang="en-US" sz="2000">
                <a:latin typeface="Bangle" pitchFamily="2" charset="0"/>
              </a:rPr>
              <a:t>During the fifth week of prenatal development, an adjacent swelling forms from increased growth of the mandibular arch. this swelling, the maxillary processes grows superiorly &amp; anteriorly on each side of the stomodeum. Because it is formed from the mandibular arch, the maxillary process is also formed from mesenchyme provided by neural crest cells In the future, the maxillary processes will form the mid face.</a:t>
            </a:r>
          </a:p>
          <a:p>
            <a:pPr algn="l"/>
            <a:r>
              <a:rPr lang="en-US" sz="2000">
                <a:latin typeface="Bangle" pitchFamily="2" charset="0"/>
              </a:rPr>
              <a:t>This includes the sides of then upper lip, the cheeks, the secondary palate &amp; the posterior portion of the maxilla </a:t>
            </a:r>
          </a:p>
        </p:txBody>
      </p:sp>
      <p:sp>
        <p:nvSpPr>
          <p:cNvPr id="49157" name="Line 13"/>
          <p:cNvSpPr>
            <a:spLocks noChangeShapeType="1"/>
          </p:cNvSpPr>
          <p:nvPr/>
        </p:nvSpPr>
        <p:spPr bwMode="auto">
          <a:xfrm>
            <a:off x="8172450" y="3644900"/>
            <a:ext cx="0" cy="2089150"/>
          </a:xfrm>
          <a:prstGeom prst="line">
            <a:avLst/>
          </a:prstGeom>
          <a:noFill/>
          <a:ln w="76200">
            <a:solidFill>
              <a:schemeClr val="tx1"/>
            </a:solidFill>
            <a:round/>
            <a:headEnd/>
            <a:tailEnd type="triangle" w="med" len="med"/>
          </a:ln>
        </p:spPr>
        <p:txBody>
          <a:bodyPr/>
          <a:lstStyle/>
          <a:p>
            <a:endParaRPr lang="ar-IQ"/>
          </a:p>
        </p:txBody>
      </p:sp>
      <p:sp>
        <p:nvSpPr>
          <p:cNvPr id="49158" name="Line 14"/>
          <p:cNvSpPr>
            <a:spLocks noChangeShapeType="1"/>
          </p:cNvSpPr>
          <p:nvPr/>
        </p:nvSpPr>
        <p:spPr bwMode="auto">
          <a:xfrm>
            <a:off x="5795963" y="3860800"/>
            <a:ext cx="2520950" cy="1728788"/>
          </a:xfrm>
          <a:prstGeom prst="line">
            <a:avLst/>
          </a:prstGeom>
          <a:noFill/>
          <a:ln w="76200">
            <a:solidFill>
              <a:schemeClr val="tx1"/>
            </a:solidFill>
            <a:round/>
            <a:headEnd/>
            <a:tailEnd type="triangle" w="med" len="med"/>
          </a:ln>
        </p:spPr>
        <p:txBody>
          <a:bodyPr/>
          <a:lstStyle/>
          <a:p>
            <a:endParaRPr lang="ar-IQ"/>
          </a:p>
        </p:txBody>
      </p:sp>
      <p:sp>
        <p:nvSpPr>
          <p:cNvPr id="49159" name="Text Box 15"/>
          <p:cNvSpPr txBox="1">
            <a:spLocks noChangeArrowheads="1"/>
          </p:cNvSpPr>
          <p:nvPr/>
        </p:nvSpPr>
        <p:spPr bwMode="auto">
          <a:xfrm>
            <a:off x="5651500" y="5661025"/>
            <a:ext cx="3897313" cy="457200"/>
          </a:xfrm>
          <a:prstGeom prst="rect">
            <a:avLst/>
          </a:prstGeom>
          <a:noFill/>
          <a:ln w="9525">
            <a:noFill/>
            <a:miter lim="800000"/>
            <a:headEnd/>
            <a:tailEnd/>
          </a:ln>
        </p:spPr>
        <p:txBody>
          <a:bodyPr>
            <a:spAutoFit/>
          </a:bodyPr>
          <a:lstStyle/>
          <a:p>
            <a:r>
              <a:rPr lang="en-US" sz="2400">
                <a:latin typeface="Bangle" pitchFamily="2" charset="0"/>
              </a:rPr>
              <a:t>	maxillary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xit" presetSubtype="0" fill="hold" nodeType="clickEffect">
                                  <p:stCondLst>
                                    <p:cond delay="0"/>
                                  </p:stCondLst>
                                  <p:iterate type="lt">
                                    <p:tmPct val="10000"/>
                                  </p:iterate>
                                  <p:childTnLst>
                                    <p:anim calcmode="lin" valueType="num">
                                      <p:cBhvr>
                                        <p:cTn id="6" dur="500"/>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7" dur="500"/>
                                        <p:tgtEl>
                                          <p:spTgt spid="9221"/>
                                        </p:tgtEl>
                                        <p:attrNameLst>
                                          <p:attrName>ppt_y</p:attrName>
                                        </p:attrNameLst>
                                      </p:cBhvr>
                                      <p:tavLst>
                                        <p:tav tm="0">
                                          <p:val>
                                            <p:strVal val="ppt_y"/>
                                          </p:val>
                                        </p:tav>
                                        <p:tav tm="100000">
                                          <p:val>
                                            <p:strVal val="ppt_y"/>
                                          </p:val>
                                        </p:tav>
                                      </p:tavLst>
                                    </p:anim>
                                    <p:anim calcmode="lin" valueType="num">
                                      <p:cBhvr>
                                        <p:cTn id="8" dur="500"/>
                                        <p:tgtEl>
                                          <p:spTgt spid="9221"/>
                                        </p:tgtEl>
                                        <p:attrNameLst>
                                          <p:attrName>ppt_h</p:attrName>
                                        </p:attrNameLst>
                                      </p:cBhvr>
                                      <p:tavLst>
                                        <p:tav tm="0">
                                          <p:val>
                                            <p:strVal val="ppt_h"/>
                                          </p:val>
                                        </p:tav>
                                        <p:tav tm="50000">
                                          <p:val>
                                            <p:strVal val="ppt_h+.01"/>
                                          </p:val>
                                        </p:tav>
                                        <p:tav tm="100000">
                                          <p:val>
                                            <p:strVal val="ppt_h/10"/>
                                          </p:val>
                                        </p:tav>
                                      </p:tavLst>
                                    </p:anim>
                                    <p:anim calcmode="lin" valueType="num">
                                      <p:cBhvr>
                                        <p:cTn id="9" dur="500"/>
                                        <p:tgtEl>
                                          <p:spTgt spid="9221"/>
                                        </p:tgtEl>
                                        <p:attrNameLst>
                                          <p:attrName>ppt_w</p:attrName>
                                        </p:attrNameLst>
                                      </p:cBhvr>
                                      <p:tavLst>
                                        <p:tav tm="0">
                                          <p:val>
                                            <p:strVal val="ppt_w"/>
                                          </p:val>
                                        </p:tav>
                                        <p:tav tm="50000">
                                          <p:val>
                                            <p:strVal val="ppt_w+.01"/>
                                          </p:val>
                                        </p:tav>
                                        <p:tav tm="100000">
                                          <p:val>
                                            <p:strVal val="ppt_w/10"/>
                                          </p:val>
                                        </p:tav>
                                      </p:tavLst>
                                    </p:anim>
                                    <p:animEffect transition="out" filter="fade">
                                      <p:cBhvr>
                                        <p:cTn id="10" dur="500" tmFilter="0,0; .5, 0; 1, 1"/>
                                        <p:tgtEl>
                                          <p:spTgt spid="9221"/>
                                        </p:tgtEl>
                                      </p:cBhvr>
                                    </p:animEffect>
                                    <p:set>
                                      <p:cBhvr>
                                        <p:cTn id="11" dur="1" fill="hold">
                                          <p:stCondLst>
                                            <p:cond delay="499"/>
                                          </p:stCondLst>
                                        </p:cTn>
                                        <p:tgtEl>
                                          <p:spTgt spid="92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a:lstStyle/>
          <a:p>
            <a:pPr eaLnBrk="1" hangingPunct="1"/>
            <a:r>
              <a:rPr lang="en-US" sz="4000" b="1" smtClean="0">
                <a:cs typeface="Tahoma" pitchFamily="34" charset="0"/>
              </a:rPr>
              <a:t>The eye is on the lateral side of the face</a:t>
            </a:r>
          </a:p>
        </p:txBody>
      </p:sp>
      <p:pic>
        <p:nvPicPr>
          <p:cNvPr id="50179" name="Picture 3"/>
          <p:cNvPicPr>
            <a:picLocks noChangeAspect="1" noChangeArrowheads="1"/>
          </p:cNvPicPr>
          <p:nvPr>
            <p:ph type="body" idx="4294967295"/>
          </p:nvPr>
        </p:nvPicPr>
        <p:blipFill>
          <a:blip r:embed="rId2"/>
          <a:srcRect/>
          <a:stretch>
            <a:fillRect/>
          </a:stretch>
        </p:blipFill>
        <p:spPr>
          <a:xfrm>
            <a:off x="3452813" y="2873375"/>
            <a:ext cx="2238375" cy="1979613"/>
          </a:xfrm>
          <a:noFill/>
        </p:spPr>
      </p:pic>
      <p:pic>
        <p:nvPicPr>
          <p:cNvPr id="50180" name="Picture 4"/>
          <p:cNvPicPr>
            <a:picLocks noChangeAspect="1" noChangeArrowheads="1"/>
          </p:cNvPicPr>
          <p:nvPr/>
        </p:nvPicPr>
        <p:blipFill>
          <a:blip r:embed="rId3"/>
          <a:srcRect/>
          <a:stretch>
            <a:fillRect/>
          </a:stretch>
        </p:blipFill>
        <p:spPr bwMode="auto">
          <a:xfrm>
            <a:off x="2147888" y="1474788"/>
            <a:ext cx="4848225" cy="3914775"/>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274638"/>
            <a:ext cx="8229600" cy="1868487"/>
          </a:xfrm>
        </p:spPr>
        <p:txBody>
          <a:bodyPr/>
          <a:lstStyle/>
          <a:p>
            <a:pPr algn="l"/>
            <a:r>
              <a:rPr lang="en-US" sz="2400" b="1" smtClean="0">
                <a:cs typeface="Tahoma" pitchFamily="34" charset="0"/>
              </a:rPr>
              <a:t>A drawing showing the contributions of the maxillary (orange), lateral nasal (purple), and medial</a:t>
            </a:r>
            <a:r>
              <a:rPr lang="en-US" sz="2400" smtClean="0">
                <a:cs typeface="Tahoma" pitchFamily="34" charset="0"/>
              </a:rPr>
              <a:t> </a:t>
            </a:r>
            <a:r>
              <a:rPr lang="en-US" sz="2400" b="1" smtClean="0">
                <a:cs typeface="Tahoma" pitchFamily="34" charset="0"/>
              </a:rPr>
              <a:t>nasal</a:t>
            </a:r>
            <a:r>
              <a:rPr lang="en-US" smtClean="0">
                <a:cs typeface="Tahoma" pitchFamily="34" charset="0"/>
              </a:rPr>
              <a:t> </a:t>
            </a:r>
            <a:r>
              <a:rPr lang="en-US" sz="2400" b="1" smtClean="0">
                <a:cs typeface="Tahoma" pitchFamily="34" charset="0"/>
              </a:rPr>
              <a:t>prominences (green) as an embryo and a child</a:t>
            </a:r>
          </a:p>
        </p:txBody>
      </p:sp>
      <p:pic>
        <p:nvPicPr>
          <p:cNvPr id="51203" name="Picture 2"/>
          <p:cNvPicPr>
            <a:picLocks noGrp="1" noChangeAspect="1" noChangeArrowheads="1"/>
          </p:cNvPicPr>
          <p:nvPr>
            <p:ph idx="1"/>
          </p:nvPr>
        </p:nvPicPr>
        <p:blipFill>
          <a:blip r:embed="rId2"/>
          <a:srcRect/>
          <a:stretch>
            <a:fillRect/>
          </a:stretch>
        </p:blipFill>
        <p:spPr>
          <a:xfrm>
            <a:off x="500063" y="2428875"/>
            <a:ext cx="8229600" cy="4110038"/>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idx="4294967295"/>
          </p:nvPr>
        </p:nvSpPr>
        <p:spPr>
          <a:xfrm>
            <a:off x="457200" y="1196975"/>
            <a:ext cx="3683000" cy="4937125"/>
          </a:xfrm>
        </p:spPr>
        <p:txBody>
          <a:bodyPr/>
          <a:lstStyle/>
          <a:p>
            <a:pPr marL="365125" indent="-255588" algn="l" rtl="0" eaLnBrk="1" hangingPunct="1">
              <a:lnSpc>
                <a:spcPct val="80000"/>
              </a:lnSpc>
              <a:buFont typeface="Wingdings" pitchFamily="2" charset="2"/>
              <a:buNone/>
            </a:pPr>
            <a:r>
              <a:rPr lang="en-US" sz="2800" smtClean="0">
                <a:latin typeface="Bangle" pitchFamily="2" charset="0"/>
                <a:cs typeface="Times New Roman" pitchFamily="18" charset="0"/>
              </a:rPr>
              <a:t>At the fourth week the frontonasal process is formed. It’s a bulge of tissue in the upper facial area, at the most cephalic end of the embryo &amp; it’s in the cranial boundary of the stomodeum,in the future it gives rise to the upper face.</a:t>
            </a:r>
          </a:p>
        </p:txBody>
      </p:sp>
      <p:sp>
        <p:nvSpPr>
          <p:cNvPr id="16386" name="Rectangle 2"/>
          <p:cNvSpPr>
            <a:spLocks noGrp="1" noChangeArrowheads="1"/>
          </p:cNvSpPr>
          <p:nvPr>
            <p:ph type="title" idx="4294967295"/>
          </p:nvPr>
        </p:nvSpPr>
        <p:spPr/>
        <p:txBody>
          <a:bodyPr rtlCol="0">
            <a:normAutofit/>
            <a:scene3d>
              <a:camera prst="orthographicFront"/>
              <a:lightRig rig="soft" dir="t"/>
            </a:scene3d>
            <a:sp3d prstMaterial="softEdge">
              <a:bevelT w="25400" h="25400"/>
            </a:sp3d>
          </a:bodyPr>
          <a:lstStyle/>
          <a:p>
            <a:pPr algn="l" rtl="0" eaLnBrk="1" fontAlgn="auto" hangingPunct="1">
              <a:spcAft>
                <a:spcPts val="0"/>
              </a:spcAft>
              <a:defRPr/>
            </a:pPr>
            <a:r>
              <a:rPr lang="en-US" sz="4100" b="1" kern="1200">
                <a:effectLst>
                  <a:outerShdw blurRad="31750" dist="25400" dir="5400000" algn="tl" rotWithShape="0">
                    <a:srgbClr val="000000">
                      <a:alpha val="25000"/>
                    </a:srgbClr>
                  </a:outerShdw>
                </a:effectLst>
                <a:latin typeface="Bangle" pitchFamily="2" charset="0"/>
              </a:rPr>
              <a:t>Frontonasal process</a:t>
            </a:r>
          </a:p>
        </p:txBody>
      </p:sp>
      <p:pic>
        <p:nvPicPr>
          <p:cNvPr id="52228" name="Picture 4" descr="hednk027-1a"/>
          <p:cNvPicPr>
            <a:picLocks noChangeAspect="1" noChangeArrowheads="1"/>
          </p:cNvPicPr>
          <p:nvPr/>
        </p:nvPicPr>
        <p:blipFill>
          <a:blip r:embed="rId2"/>
          <a:srcRect/>
          <a:stretch>
            <a:fillRect/>
          </a:stretch>
        </p:blipFill>
        <p:spPr bwMode="auto">
          <a:xfrm>
            <a:off x="4500563" y="1773238"/>
            <a:ext cx="3978275" cy="4248150"/>
          </a:xfrm>
          <a:prstGeom prst="rect">
            <a:avLst/>
          </a:prstGeom>
          <a:noFill/>
          <a:ln w="9525">
            <a:noFill/>
            <a:miter lim="800000"/>
            <a:headEnd/>
            <a:tailEnd/>
          </a:ln>
        </p:spPr>
      </p:pic>
      <p:sp>
        <p:nvSpPr>
          <p:cNvPr id="52229" name="Rectangle 6"/>
          <p:cNvSpPr>
            <a:spLocks noChangeArrowheads="1"/>
          </p:cNvSpPr>
          <p:nvPr/>
        </p:nvSpPr>
        <p:spPr bwMode="auto">
          <a:xfrm>
            <a:off x="8316913" y="6165850"/>
            <a:ext cx="576262" cy="404813"/>
          </a:xfrm>
          <a:prstGeom prst="rect">
            <a:avLst/>
          </a:prstGeom>
          <a:solidFill>
            <a:srgbClr val="FF99CC"/>
          </a:solidFill>
          <a:ln w="9525">
            <a:solidFill>
              <a:schemeClr val="tx1"/>
            </a:solidFill>
            <a:miter lim="800000"/>
            <a:headEnd/>
            <a:tailEnd/>
          </a:ln>
        </p:spPr>
        <p:txBody>
          <a:bodyPr wrap="none" anchor="ctr"/>
          <a:lstStyle/>
          <a:p>
            <a:endParaRPr lang="en-US" sz="24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Grp="1" noChangeArrowheads="1"/>
          </p:cNvSpPr>
          <p:nvPr>
            <p:ph type="title" idx="4294967295"/>
          </p:nvPr>
        </p:nvSpPr>
        <p:spPr/>
        <p:txBody>
          <a:bodyPr/>
          <a:lstStyle/>
          <a:p>
            <a:pPr eaLnBrk="1" hangingPunct="1">
              <a:defRPr/>
            </a:pPr>
            <a:r>
              <a:rPr lang="en-US">
                <a:effectLst>
                  <a:outerShdw blurRad="38100" dist="38100" dir="2700000" algn="tl">
                    <a:srgbClr val="000000"/>
                  </a:outerShdw>
                </a:effectLst>
                <a:latin typeface="Bangle" pitchFamily="2" charset="0"/>
              </a:rPr>
              <a:t>Nasal pit</a:t>
            </a:r>
          </a:p>
        </p:txBody>
      </p:sp>
      <p:sp>
        <p:nvSpPr>
          <p:cNvPr id="53251" name="Text Box 10"/>
          <p:cNvSpPr txBox="1">
            <a:spLocks noChangeArrowheads="1"/>
          </p:cNvSpPr>
          <p:nvPr/>
        </p:nvSpPr>
        <p:spPr bwMode="auto">
          <a:xfrm>
            <a:off x="395288" y="1844675"/>
            <a:ext cx="3816350" cy="4473575"/>
          </a:xfrm>
          <a:prstGeom prst="rect">
            <a:avLst/>
          </a:prstGeom>
          <a:noFill/>
          <a:ln w="9525">
            <a:noFill/>
            <a:miter lim="800000"/>
            <a:headEnd/>
            <a:tailEnd/>
          </a:ln>
        </p:spPr>
        <p:txBody>
          <a:bodyPr>
            <a:spAutoFit/>
          </a:bodyPr>
          <a:lstStyle/>
          <a:p>
            <a:pPr algn="l"/>
            <a:r>
              <a:rPr lang="en-US" sz="2400" b="1">
                <a:latin typeface="Bangle" pitchFamily="2" charset="0"/>
              </a:rPr>
              <a:t>During the fourth week, the tissue around the nasal placodes undergoes growth..Nasal placode becomes submerged, forming depression in the centre of each placode, nasal pit, these develop later into nasal cavities.</a:t>
            </a:r>
          </a:p>
          <a:p>
            <a:pPr algn="l"/>
            <a:endParaRPr lang="en-US" sz="2400">
              <a:latin typeface="Bangle" pitchFamily="2" charset="0"/>
            </a:endParaRPr>
          </a:p>
        </p:txBody>
      </p:sp>
      <p:pic>
        <p:nvPicPr>
          <p:cNvPr id="53252" name="Picture 11" descr="hednk028-1a"/>
          <p:cNvPicPr>
            <a:picLocks noChangeAspect="1" noChangeArrowheads="1"/>
          </p:cNvPicPr>
          <p:nvPr>
            <p:ph idx="4294967295"/>
          </p:nvPr>
        </p:nvPicPr>
        <p:blipFill>
          <a:blip r:embed="rId2"/>
          <a:srcRect/>
          <a:stretch>
            <a:fillRect/>
          </a:stretch>
        </p:blipFill>
        <p:spPr>
          <a:xfrm>
            <a:off x="4572000" y="1341438"/>
            <a:ext cx="3805238" cy="4437062"/>
          </a:xfrm>
          <a:noFill/>
        </p:spPr>
      </p:pic>
      <p:sp>
        <p:nvSpPr>
          <p:cNvPr id="53253" name="Rectangle 12"/>
          <p:cNvSpPr>
            <a:spLocks noChangeArrowheads="1"/>
          </p:cNvSpPr>
          <p:nvPr/>
        </p:nvSpPr>
        <p:spPr bwMode="auto">
          <a:xfrm>
            <a:off x="8243888" y="5876925"/>
            <a:ext cx="576262" cy="404813"/>
          </a:xfrm>
          <a:prstGeom prst="rect">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xit" presetSubtype="0" fill="hold" grpId="0" nodeType="clickEffect">
                                  <p:stCondLst>
                                    <p:cond delay="0"/>
                                  </p:stCondLst>
                                  <p:iterate type="lt">
                                    <p:tmPct val="50000"/>
                                  </p:iterate>
                                  <p:childTnLst>
                                    <p:anim calcmode="discrete" valueType="clr">
                                      <p:cBhvr override="childStyle">
                                        <p:cTn id="6" dur="80"/>
                                        <p:tgtEl>
                                          <p:spTgt spid="10245"/>
                                        </p:tgtEl>
                                        <p:attrNameLst>
                                          <p:attrName>style.color</p:attrName>
                                        </p:attrNameLst>
                                      </p:cBhvr>
                                      <p:tavLst>
                                        <p:tav tm="0">
                                          <p:val>
                                            <p:clrVal>
                                              <a:schemeClr val="hlink"/>
                                            </p:clrVal>
                                          </p:val>
                                        </p:tav>
                                        <p:tav tm="50000">
                                          <p:val>
                                            <p:clrVal>
                                              <a:schemeClr val="accent2"/>
                                            </p:clrVal>
                                          </p:val>
                                        </p:tav>
                                      </p:tavLst>
                                    </p:anim>
                                    <p:anim calcmode="discrete" valueType="clr">
                                      <p:cBhvr>
                                        <p:cTn id="7" dur="80"/>
                                        <p:tgtEl>
                                          <p:spTgt spid="10245"/>
                                        </p:tgtEl>
                                        <p:attrNameLst>
                                          <p:attrName>fillcolor</p:attrName>
                                        </p:attrNameLst>
                                      </p:cBhvr>
                                      <p:tavLst>
                                        <p:tav tm="0">
                                          <p:val>
                                            <p:clrVal>
                                              <a:schemeClr val="hlink"/>
                                            </p:clrVal>
                                          </p:val>
                                        </p:tav>
                                        <p:tav tm="50000">
                                          <p:val>
                                            <p:clrVal>
                                              <a:schemeClr val="accent2"/>
                                            </p:clrVal>
                                          </p:val>
                                        </p:tav>
                                      </p:tavLst>
                                    </p:anim>
                                    <p:set>
                                      <p:cBhvr>
                                        <p:cTn id="8" dur="80"/>
                                        <p:tgtEl>
                                          <p:spTgt spid="10245"/>
                                        </p:tgtEl>
                                        <p:attrNameLst>
                                          <p:attrName>fill.type</p:attrName>
                                        </p:attrNameLst>
                                      </p:cBhvr>
                                      <p:to>
                                        <p:strVal val="solid"/>
                                      </p:to>
                                    </p:set>
                                    <p:set>
                                      <p:cBhvr>
                                        <p:cTn id="9" dur="1" fill="hold">
                                          <p:stCondLst>
                                            <p:cond delay="79"/>
                                          </p:stCondLst>
                                        </p:cTn>
                                        <p:tgtEl>
                                          <p:spTgt spid="102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760</Words>
  <Application>Microsoft Office PowerPoint</Application>
  <PresentationFormat>عرض على الشاشة (3:4)‏</PresentationFormat>
  <Paragraphs>60</Paragraphs>
  <Slides>26</Slides>
  <Notes>0</Notes>
  <HiddenSlides>0</HiddenSlides>
  <MMClips>0</MMClips>
  <ScaleCrop>false</ScaleCrop>
  <HeadingPairs>
    <vt:vector size="6" baseType="variant">
      <vt:variant>
        <vt:lpstr>سمة</vt:lpstr>
      </vt:variant>
      <vt:variant>
        <vt:i4>1</vt:i4>
      </vt:variant>
      <vt:variant>
        <vt:lpstr>خوادم OLE مضمنة</vt:lpstr>
      </vt:variant>
      <vt:variant>
        <vt:i4>1</vt:i4>
      </vt:variant>
      <vt:variant>
        <vt:lpstr>عناوين الشرائح</vt:lpstr>
      </vt:variant>
      <vt:variant>
        <vt:i4>26</vt:i4>
      </vt:variant>
    </vt:vector>
  </HeadingPairs>
  <TitlesOfParts>
    <vt:vector size="28" baseType="lpstr">
      <vt:lpstr>سمة Office</vt:lpstr>
      <vt:lpstr>Microsoft Photo Editor 3.0 Photo</vt:lpstr>
      <vt:lpstr>الشريحة 1</vt:lpstr>
      <vt:lpstr>Content of each arch</vt:lpstr>
      <vt:lpstr>Development of the face mandibular arch</vt:lpstr>
      <vt:lpstr>This frontal view of an approximately 29-day-old embryo shows that the nasal placodes have moved medially.</vt:lpstr>
      <vt:lpstr>Maxillary process </vt:lpstr>
      <vt:lpstr>The eye is on the lateral side of the face</vt:lpstr>
      <vt:lpstr>A drawing showing the contributions of the maxillary (orange), lateral nasal (purple), and medial nasal prominences (green) as an embryo and a child</vt:lpstr>
      <vt:lpstr>Frontonasal process</vt:lpstr>
      <vt:lpstr>Nasal pit</vt:lpstr>
      <vt:lpstr>Stomodeum &amp; oral cavity</vt:lpstr>
      <vt:lpstr>Medial nasal processes </vt:lpstr>
      <vt:lpstr>الشريحة 12</vt:lpstr>
      <vt:lpstr>الشريحة 13</vt:lpstr>
      <vt:lpstr>Lateral nasal processes</vt:lpstr>
      <vt:lpstr>Intermaxillary segment</vt:lpstr>
      <vt:lpstr>Development of lip</vt:lpstr>
      <vt:lpstr>Development of the face mandibular arch</vt:lpstr>
      <vt:lpstr>الشريحة 18</vt:lpstr>
      <vt:lpstr>الشريحة 19</vt:lpstr>
      <vt:lpstr>الشريحة 20</vt:lpstr>
      <vt:lpstr>Cleft Lip and Cleft Palate A cleft is a fissure or opening=  a gap It is the non-fusion of the body's natural structures that form before birth.</vt:lpstr>
      <vt:lpstr>الشريحة 22</vt:lpstr>
      <vt:lpstr>Cleft lip  </vt:lpstr>
      <vt:lpstr>What causes cleft lip or cleft palate?  </vt:lpstr>
      <vt:lpstr>الشريحة 25</vt:lpstr>
      <vt:lpstr>الشريحة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QAEED</dc:creator>
  <cp:lastModifiedBy>QAEED</cp:lastModifiedBy>
  <cp:revision>1</cp:revision>
  <dcterms:created xsi:type="dcterms:W3CDTF">2015-10-28T09:16:58Z</dcterms:created>
  <dcterms:modified xsi:type="dcterms:W3CDTF">2015-10-28T09:17:45Z</dcterms:modified>
</cp:coreProperties>
</file>