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7CAF04-FCD3-4B59-8E74-FE1F0F1915A9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BF12EEA-1C71-48EC-8276-0AF9BDAF4D6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3284AB-435A-4455-B943-6DF04B274245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FoxD3, Slug – transcription factors; FoxD3 critical for specification, slug needed for migration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C7E933-3C0F-4DC7-8C02-6B9AAAA7E0E8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Char char=""/>
            </a:pPr>
            <a:r>
              <a:rPr lang="en-US" smtClean="0">
                <a:latin typeface="Arial" pitchFamily="34" charset="0"/>
                <a:cs typeface="Arial" pitchFamily="34" charset="0"/>
              </a:rPr>
              <a:t>During the formation of the neural tube, ectodermal cells that are at the junction of the neural plate with the surface ectoderm, form 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neural crest cells</a:t>
            </a:r>
            <a:r>
              <a:rPr lang="en-US" smtClean="0">
                <a:latin typeface="Arial" pitchFamily="34" charset="0"/>
                <a:cs typeface="Arial" pitchFamily="34" charset="0"/>
              </a:rPr>
              <a:t>.  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r>
              <a:rPr lang="en-US" sz="1800" i="1" smtClean="0">
                <a:solidFill>
                  <a:srgbClr val="000000"/>
                </a:solidFill>
                <a:latin typeface="Helvetica" charset="0"/>
                <a:cs typeface="Arial" pitchFamily="34" charset="0"/>
              </a:rPr>
              <a:t>1. Cells near the midline of the ectodermal layer elongate to form the neural plate, induced by the proximity of the notochord, a rod of mesodermal cells.</a:t>
            </a:r>
          </a:p>
          <a:p>
            <a:r>
              <a:rPr lang="en-US" sz="1800" i="1" smtClean="0">
                <a:solidFill>
                  <a:srgbClr val="000000"/>
                </a:solidFill>
                <a:latin typeface="Helvetica" charset="0"/>
                <a:cs typeface="Arial" pitchFamily="34" charset="0"/>
              </a:rPr>
              <a:t>2. The neural plate folds inwards and seals to form the neural tube.</a:t>
            </a:r>
          </a:p>
          <a:p>
            <a:r>
              <a:rPr lang="en-US" sz="1800" i="1" smtClean="0">
                <a:solidFill>
                  <a:srgbClr val="000000"/>
                </a:solidFill>
                <a:latin typeface="Helvetica" charset="0"/>
                <a:cs typeface="Arial" pitchFamily="34" charset="0"/>
              </a:rPr>
              <a:t>3. Closure begins at the upper spinal cord and then progresses forwards and backwards until only the anterior and posterior neuropores remain (these close later).</a:t>
            </a:r>
          </a:p>
          <a:p>
            <a:r>
              <a:rPr lang="en-US" sz="1800" i="1" smtClean="0">
                <a:solidFill>
                  <a:srgbClr val="000000"/>
                </a:solidFill>
                <a:latin typeface="Helvetica" charset="0"/>
                <a:cs typeface="Arial" pitchFamily="34" charset="0"/>
              </a:rPr>
              <a:t>4. Neural crest cells originate at the junction with the ectoderm where the neural tube closes and they migrate to diverse destinations and take on diverse identities (see later).</a:t>
            </a:r>
          </a:p>
          <a:p>
            <a:endParaRPr lang="en-US" sz="1800" i="1" smtClean="0">
              <a:solidFill>
                <a:srgbClr val="000000"/>
              </a:solidFill>
              <a:latin typeface="Helvetica" charset="0"/>
              <a:cs typeface="Arial" pitchFamily="34" charset="0"/>
            </a:endParaRPr>
          </a:p>
          <a:p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8546E-B170-4432-940C-A61077C750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D9DA4-0881-4336-AFC3-9C6CD33ECC1C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95692-8791-4202-9039-3DBB19D15503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11250"/>
            <a:ext cx="7416800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76475"/>
            <a:ext cx="2386013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Neural crest</a:t>
            </a:r>
          </a:p>
        </p:txBody>
      </p:sp>
      <p:pic>
        <p:nvPicPr>
          <p:cNvPr id="35843" name="Picture 4" descr="n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33375"/>
            <a:ext cx="5832475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Connective tissue of head and neck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Mesoderm =mesenchyme</a:t>
            </a:r>
          </a:p>
          <a:p>
            <a:pPr algn="l" rtl="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Neural crest=ectomesenchyme</a:t>
            </a:r>
          </a:p>
          <a:p>
            <a:pPr algn="l" rtl="0"/>
            <a:r>
              <a:rPr lang="en-US" b="1" smtClean="0">
                <a:latin typeface="Times New Roman" pitchFamily="18" charset="0"/>
                <a:cs typeface="Times New Roman" pitchFamily="18" charset="0"/>
              </a:rPr>
              <a:t>All tooth structures are derived from neural crest except enamel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2163762"/>
          </a:xfrm>
        </p:spPr>
        <p:txBody>
          <a:bodyPr/>
          <a:lstStyle/>
          <a:p>
            <a:pPr algn="l"/>
            <a:r>
              <a:rPr lang="en-US" sz="3200" b="1" smtClean="0">
                <a:cs typeface="Tahoma" pitchFamily="34" charset="0"/>
              </a:rPr>
              <a:t>Child with mandibulofacial dysostosis(Treacher’s Collin’s syndrome),results from failure of neural crest migration to facial region.</a:t>
            </a:r>
          </a:p>
        </p:txBody>
      </p:sp>
      <p:pic>
        <p:nvPicPr>
          <p:cNvPr id="37891" name="Picture 2" descr="L:\data\BookFigures\02\Figure_02-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2554288"/>
            <a:ext cx="8118475" cy="4303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Treachear Collin’s syndrom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16" name="Picture 4" descr="Figure_02-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557338"/>
            <a:ext cx="7343775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79388" y="188913"/>
            <a:ext cx="853440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kumimoji="1" lang="en-US" altLang="zh-CN" sz="2800" b="1"/>
              <a:t>Development</a:t>
            </a:r>
            <a:r>
              <a:rPr kumimoji="1" lang="en-US" altLang="zh-CN" sz="2400" b="1"/>
              <a:t> </a:t>
            </a:r>
            <a:endParaRPr kumimoji="1" lang="en-US" altLang="zh-CN" sz="2400" b="1">
              <a:latin typeface="Times New Roman" pitchFamily="18" charset="0"/>
            </a:endParaRPr>
          </a:p>
          <a:p>
            <a:pPr algn="just" rtl="0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 b="1"/>
              <a:t>1) Mandibular prominences </a:t>
            </a:r>
            <a:r>
              <a:rPr kumimoji="1" lang="en-US" altLang="zh-CN" sz="2800" b="1">
                <a:latin typeface="Times New Roman" pitchFamily="18" charset="0"/>
              </a:rPr>
              <a:t>→</a:t>
            </a:r>
            <a:r>
              <a:rPr kumimoji="1" lang="en-US" altLang="zh-CN" sz="2800" b="1"/>
              <a:t> lower jaw and lip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30375"/>
            <a:ext cx="6264275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0975" y="1268413"/>
            <a:ext cx="89630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800" b="1"/>
              <a:t>2)</a:t>
            </a:r>
            <a:r>
              <a:rPr kumimoji="1" lang="zh-CN" altLang="en-US" sz="2400" b="1">
                <a:latin typeface="Times New Roman" pitchFamily="18" charset="0"/>
              </a:rPr>
              <a:t> </a:t>
            </a:r>
            <a:r>
              <a:rPr kumimoji="1" lang="en-US" altLang="zh-CN" sz="2800" b="1"/>
              <a:t>Frontonasal prominence (upper part) </a:t>
            </a:r>
            <a:r>
              <a:rPr kumimoji="1" lang="en-US" altLang="zh-CN" sz="2800" b="1">
                <a:latin typeface="Times New Roman" pitchFamily="18" charset="0"/>
              </a:rPr>
              <a:t>→</a:t>
            </a:r>
            <a:r>
              <a:rPr kumimoji="1" lang="en-US" altLang="zh-CN" sz="2800" b="1"/>
              <a:t> forehead                                                 </a:t>
            </a:r>
            <a:r>
              <a:rPr kumimoji="1" lang="en-US" altLang="zh-CN" sz="2800" b="1">
                <a:solidFill>
                  <a:schemeClr val="folHlink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0964" name="Picture 4" descr="Figure_03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579438"/>
            <a:ext cx="7200900" cy="5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84825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Branchial Arches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• “ are 5-6 pairs of parallei bars of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i="1" smtClean="0">
                <a:cs typeface="Times New Roman" pitchFamily="18" charset="0"/>
              </a:rPr>
              <a:t>mesodermal </a:t>
            </a:r>
            <a:r>
              <a:rPr lang="en-US" sz="2800" b="1" smtClean="0">
                <a:cs typeface="Times New Roman" pitchFamily="18" charset="0"/>
              </a:rPr>
              <a:t>tissues arranged ventrally in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the lower part of the face &amp; neck. They are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separated by shallow branchial </a:t>
            </a:r>
            <a:r>
              <a:rPr lang="en-US" sz="2800" b="1" i="1" smtClean="0">
                <a:cs typeface="Times New Roman" pitchFamily="18" charset="0"/>
              </a:rPr>
              <a:t>grooves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i="1" smtClean="0">
                <a:cs typeface="Times New Roman" pitchFamily="18" charset="0"/>
              </a:rPr>
              <a:t>externally &amp; by deep pharyngeal pouches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i="1" smtClean="0">
                <a:cs typeface="Times New Roman" pitchFamily="18" charset="0"/>
              </a:rPr>
              <a:t>internally ”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• The </a:t>
            </a:r>
            <a:r>
              <a:rPr lang="en-US" sz="2800" b="1" i="1" smtClean="0">
                <a:cs typeface="Times New Roman" pitchFamily="18" charset="0"/>
              </a:rPr>
              <a:t>outer surface </a:t>
            </a:r>
            <a:r>
              <a:rPr lang="en-US" sz="2800" b="1" smtClean="0">
                <a:cs typeface="Times New Roman" pitchFamily="18" charset="0"/>
              </a:rPr>
              <a:t>of branchial arches are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covered by </a:t>
            </a:r>
            <a:r>
              <a:rPr lang="en-US" sz="2800" b="1" i="1" smtClean="0">
                <a:cs typeface="Times New Roman" pitchFamily="18" charset="0"/>
              </a:rPr>
              <a:t>ectoderm</a:t>
            </a:r>
            <a:r>
              <a:rPr lang="en-US" sz="2800" b="1" smtClean="0">
                <a:cs typeface="Times New Roman" pitchFamily="18" charset="0"/>
              </a:rPr>
              <a:t>, while the </a:t>
            </a:r>
            <a:r>
              <a:rPr lang="en-US" sz="2800" b="1" i="1" smtClean="0">
                <a:cs typeface="Times New Roman" pitchFamily="18" charset="0"/>
              </a:rPr>
              <a:t>inner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b="1" i="1" smtClean="0">
                <a:cs typeface="Times New Roman" pitchFamily="18" charset="0"/>
              </a:rPr>
              <a:t>pharyngeal surfaces by endoderm</a:t>
            </a:r>
            <a:r>
              <a:rPr lang="en-US" b="1" i="1" smtClean="0"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3012" name="Picture 4" descr="Figure_03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1585913"/>
            <a:ext cx="50482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Branchial arches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There are five arches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1.First one also called mandibular arch and divided into maxillary process and mandibular process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2.The scond one also called hyoid arch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 Third arch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4. 4</a:t>
            </a:r>
            <a:r>
              <a:rPr lang="en-US" baseline="30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5. 6</a:t>
            </a:r>
            <a:r>
              <a:rPr lang="en-US" baseline="30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arch due to early degeneration of the fifth 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Figure_03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75" y="762000"/>
            <a:ext cx="46672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ahoma" pitchFamily="34" charset="0"/>
              </a:rPr>
              <a:t>Neural Crest</a:t>
            </a:r>
          </a:p>
        </p:txBody>
      </p:sp>
      <p:sp>
        <p:nvSpPr>
          <p:cNvPr id="27651" name="Rectangle 4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What factors are important in the specification of neural crest?</a:t>
            </a:r>
          </a:p>
        </p:txBody>
      </p:sp>
      <p:pic>
        <p:nvPicPr>
          <p:cNvPr id="27652" name="Picture 6" descr="DevBio7e13011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 l="10715" r="10715"/>
          <a:stretch>
            <a:fillRect/>
          </a:stretch>
        </p:blipFill>
        <p:spPr>
          <a:xfrm>
            <a:off x="4648200" y="1447800"/>
            <a:ext cx="3544888" cy="2659063"/>
          </a:xfrm>
          <a:noFill/>
        </p:spPr>
      </p:pic>
      <p:pic>
        <p:nvPicPr>
          <p:cNvPr id="27653" name="Picture 8" descr="DevBio7e13012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3886200"/>
            <a:ext cx="3544888" cy="26590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81000"/>
            <a:ext cx="7772400" cy="11049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the Neural Tube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82750" y="2063750"/>
            <a:ext cx="6388100" cy="444500"/>
            <a:chOff x="1060" y="1300"/>
            <a:chExt cx="4024" cy="280"/>
          </a:xfrm>
        </p:grpSpPr>
        <p:sp>
          <p:nvSpPr>
            <p:cNvPr id="28676" name="Rectangle 4"/>
            <p:cNvSpPr>
              <a:spLocks noChangeArrowheads="1"/>
            </p:cNvSpPr>
            <p:nvPr/>
          </p:nvSpPr>
          <p:spPr bwMode="auto">
            <a:xfrm>
              <a:off x="106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7" name="Rectangle 5"/>
            <p:cNvSpPr>
              <a:spLocks noChangeArrowheads="1"/>
            </p:cNvSpPr>
            <p:nvPr/>
          </p:nvSpPr>
          <p:spPr bwMode="auto">
            <a:xfrm>
              <a:off x="120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Rectangle 6"/>
            <p:cNvSpPr>
              <a:spLocks noChangeArrowheads="1"/>
            </p:cNvSpPr>
            <p:nvPr/>
          </p:nvSpPr>
          <p:spPr bwMode="auto">
            <a:xfrm>
              <a:off x="134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9" name="Rectangle 7"/>
            <p:cNvSpPr>
              <a:spLocks noChangeArrowheads="1"/>
            </p:cNvSpPr>
            <p:nvPr/>
          </p:nvSpPr>
          <p:spPr bwMode="auto">
            <a:xfrm>
              <a:off x="1492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0" name="Rectangle 8"/>
            <p:cNvSpPr>
              <a:spLocks noChangeArrowheads="1"/>
            </p:cNvSpPr>
            <p:nvPr/>
          </p:nvSpPr>
          <p:spPr bwMode="auto">
            <a:xfrm>
              <a:off x="1636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1" name="Rectangle 9"/>
            <p:cNvSpPr>
              <a:spLocks noChangeArrowheads="1"/>
            </p:cNvSpPr>
            <p:nvPr/>
          </p:nvSpPr>
          <p:spPr bwMode="auto">
            <a:xfrm>
              <a:off x="178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Rectangle 10"/>
            <p:cNvSpPr>
              <a:spLocks noChangeArrowheads="1"/>
            </p:cNvSpPr>
            <p:nvPr/>
          </p:nvSpPr>
          <p:spPr bwMode="auto">
            <a:xfrm>
              <a:off x="192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Rectangle 11"/>
            <p:cNvSpPr>
              <a:spLocks noChangeArrowheads="1"/>
            </p:cNvSpPr>
            <p:nvPr/>
          </p:nvSpPr>
          <p:spPr bwMode="auto">
            <a:xfrm>
              <a:off x="206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Rectangle 12"/>
            <p:cNvSpPr>
              <a:spLocks noChangeArrowheads="1"/>
            </p:cNvSpPr>
            <p:nvPr/>
          </p:nvSpPr>
          <p:spPr bwMode="auto">
            <a:xfrm>
              <a:off x="2212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5" name="Rectangle 13"/>
            <p:cNvSpPr>
              <a:spLocks noChangeArrowheads="1"/>
            </p:cNvSpPr>
            <p:nvPr/>
          </p:nvSpPr>
          <p:spPr bwMode="auto">
            <a:xfrm>
              <a:off x="2356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6" name="Rectangle 14"/>
            <p:cNvSpPr>
              <a:spLocks noChangeArrowheads="1"/>
            </p:cNvSpPr>
            <p:nvPr/>
          </p:nvSpPr>
          <p:spPr bwMode="auto">
            <a:xfrm>
              <a:off x="250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7" name="Rectangle 15"/>
            <p:cNvSpPr>
              <a:spLocks noChangeArrowheads="1"/>
            </p:cNvSpPr>
            <p:nvPr/>
          </p:nvSpPr>
          <p:spPr bwMode="auto">
            <a:xfrm>
              <a:off x="264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8" name="Rectangle 16"/>
            <p:cNvSpPr>
              <a:spLocks noChangeArrowheads="1"/>
            </p:cNvSpPr>
            <p:nvPr/>
          </p:nvSpPr>
          <p:spPr bwMode="auto">
            <a:xfrm>
              <a:off x="278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9" name="Rectangle 17"/>
            <p:cNvSpPr>
              <a:spLocks noChangeArrowheads="1"/>
            </p:cNvSpPr>
            <p:nvPr/>
          </p:nvSpPr>
          <p:spPr bwMode="auto">
            <a:xfrm>
              <a:off x="2932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0" name="Rectangle 18"/>
            <p:cNvSpPr>
              <a:spLocks noChangeArrowheads="1"/>
            </p:cNvSpPr>
            <p:nvPr/>
          </p:nvSpPr>
          <p:spPr bwMode="auto">
            <a:xfrm>
              <a:off x="3076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1" name="Rectangle 19"/>
            <p:cNvSpPr>
              <a:spLocks noChangeArrowheads="1"/>
            </p:cNvSpPr>
            <p:nvPr/>
          </p:nvSpPr>
          <p:spPr bwMode="auto">
            <a:xfrm>
              <a:off x="322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2" name="Rectangle 20"/>
            <p:cNvSpPr>
              <a:spLocks noChangeArrowheads="1"/>
            </p:cNvSpPr>
            <p:nvPr/>
          </p:nvSpPr>
          <p:spPr bwMode="auto">
            <a:xfrm>
              <a:off x="336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3" name="Rectangle 21"/>
            <p:cNvSpPr>
              <a:spLocks noChangeArrowheads="1"/>
            </p:cNvSpPr>
            <p:nvPr/>
          </p:nvSpPr>
          <p:spPr bwMode="auto">
            <a:xfrm>
              <a:off x="350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4" name="Rectangle 22"/>
            <p:cNvSpPr>
              <a:spLocks noChangeArrowheads="1"/>
            </p:cNvSpPr>
            <p:nvPr/>
          </p:nvSpPr>
          <p:spPr bwMode="auto">
            <a:xfrm>
              <a:off x="3652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5" name="Rectangle 23"/>
            <p:cNvSpPr>
              <a:spLocks noChangeArrowheads="1"/>
            </p:cNvSpPr>
            <p:nvPr/>
          </p:nvSpPr>
          <p:spPr bwMode="auto">
            <a:xfrm>
              <a:off x="3796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Rectangle 24"/>
            <p:cNvSpPr>
              <a:spLocks noChangeArrowheads="1"/>
            </p:cNvSpPr>
            <p:nvPr/>
          </p:nvSpPr>
          <p:spPr bwMode="auto">
            <a:xfrm>
              <a:off x="394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7" name="Rectangle 25"/>
            <p:cNvSpPr>
              <a:spLocks noChangeArrowheads="1"/>
            </p:cNvSpPr>
            <p:nvPr/>
          </p:nvSpPr>
          <p:spPr bwMode="auto">
            <a:xfrm>
              <a:off x="408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8" name="Rectangle 26"/>
            <p:cNvSpPr>
              <a:spLocks noChangeArrowheads="1"/>
            </p:cNvSpPr>
            <p:nvPr/>
          </p:nvSpPr>
          <p:spPr bwMode="auto">
            <a:xfrm>
              <a:off x="422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9" name="Rectangle 27"/>
            <p:cNvSpPr>
              <a:spLocks noChangeArrowheads="1"/>
            </p:cNvSpPr>
            <p:nvPr/>
          </p:nvSpPr>
          <p:spPr bwMode="auto">
            <a:xfrm>
              <a:off x="4372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0" name="Rectangle 28"/>
            <p:cNvSpPr>
              <a:spLocks noChangeArrowheads="1"/>
            </p:cNvSpPr>
            <p:nvPr/>
          </p:nvSpPr>
          <p:spPr bwMode="auto">
            <a:xfrm>
              <a:off x="4516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1" name="Rectangle 29"/>
            <p:cNvSpPr>
              <a:spLocks noChangeArrowheads="1"/>
            </p:cNvSpPr>
            <p:nvPr/>
          </p:nvSpPr>
          <p:spPr bwMode="auto">
            <a:xfrm>
              <a:off x="4660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4804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3" name="Rectangle 31"/>
            <p:cNvSpPr>
              <a:spLocks noChangeArrowheads="1"/>
            </p:cNvSpPr>
            <p:nvPr/>
          </p:nvSpPr>
          <p:spPr bwMode="auto">
            <a:xfrm>
              <a:off x="4948" y="1300"/>
              <a:ext cx="136" cy="280"/>
            </a:xfrm>
            <a:prstGeom prst="rect">
              <a:avLst/>
            </a:prstGeom>
            <a:solidFill>
              <a:srgbClr val="00FFF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 sz="3600">
                <a:effectLst>
                  <a:outerShdw blurRad="38100" dist="38100" dir="2700000" algn="tl">
                    <a:srgbClr val="000000"/>
                  </a:outerShdw>
                </a:effectLst>
              </a:rPr>
              <a:t>Development of the Neural Tube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20950" y="2063750"/>
            <a:ext cx="4559300" cy="1655763"/>
            <a:chOff x="1588" y="1300"/>
            <a:chExt cx="2872" cy="104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3460" y="1300"/>
              <a:ext cx="1000" cy="280"/>
              <a:chOff x="3460" y="1300"/>
              <a:chExt cx="1000" cy="280"/>
            </a:xfrm>
          </p:grpSpPr>
          <p:sp>
            <p:nvSpPr>
              <p:cNvPr id="29740" name="Rectangle 5"/>
              <p:cNvSpPr>
                <a:spLocks noChangeArrowheads="1"/>
              </p:cNvSpPr>
              <p:nvPr/>
            </p:nvSpPr>
            <p:spPr bwMode="auto">
              <a:xfrm>
                <a:off x="3460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1" name="Rectangle 6"/>
              <p:cNvSpPr>
                <a:spLocks noChangeArrowheads="1"/>
              </p:cNvSpPr>
              <p:nvPr/>
            </p:nvSpPr>
            <p:spPr bwMode="auto">
              <a:xfrm>
                <a:off x="3604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2" name="Rectangle 7"/>
              <p:cNvSpPr>
                <a:spLocks noChangeArrowheads="1"/>
              </p:cNvSpPr>
              <p:nvPr/>
            </p:nvSpPr>
            <p:spPr bwMode="auto">
              <a:xfrm>
                <a:off x="3748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3" name="Rectangle 8"/>
              <p:cNvSpPr>
                <a:spLocks noChangeArrowheads="1"/>
              </p:cNvSpPr>
              <p:nvPr/>
            </p:nvSpPr>
            <p:spPr bwMode="auto">
              <a:xfrm>
                <a:off x="3892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4" name="Rectangle 9"/>
              <p:cNvSpPr>
                <a:spLocks noChangeArrowheads="1"/>
              </p:cNvSpPr>
              <p:nvPr/>
            </p:nvSpPr>
            <p:spPr bwMode="auto">
              <a:xfrm>
                <a:off x="4036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5" name="Rectangle 10"/>
              <p:cNvSpPr>
                <a:spLocks noChangeArrowheads="1"/>
              </p:cNvSpPr>
              <p:nvPr/>
            </p:nvSpPr>
            <p:spPr bwMode="auto">
              <a:xfrm>
                <a:off x="4180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46" name="Rectangle 11"/>
              <p:cNvSpPr>
                <a:spLocks noChangeArrowheads="1"/>
              </p:cNvSpPr>
              <p:nvPr/>
            </p:nvSpPr>
            <p:spPr bwMode="auto">
              <a:xfrm>
                <a:off x="4324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1588" y="1300"/>
              <a:ext cx="1000" cy="280"/>
              <a:chOff x="1588" y="1300"/>
              <a:chExt cx="1000" cy="280"/>
            </a:xfrm>
          </p:grpSpPr>
          <p:sp>
            <p:nvSpPr>
              <p:cNvPr id="29733" name="Rectangle 13"/>
              <p:cNvSpPr>
                <a:spLocks noChangeArrowheads="1"/>
              </p:cNvSpPr>
              <p:nvPr/>
            </p:nvSpPr>
            <p:spPr bwMode="auto">
              <a:xfrm>
                <a:off x="1588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4" name="Rectangle 14"/>
              <p:cNvSpPr>
                <a:spLocks noChangeArrowheads="1"/>
              </p:cNvSpPr>
              <p:nvPr/>
            </p:nvSpPr>
            <p:spPr bwMode="auto">
              <a:xfrm>
                <a:off x="1732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5" name="Rectangle 15"/>
              <p:cNvSpPr>
                <a:spLocks noChangeArrowheads="1"/>
              </p:cNvSpPr>
              <p:nvPr/>
            </p:nvSpPr>
            <p:spPr bwMode="auto">
              <a:xfrm>
                <a:off x="1876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6" name="Rectangle 16"/>
              <p:cNvSpPr>
                <a:spLocks noChangeArrowheads="1"/>
              </p:cNvSpPr>
              <p:nvPr/>
            </p:nvSpPr>
            <p:spPr bwMode="auto">
              <a:xfrm>
                <a:off x="2020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7" name="Rectangle 17"/>
              <p:cNvSpPr>
                <a:spLocks noChangeArrowheads="1"/>
              </p:cNvSpPr>
              <p:nvPr/>
            </p:nvSpPr>
            <p:spPr bwMode="auto">
              <a:xfrm>
                <a:off x="2164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8" name="Rectangle 18"/>
              <p:cNvSpPr>
                <a:spLocks noChangeArrowheads="1"/>
              </p:cNvSpPr>
              <p:nvPr/>
            </p:nvSpPr>
            <p:spPr bwMode="auto">
              <a:xfrm>
                <a:off x="2308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9" name="Rectangle 19"/>
              <p:cNvSpPr>
                <a:spLocks noChangeArrowheads="1"/>
              </p:cNvSpPr>
              <p:nvPr/>
            </p:nvSpPr>
            <p:spPr bwMode="auto">
              <a:xfrm>
                <a:off x="2452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708" name="AutoShape 20"/>
            <p:cNvSpPr>
              <a:spLocks noChangeArrowheads="1"/>
            </p:cNvSpPr>
            <p:nvPr/>
          </p:nvSpPr>
          <p:spPr bwMode="auto">
            <a:xfrm rot="4020000" flipH="1" flipV="1">
              <a:off x="2260" y="1540"/>
              <a:ext cx="184" cy="3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61 w 21600"/>
                <a:gd name="T13" fmla="*/ 7178 h 21600"/>
                <a:gd name="T14" fmla="*/ 14439 w 21600"/>
                <a:gd name="T15" fmla="*/ 1442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99" y="21600"/>
                  </a:lnTo>
                  <a:lnTo>
                    <a:pt x="1080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9" name="AutoShape 21"/>
            <p:cNvSpPr>
              <a:spLocks noChangeArrowheads="1"/>
            </p:cNvSpPr>
            <p:nvPr/>
          </p:nvSpPr>
          <p:spPr bwMode="auto">
            <a:xfrm rot="-3960000" flipH="1" flipV="1">
              <a:off x="3364" y="1540"/>
              <a:ext cx="184" cy="3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61 w 21600"/>
                <a:gd name="T13" fmla="*/ 7178 h 21600"/>
                <a:gd name="T14" fmla="*/ 14439 w 21600"/>
                <a:gd name="T15" fmla="*/ 1442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99" y="21600"/>
                  </a:lnTo>
                  <a:lnTo>
                    <a:pt x="1080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2596" y="1300"/>
              <a:ext cx="1000" cy="280"/>
              <a:chOff x="2596" y="1300"/>
              <a:chExt cx="1000" cy="280"/>
            </a:xfrm>
          </p:grpSpPr>
          <p:sp>
            <p:nvSpPr>
              <p:cNvPr id="29726" name="Rectangle 23"/>
              <p:cNvSpPr>
                <a:spLocks noChangeArrowheads="1"/>
              </p:cNvSpPr>
              <p:nvPr/>
            </p:nvSpPr>
            <p:spPr bwMode="auto">
              <a:xfrm>
                <a:off x="2596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27" name="Rectangle 24"/>
              <p:cNvSpPr>
                <a:spLocks noChangeArrowheads="1"/>
              </p:cNvSpPr>
              <p:nvPr/>
            </p:nvSpPr>
            <p:spPr bwMode="auto">
              <a:xfrm>
                <a:off x="2740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28" name="Rectangle 25"/>
              <p:cNvSpPr>
                <a:spLocks noChangeArrowheads="1"/>
              </p:cNvSpPr>
              <p:nvPr/>
            </p:nvSpPr>
            <p:spPr bwMode="auto">
              <a:xfrm>
                <a:off x="2884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29" name="Rectangle 26"/>
              <p:cNvSpPr>
                <a:spLocks noChangeArrowheads="1"/>
              </p:cNvSpPr>
              <p:nvPr/>
            </p:nvSpPr>
            <p:spPr bwMode="auto">
              <a:xfrm>
                <a:off x="3028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0" name="Rectangle 27"/>
              <p:cNvSpPr>
                <a:spLocks noChangeArrowheads="1"/>
              </p:cNvSpPr>
              <p:nvPr/>
            </p:nvSpPr>
            <p:spPr bwMode="auto">
              <a:xfrm>
                <a:off x="3172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1" name="Rectangle 28"/>
              <p:cNvSpPr>
                <a:spLocks noChangeArrowheads="1"/>
              </p:cNvSpPr>
              <p:nvPr/>
            </p:nvSpPr>
            <p:spPr bwMode="auto">
              <a:xfrm>
                <a:off x="3316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2" name="Rectangle 29"/>
              <p:cNvSpPr>
                <a:spLocks noChangeArrowheads="1"/>
              </p:cNvSpPr>
              <p:nvPr/>
            </p:nvSpPr>
            <p:spPr bwMode="auto">
              <a:xfrm>
                <a:off x="3460" y="1300"/>
                <a:ext cx="136" cy="280"/>
              </a:xfrm>
              <a:prstGeom prst="rect">
                <a:avLst/>
              </a:prstGeom>
              <a:solidFill>
                <a:srgbClr val="00FFFF"/>
              </a:solidFill>
              <a:ln w="12700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2570" y="1666"/>
              <a:ext cx="680" cy="677"/>
              <a:chOff x="2570" y="1666"/>
              <a:chExt cx="680" cy="677"/>
            </a:xfrm>
          </p:grpSpPr>
          <p:grpSp>
            <p:nvGrpSpPr>
              <p:cNvPr id="7" name="Group 31"/>
              <p:cNvGrpSpPr>
                <a:grpSpLocks/>
              </p:cNvGrpSpPr>
              <p:nvPr/>
            </p:nvGrpSpPr>
            <p:grpSpPr bwMode="auto">
              <a:xfrm>
                <a:off x="2570" y="1676"/>
                <a:ext cx="390" cy="667"/>
                <a:chOff x="2570" y="1676"/>
                <a:chExt cx="390" cy="667"/>
              </a:xfrm>
            </p:grpSpPr>
            <p:sp>
              <p:nvSpPr>
                <p:cNvPr id="29720" name="AutoShape 32"/>
                <p:cNvSpPr>
                  <a:spLocks noChangeArrowheads="1"/>
                </p:cNvSpPr>
                <p:nvPr/>
              </p:nvSpPr>
              <p:spPr bwMode="auto">
                <a:xfrm rot="6540000" flipH="1" flipV="1">
                  <a:off x="2641" y="1830"/>
                  <a:ext cx="185" cy="3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178 h 21600"/>
                    <a:gd name="T14" fmla="*/ 14361 w 21600"/>
                    <a:gd name="T15" fmla="*/ 1442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21" name="AutoShape 33"/>
                <p:cNvSpPr>
                  <a:spLocks noChangeArrowheads="1"/>
                </p:cNvSpPr>
                <p:nvPr/>
              </p:nvSpPr>
              <p:spPr bwMode="auto">
                <a:xfrm rot="10320000" flipH="1" flipV="1">
                  <a:off x="2775" y="1676"/>
                  <a:ext cx="185" cy="3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222 h 21600"/>
                    <a:gd name="T14" fmla="*/ 14361 w 21600"/>
                    <a:gd name="T15" fmla="*/ 1437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22" name="AutoShape 34"/>
                <p:cNvSpPr>
                  <a:spLocks noChangeArrowheads="1"/>
                </p:cNvSpPr>
                <p:nvPr/>
              </p:nvSpPr>
              <p:spPr bwMode="auto">
                <a:xfrm rot="8160000" flipV="1">
                  <a:off x="2683" y="1731"/>
                  <a:ext cx="183" cy="3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00 w 21600"/>
                    <a:gd name="T13" fmla="*/ 7178 h 21600"/>
                    <a:gd name="T14" fmla="*/ 14400 w 21600"/>
                    <a:gd name="T15" fmla="*/ 1442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23" name="AutoShape 35"/>
                <p:cNvSpPr>
                  <a:spLocks noChangeArrowheads="1"/>
                </p:cNvSpPr>
                <p:nvPr/>
              </p:nvSpPr>
              <p:spPr bwMode="auto">
                <a:xfrm rot="4680000" flipH="1" flipV="1">
                  <a:off x="2645" y="1878"/>
                  <a:ext cx="185" cy="3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178 h 21600"/>
                    <a:gd name="T14" fmla="*/ 14361 w 21600"/>
                    <a:gd name="T15" fmla="*/ 1442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24" name="AutoShape 36"/>
                <p:cNvSpPr>
                  <a:spLocks noChangeArrowheads="1"/>
                </p:cNvSpPr>
                <p:nvPr/>
              </p:nvSpPr>
              <p:spPr bwMode="auto">
                <a:xfrm rot="3000000" flipH="1" flipV="1">
                  <a:off x="2699" y="1970"/>
                  <a:ext cx="185" cy="3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222 h 21600"/>
                    <a:gd name="T14" fmla="*/ 14361 w 21600"/>
                    <a:gd name="T15" fmla="*/ 1437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25" name="AutoShape 37"/>
                <p:cNvSpPr>
                  <a:spLocks noChangeArrowheads="1"/>
                </p:cNvSpPr>
                <p:nvPr/>
              </p:nvSpPr>
              <p:spPr bwMode="auto">
                <a:xfrm rot="1080000" flipH="1" flipV="1">
                  <a:off x="2750" y="2015"/>
                  <a:ext cx="185" cy="3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178 h 21600"/>
                    <a:gd name="T14" fmla="*/ 14361 w 21600"/>
                    <a:gd name="T15" fmla="*/ 1442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" name="Group 38"/>
              <p:cNvGrpSpPr>
                <a:grpSpLocks/>
              </p:cNvGrpSpPr>
              <p:nvPr/>
            </p:nvGrpSpPr>
            <p:grpSpPr bwMode="auto">
              <a:xfrm>
                <a:off x="2863" y="1666"/>
                <a:ext cx="387" cy="667"/>
                <a:chOff x="2863" y="1666"/>
                <a:chExt cx="387" cy="667"/>
              </a:xfrm>
            </p:grpSpPr>
            <p:sp>
              <p:nvSpPr>
                <p:cNvPr id="29714" name="AutoShape 39"/>
                <p:cNvSpPr>
                  <a:spLocks noChangeArrowheads="1"/>
                </p:cNvSpPr>
                <p:nvPr/>
              </p:nvSpPr>
              <p:spPr bwMode="auto">
                <a:xfrm rot="15480000" flipV="1">
                  <a:off x="2994" y="1836"/>
                  <a:ext cx="185" cy="32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200 h 21600"/>
                    <a:gd name="T14" fmla="*/ 14361 w 21600"/>
                    <a:gd name="T15" fmla="*/ 144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15" name="AutoShape 40"/>
                <p:cNvSpPr>
                  <a:spLocks noChangeArrowheads="1"/>
                </p:cNvSpPr>
                <p:nvPr/>
              </p:nvSpPr>
              <p:spPr bwMode="auto">
                <a:xfrm rot="11700000" flipV="1">
                  <a:off x="2880" y="1666"/>
                  <a:ext cx="185" cy="3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178 h 21600"/>
                    <a:gd name="T14" fmla="*/ 14361 w 21600"/>
                    <a:gd name="T15" fmla="*/ 1442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16" name="AutoShape 41"/>
                <p:cNvSpPr>
                  <a:spLocks noChangeArrowheads="1"/>
                </p:cNvSpPr>
                <p:nvPr/>
              </p:nvSpPr>
              <p:spPr bwMode="auto">
                <a:xfrm rot="-7740000" flipH="1" flipV="1">
                  <a:off x="2967" y="1731"/>
                  <a:ext cx="182" cy="3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40 w 21600"/>
                    <a:gd name="T13" fmla="*/ 7222 h 21600"/>
                    <a:gd name="T14" fmla="*/ 14360 w 21600"/>
                    <a:gd name="T15" fmla="*/ 1437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17" name="AutoShape 42"/>
                <p:cNvSpPr>
                  <a:spLocks noChangeArrowheads="1"/>
                </p:cNvSpPr>
                <p:nvPr/>
              </p:nvSpPr>
              <p:spPr bwMode="auto">
                <a:xfrm rot="17340000" flipV="1">
                  <a:off x="2985" y="1883"/>
                  <a:ext cx="185" cy="32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200 h 21600"/>
                    <a:gd name="T14" fmla="*/ 14361 w 21600"/>
                    <a:gd name="T15" fmla="*/ 144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18" name="AutoShape 43"/>
                <p:cNvSpPr>
                  <a:spLocks noChangeArrowheads="1"/>
                </p:cNvSpPr>
                <p:nvPr/>
              </p:nvSpPr>
              <p:spPr bwMode="auto">
                <a:xfrm rot="19020000" flipV="1">
                  <a:off x="2920" y="1967"/>
                  <a:ext cx="184" cy="3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161 w 21600"/>
                    <a:gd name="T13" fmla="*/ 7222 h 21600"/>
                    <a:gd name="T14" fmla="*/ 14439 w 21600"/>
                    <a:gd name="T15" fmla="*/ 1437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719" name="AutoShape 44"/>
                <p:cNvSpPr>
                  <a:spLocks noChangeArrowheads="1"/>
                </p:cNvSpPr>
                <p:nvPr/>
              </p:nvSpPr>
              <p:spPr bwMode="auto">
                <a:xfrm rot="20940000" flipV="1">
                  <a:off x="2863" y="2006"/>
                  <a:ext cx="185" cy="32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7239 w 21600"/>
                    <a:gd name="T13" fmla="*/ 7200 h 21600"/>
                    <a:gd name="T14" fmla="*/ 14361 w 21600"/>
                    <a:gd name="T15" fmla="*/ 144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10799" y="21600"/>
                      </a:lnTo>
                      <a:lnTo>
                        <a:pt x="1080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9700" name="Rectangle 45"/>
          <p:cNvSpPr>
            <a:spLocks noChangeArrowheads="1"/>
          </p:cNvSpPr>
          <p:nvPr/>
        </p:nvSpPr>
        <p:spPr bwMode="auto">
          <a:xfrm>
            <a:off x="1889125" y="1431925"/>
            <a:ext cx="2544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Surface Ectoderm</a:t>
            </a:r>
          </a:p>
        </p:txBody>
      </p:sp>
      <p:sp>
        <p:nvSpPr>
          <p:cNvPr id="29701" name="Line 46"/>
          <p:cNvSpPr>
            <a:spLocks noChangeShapeType="1"/>
          </p:cNvSpPr>
          <p:nvPr/>
        </p:nvSpPr>
        <p:spPr bwMode="auto">
          <a:xfrm>
            <a:off x="4267200" y="1676400"/>
            <a:ext cx="457200" cy="45720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ar-IQ"/>
          </a:p>
        </p:txBody>
      </p:sp>
      <p:sp>
        <p:nvSpPr>
          <p:cNvPr id="29702" name="Line 47"/>
          <p:cNvSpPr>
            <a:spLocks noChangeShapeType="1"/>
          </p:cNvSpPr>
          <p:nvPr/>
        </p:nvSpPr>
        <p:spPr bwMode="auto">
          <a:xfrm flipV="1">
            <a:off x="2667000" y="2819400"/>
            <a:ext cx="914400" cy="160020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ar-IQ"/>
          </a:p>
        </p:txBody>
      </p:sp>
      <p:sp>
        <p:nvSpPr>
          <p:cNvPr id="29703" name="Rectangle 48"/>
          <p:cNvSpPr>
            <a:spLocks noChangeArrowheads="1"/>
          </p:cNvSpPr>
          <p:nvPr/>
        </p:nvSpPr>
        <p:spPr bwMode="auto">
          <a:xfrm>
            <a:off x="1584325" y="4632325"/>
            <a:ext cx="258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Neural Crest Cells</a:t>
            </a:r>
          </a:p>
        </p:txBody>
      </p:sp>
      <p:sp>
        <p:nvSpPr>
          <p:cNvPr id="29704" name="Line 49"/>
          <p:cNvSpPr>
            <a:spLocks noChangeShapeType="1"/>
          </p:cNvSpPr>
          <p:nvPr/>
        </p:nvSpPr>
        <p:spPr bwMode="auto">
          <a:xfrm flipH="1" flipV="1">
            <a:off x="4648200" y="3276600"/>
            <a:ext cx="1524000" cy="175260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ar-IQ"/>
          </a:p>
        </p:txBody>
      </p:sp>
      <p:sp>
        <p:nvSpPr>
          <p:cNvPr id="29705" name="Rectangle 50"/>
          <p:cNvSpPr>
            <a:spLocks noChangeArrowheads="1"/>
          </p:cNvSpPr>
          <p:nvPr/>
        </p:nvSpPr>
        <p:spPr bwMode="auto">
          <a:xfrm>
            <a:off x="6384925" y="4937125"/>
            <a:ext cx="183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 rtl="0" eaLnBrk="0" hangingPunct="0"/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Neural Tube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066800"/>
            <a:ext cx="6324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09600" y="152400"/>
            <a:ext cx="8235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/>
            <a:r>
              <a:rPr lang="en-US" sz="2000" b="1" i="1">
                <a:solidFill>
                  <a:srgbClr val="000000"/>
                </a:solidFill>
                <a:latin typeface="Helvetica" charset="0"/>
              </a:rPr>
              <a:t>The notochord induces the overlying neuroectoderm </a:t>
            </a:r>
          </a:p>
          <a:p>
            <a:pPr algn="ctr" rtl="0" eaLnBrk="0" hangingPunct="0"/>
            <a:r>
              <a:rPr lang="en-US" sz="2000" b="1" i="1">
                <a:solidFill>
                  <a:srgbClr val="000000"/>
                </a:solidFill>
                <a:latin typeface="Helvetica" charset="0"/>
              </a:rPr>
              <a:t>cell layer to invaginate to form the neural tube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254500" y="1371600"/>
            <a:ext cx="3340100" cy="1362075"/>
            <a:chOff x="2680" y="864"/>
            <a:chExt cx="2104" cy="858"/>
          </a:xfrm>
        </p:grpSpPr>
        <p:sp>
          <p:nvSpPr>
            <p:cNvPr id="30729" name="AutoShape 5"/>
            <p:cNvSpPr>
              <a:spLocks noChangeArrowheads="1"/>
            </p:cNvSpPr>
            <p:nvPr/>
          </p:nvSpPr>
          <p:spPr bwMode="auto">
            <a:xfrm>
              <a:off x="2999" y="1560"/>
              <a:ext cx="146" cy="116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rgbClr val="FF221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0" name="Rectangle 6"/>
            <p:cNvSpPr>
              <a:spLocks noChangeArrowheads="1"/>
            </p:cNvSpPr>
            <p:nvPr/>
          </p:nvSpPr>
          <p:spPr bwMode="auto">
            <a:xfrm>
              <a:off x="3164" y="1530"/>
              <a:ext cx="16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>
                  <a:solidFill>
                    <a:srgbClr val="000000"/>
                  </a:solidFill>
                  <a:latin typeface="Helvetica" charset="0"/>
                </a:rPr>
                <a:t>Represents paracrine signals</a:t>
              </a:r>
            </a:p>
          </p:txBody>
        </p:sp>
        <p:sp>
          <p:nvSpPr>
            <p:cNvPr id="30731" name="AutoShape 7"/>
            <p:cNvSpPr>
              <a:spLocks noChangeArrowheads="1"/>
            </p:cNvSpPr>
            <p:nvPr/>
          </p:nvSpPr>
          <p:spPr bwMode="auto">
            <a:xfrm>
              <a:off x="2680" y="864"/>
              <a:ext cx="192" cy="192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rgbClr val="FF221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9933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4138" y="3621088"/>
            <a:ext cx="23114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029200" y="3276600"/>
            <a:ext cx="3873500" cy="3416300"/>
            <a:chOff x="3168" y="2064"/>
            <a:chExt cx="2440" cy="2152"/>
          </a:xfrm>
        </p:grpSpPr>
        <p:pic>
          <p:nvPicPr>
            <p:cNvPr id="30727" name="Picture 1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68" y="2064"/>
              <a:ext cx="2368" cy="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8" name="Text Box 11"/>
            <p:cNvSpPr txBox="1">
              <a:spLocks noChangeArrowheads="1"/>
            </p:cNvSpPr>
            <p:nvPr/>
          </p:nvSpPr>
          <p:spPr bwMode="auto">
            <a:xfrm>
              <a:off x="3168" y="3890"/>
              <a:ext cx="244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i="1">
                  <a:latin typeface="Helvetica" charset="0"/>
                </a:rPr>
                <a:t>Neural tube closure begins near the rostral end of the embryo and progresses caudally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NeuralTube-la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838200"/>
            <a:ext cx="7620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2900363" cy="36544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Neural crest cells migration is destined  towards the branchial arches</a:t>
            </a:r>
            <a:r>
              <a:rPr 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476250"/>
            <a:ext cx="505460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/>
              <a:t>Pattern of neural crest migration to the developing face and branchial arches</a:t>
            </a:r>
            <a:endParaRPr lang="en-US" b="1" dirty="0"/>
          </a:p>
        </p:txBody>
      </p:sp>
      <p:pic>
        <p:nvPicPr>
          <p:cNvPr id="33795" name="Picture 2" descr="L:\data\BookFigures\03\Figure_03-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43200" y="2133600"/>
            <a:ext cx="36449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357313"/>
            <a:ext cx="7929563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</Words>
  <Application>Microsoft Office PowerPoint</Application>
  <PresentationFormat>عرض على الشاشة (3:4)‏</PresentationFormat>
  <Paragraphs>48</Paragraphs>
  <Slides>19</Slides>
  <Notes>3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الشريحة 1</vt:lpstr>
      <vt:lpstr>Neural Crest</vt:lpstr>
      <vt:lpstr>Development of the Neural Tube</vt:lpstr>
      <vt:lpstr>Development of the Neural Tube</vt:lpstr>
      <vt:lpstr>الشريحة 5</vt:lpstr>
      <vt:lpstr>الشريحة 6</vt:lpstr>
      <vt:lpstr> Neural crest cells migration is destined  towards the branchial arches </vt:lpstr>
      <vt:lpstr>Pattern of neural crest migration to the developing face and branchial arches</vt:lpstr>
      <vt:lpstr>الشريحة 9</vt:lpstr>
      <vt:lpstr>Neural crest</vt:lpstr>
      <vt:lpstr>Connective tissue of head and neck</vt:lpstr>
      <vt:lpstr>Child with mandibulofacial dysostosis(Treacher’s Collin’s syndrome),results from failure of neural crest migration to facial region.</vt:lpstr>
      <vt:lpstr>Treachear Collin’s syndrom</vt:lpstr>
      <vt:lpstr>الشريحة 14</vt:lpstr>
      <vt:lpstr>الشريحة 15</vt:lpstr>
      <vt:lpstr>الشريحة 16</vt:lpstr>
      <vt:lpstr>الشريحة 17</vt:lpstr>
      <vt:lpstr>Branchial arches</vt:lpstr>
      <vt:lpstr>الشريحة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QAEED</dc:creator>
  <cp:lastModifiedBy>QAEED</cp:lastModifiedBy>
  <cp:revision>1</cp:revision>
  <dcterms:created xsi:type="dcterms:W3CDTF">2015-10-28T09:15:47Z</dcterms:created>
  <dcterms:modified xsi:type="dcterms:W3CDTF">2015-10-28T09:16:30Z</dcterms:modified>
</cp:coreProperties>
</file>