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889A883-765A-4BF5-9D69-F4A15638EDD1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0C5B968-8343-428C-89AD-9714A194CC83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CF560-C7DF-4D44-BB07-05EDC2F25B69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en-GB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0698A-F626-437F-A86B-AB8544FE7B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331E4-DA92-470F-979A-8C1059674976}" type="datetimeFigureOut">
              <a:rPr lang="ar-IQ" smtClean="0"/>
              <a:t>15/01/1437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7F948-C2C2-4B92-8940-88B0C056DE6E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371600"/>
          </a:xfrm>
        </p:spPr>
        <p:txBody>
          <a:bodyPr/>
          <a:lstStyle/>
          <a:p>
            <a:pPr eaLnBrk="1" hangingPunct="1"/>
            <a:r>
              <a:rPr lang="en-US" b="1" smtClean="0">
                <a:cs typeface="Tahoma" pitchFamily="34" charset="0"/>
              </a:rPr>
              <a:t>Embryology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357313"/>
            <a:ext cx="8229600" cy="4495800"/>
          </a:xfrm>
        </p:spPr>
        <p:txBody>
          <a:bodyPr/>
          <a:lstStyle/>
          <a:p>
            <a:pPr algn="l" rtl="0" eaLnBrk="1" hangingPunct="1"/>
            <a:r>
              <a:rPr lang="en-US" b="1" smtClean="0">
                <a:cs typeface="Times New Roman" pitchFamily="18" charset="0"/>
              </a:rPr>
              <a:t>Definition:  the study of the origin and development of an organism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Prenatal period:  before birth</a:t>
            </a:r>
          </a:p>
          <a:p>
            <a:pPr lvl="1" algn="l" rtl="0" eaLnBrk="1" hangingPunct="1"/>
            <a:r>
              <a:rPr lang="en-US" b="1" smtClean="0">
                <a:cs typeface="Times New Roman" pitchFamily="18" charset="0"/>
              </a:rPr>
              <a:t>38 weeks from conception to birth (average) “fetal” age</a:t>
            </a:r>
          </a:p>
          <a:p>
            <a:pPr lvl="1" algn="l" rtl="0" eaLnBrk="1" hangingPunct="1"/>
            <a:r>
              <a:rPr lang="en-US" b="1" smtClean="0">
                <a:cs typeface="Times New Roman" pitchFamily="18" charset="0"/>
              </a:rPr>
              <a:t>Gynecologic timing has been from LMP therefore refers to 40 weeks “gestational” age </a:t>
            </a:r>
          </a:p>
          <a:p>
            <a:pPr lvl="2" algn="l" rtl="0" eaLnBrk="1" hangingPunct="1"/>
            <a:r>
              <a:rPr lang="en-US" b="1" smtClean="0">
                <a:cs typeface="Times New Roman" pitchFamily="18" charset="0"/>
              </a:rPr>
              <a:t>Date of conception has been difficult to time</a:t>
            </a:r>
          </a:p>
          <a:p>
            <a:pPr lvl="2" algn="l" rtl="0" eaLnBrk="1" hangingPunct="1"/>
            <a:r>
              <a:rPr lang="en-US" b="1" smtClean="0">
                <a:cs typeface="Times New Roman" pitchFamily="18" charset="0"/>
              </a:rPr>
              <a:t>LMP is on average two weeks before ovulation </a:t>
            </a:r>
          </a:p>
          <a:p>
            <a:pPr lvl="1" eaLnBrk="1" hangingPunct="1"/>
            <a:endParaRPr lang="en-US" smtClean="0">
              <a:cs typeface="Times New Roman" pitchFamily="18" charset="0"/>
            </a:endParaRPr>
          </a:p>
          <a:p>
            <a:pPr lvl="1" eaLnBrk="1" hangingPunct="1"/>
            <a:endParaRPr lang="en-US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1685925" cy="1143000"/>
          </a:xfrm>
        </p:spPr>
        <p:txBody>
          <a:bodyPr/>
          <a:lstStyle/>
          <a:p>
            <a:r>
              <a:rPr lang="en-US" sz="3200" b="1" smtClean="0">
                <a:cs typeface="Tahoma" pitchFamily="34" charset="0"/>
              </a:rPr>
              <a:t>Morula</a:t>
            </a:r>
          </a:p>
        </p:txBody>
      </p:sp>
      <p:pic>
        <p:nvPicPr>
          <p:cNvPr id="16387" name="Picture 5" descr="moru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357188"/>
            <a:ext cx="5410200" cy="620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539750" y="1500188"/>
            <a:ext cx="8280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4000" b="1"/>
              <a:t>At the end of sixth week after fertilization, the embryo becomes </a:t>
            </a:r>
          </a:p>
          <a:p>
            <a:pPr algn="l" rtl="0"/>
            <a:r>
              <a:rPr lang="en-US" sz="4000" b="1"/>
              <a:t>22-24 mm in length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250825" y="2122488"/>
            <a:ext cx="85693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rtl="0" eaLnBrk="0" hangingPunct="0"/>
            <a:r>
              <a:rPr lang="en-US" sz="4000" b="1">
                <a:latin typeface="Calibri" pitchFamily="34" charset="0"/>
                <a:cs typeface="Times New Roman" pitchFamily="18" charset="0"/>
              </a:rPr>
              <a:t>Development during fetal period consists of growth and maturation of the structures that have already formed  during embryonic period</a:t>
            </a:r>
            <a:endParaRPr 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mtClean="0">
                <a:cs typeface="Tahoma" pitchFamily="34" charset="0"/>
              </a:rPr>
              <a:t>Events of embryonic period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Formation of three germ layers (ectoderm, mesoderm and endoderm)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CNS and neural crest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Migration of neural crest cells to their final destination  </a:t>
            </a:r>
            <a:endParaRPr lang="ar-LY" sz="2400" b="1" smtClean="0"/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branchial arches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teeth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mandible and maxilla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tongue and palate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thyroid gland and part of pituitary gland.</a:t>
            </a:r>
          </a:p>
          <a:p>
            <a:pPr algn="l" rtl="0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Development of lips and mouth cavity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ar-IQ" smtClean="0"/>
          </a:p>
        </p:txBody>
      </p:sp>
      <p:pic>
        <p:nvPicPr>
          <p:cNvPr id="20483" name="Picture 4" descr="03-01a_Prenatal_1"/>
          <p:cNvPicPr>
            <a:picLocks noChangeAspect="1" noChangeArrowheads="1"/>
          </p:cNvPicPr>
          <p:nvPr/>
        </p:nvPicPr>
        <p:blipFill>
          <a:blip r:embed="rId2"/>
          <a:srcRect l="8182" t="21176" r="8182" b="8235"/>
          <a:stretch>
            <a:fillRect/>
          </a:stretch>
        </p:blipFill>
        <p:spPr bwMode="auto">
          <a:xfrm>
            <a:off x="152400" y="728663"/>
            <a:ext cx="8928100" cy="5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IQ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ar-IQ" smtClean="0"/>
          </a:p>
        </p:txBody>
      </p:sp>
      <p:pic>
        <p:nvPicPr>
          <p:cNvPr id="21508" name="Picture 4" descr="03-01b_Prenatal_1"/>
          <p:cNvPicPr>
            <a:picLocks noChangeAspect="1" noChangeArrowheads="1"/>
          </p:cNvPicPr>
          <p:nvPr/>
        </p:nvPicPr>
        <p:blipFill>
          <a:blip r:embed="rId2"/>
          <a:srcRect b="5882"/>
          <a:stretch>
            <a:fillRect/>
          </a:stretch>
        </p:blipFill>
        <p:spPr bwMode="auto">
          <a:xfrm>
            <a:off x="6350" y="0"/>
            <a:ext cx="8756650" cy="63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173163" y="488950"/>
            <a:ext cx="6321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u="sng">
                <a:effectLst>
                  <a:outerShdw blurRad="38100" dist="38100" dir="2700000" algn="tl">
                    <a:srgbClr val="000000"/>
                  </a:outerShdw>
                </a:effectLst>
                <a:latin typeface="Bangle" pitchFamily="2" charset="0"/>
                <a:cs typeface="Arial" charset="0"/>
              </a:rPr>
              <a:t>Derivatives of germ layers</a:t>
            </a:r>
          </a:p>
        </p:txBody>
      </p:sp>
      <p:graphicFrame>
        <p:nvGraphicFramePr>
          <p:cNvPr id="96274" name="Group 18"/>
          <p:cNvGraphicFramePr>
            <a:graphicFrameLocks noGrp="1"/>
          </p:cNvGraphicFramePr>
          <p:nvPr>
            <p:ph idx="4294967295"/>
          </p:nvPr>
        </p:nvGraphicFramePr>
        <p:xfrm>
          <a:off x="468313" y="1557338"/>
          <a:ext cx="8229600" cy="4608513"/>
        </p:xfrm>
        <a:graphic>
          <a:graphicData uri="http://schemas.openxmlformats.org/drawingml/2006/table">
            <a:tbl>
              <a:tblPr rtl="1"/>
              <a:tblGrid>
                <a:gridCol w="2757488"/>
                <a:gridCol w="2728912"/>
                <a:gridCol w="27432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Mesoderm 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Endoderm 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Ectoderm 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angle" pitchFamily="2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Muscles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Connective tissues in the body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angle" pitchFamily="2" charset="0"/>
                        <a:cs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angle" pitchFamily="2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Gastrointestinal tract &amp; associated glands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angle" pitchFamily="2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Nervous system</a:t>
                      </a:r>
                      <a:endParaRPr kumimoji="0" lang="ar-LY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angle" pitchFamily="2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Sensory epithelium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Epidermis, hair, nails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Mammary &amp; cutaneous glands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Sinuses epithelium,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angle" pitchFamily="2" charset="0"/>
                          <a:cs typeface="Arial" charset="0"/>
                        </a:rPr>
                        <a:t>enamel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angle" pitchFamily="2" charset="0"/>
                        <a:cs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4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80" name="Picture 4" descr="Figure_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762000"/>
            <a:ext cx="35718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Figure_02-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76250"/>
            <a:ext cx="8497888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Tahoma" pitchFamily="34" charset="0"/>
              </a:rPr>
              <a:t>Neural Crest Cells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533900"/>
          </a:xfrm>
        </p:spPr>
        <p:txBody>
          <a:bodyPr/>
          <a:lstStyle/>
          <a:p>
            <a:pPr algn="l" rtl="0" eaLnBrk="1" hangingPunct="1"/>
            <a:r>
              <a:rPr lang="en-US" b="1" smtClean="0">
                <a:cs typeface="Times New Roman" pitchFamily="18" charset="0"/>
              </a:rPr>
              <a:t>Neural crest: “a transient band of cells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that joins the neural tube to the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epidermis.”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􀂄 migrate long distances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􀂄 give rise to a variety of cell types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􀂄 Sensory neurons, autonomic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neurons, glial cells, pigment cells,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endocrine cells, and connective and</a:t>
            </a:r>
          </a:p>
          <a:p>
            <a:pPr algn="l" rtl="0" eaLnBrk="1" hangingPunct="1"/>
            <a:r>
              <a:rPr lang="en-US" b="1" smtClean="0">
                <a:cs typeface="Times New Roman" pitchFamily="18" charset="0"/>
              </a:rPr>
              <a:t>supportive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羊膜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1066800" y="1066800"/>
            <a:ext cx="7391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rtl="0">
              <a:defRPr/>
            </a:pPr>
            <a:r>
              <a:rPr kumimoji="1" lang="en-US" altLang="zh-CN"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HUMAN</a:t>
            </a:r>
            <a:r>
              <a:rPr kumimoji="1" lang="en-US" altLang="zh-CN"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kumimoji="1" lang="en-US" altLang="zh-CN"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EMBRYOLOGY</a:t>
            </a:r>
            <a:endParaRPr kumimoji="1" lang="en-US" altLang="zh-CN" sz="2400">
              <a:latin typeface="Times New Roman" pitchFamily="18" charset="0"/>
              <a:cs typeface="Arial" charset="0"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116013" y="3068638"/>
            <a:ext cx="7127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kumimoji="1" lang="en-US" altLang="zh-CN" sz="4000" b="1">
                <a:solidFill>
                  <a:schemeClr val="folHlink"/>
                </a:solidFill>
              </a:rPr>
              <a:t>Development of Face, </a:t>
            </a:r>
          </a:p>
          <a:p>
            <a:pPr algn="ctr" rtl="0"/>
            <a:r>
              <a:rPr kumimoji="1" lang="en-US" altLang="zh-CN" sz="4000" b="1">
                <a:solidFill>
                  <a:schemeClr val="folHlink"/>
                </a:solidFill>
              </a:rPr>
              <a:t>Neck &amp; Limbs</a:t>
            </a:r>
            <a:endParaRPr kumimoji="1" lang="en-US" altLang="zh-CN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549275"/>
            <a:ext cx="8229600" cy="5472113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buFontTx/>
              <a:buNone/>
              <a:defRPr/>
            </a:pPr>
            <a:r>
              <a:rPr lang="en-US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Our goals for learning:Development of the orofacial structures</a:t>
            </a:r>
          </a:p>
          <a:p>
            <a:pPr algn="l" eaLnBrk="1" hangingPunct="1">
              <a:lnSpc>
                <a:spcPct val="80000"/>
              </a:lnSpc>
              <a:buFontTx/>
              <a:buNone/>
              <a:defRPr/>
            </a:pPr>
            <a:endParaRPr lang="en-US" u="sng" smtClean="0">
              <a:effectLst>
                <a:outerShdw blurRad="38100" dist="38100" dir="2700000" algn="tl">
                  <a:srgbClr val="C0C0C0"/>
                </a:outerShdw>
              </a:effectLst>
              <a:latin typeface="Bangle" pitchFamily="2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Formation of  inner cell mass which gives rise to embryonic germ layers.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Formation of neural crest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Development of face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Formation of tongue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Development of mandible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Formation of palate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Congenital malformation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>
              <a:defRPr/>
            </a:pP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Development can be interrupted by</a:t>
            </a:r>
          </a:p>
          <a:p>
            <a:pPr algn="l" rtl="0" eaLnBrk="1" hangingPunct="1">
              <a:defRPr/>
            </a:pP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abnormal genetic conditions</a:t>
            </a:r>
          </a:p>
          <a:p>
            <a:pPr algn="l" rtl="0" eaLnBrk="1" hangingPunct="1">
              <a:defRPr/>
            </a:pP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Diseased conditions of the mother(crossing the placenta)</a:t>
            </a:r>
          </a:p>
          <a:p>
            <a:pPr algn="l" rtl="0" eaLnBrk="1" hangingPunct="1">
              <a:defRPr/>
            </a:pP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or environmental agents (teratogens)</a:t>
            </a:r>
          </a:p>
          <a:p>
            <a:pPr algn="l" rtl="0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4000" smtClean="0">
                <a:cs typeface="Tahoma" pitchFamily="34" charset="0"/>
              </a:rPr>
              <a:t>Developmental Anatomy in human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Prenatal development ( events inside the uterus; before birth)</a:t>
            </a:r>
          </a:p>
          <a:p>
            <a:pPr algn="l" rtl="0"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Includes:</a:t>
            </a:r>
          </a:p>
          <a:p>
            <a:pPr algn="l" rtl="0"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1.Preimplantation period:  first two week.</a:t>
            </a:r>
          </a:p>
          <a:p>
            <a:pPr algn="l" rtl="0"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2.Embryonic period:         2</a:t>
            </a:r>
            <a:r>
              <a:rPr lang="en-US" sz="2800" baseline="30000" smtClean="0">
                <a:cs typeface="Times New Roman" pitchFamily="18" charset="0"/>
              </a:rPr>
              <a:t>nd</a:t>
            </a:r>
            <a:r>
              <a:rPr lang="en-US" sz="2800" smtClean="0">
                <a:cs typeface="Times New Roman" pitchFamily="18" charset="0"/>
              </a:rPr>
              <a:t> to 8</a:t>
            </a:r>
            <a:r>
              <a:rPr lang="en-US" sz="2800" baseline="30000" smtClean="0">
                <a:cs typeface="Times New Roman" pitchFamily="18" charset="0"/>
              </a:rPr>
              <a:t>th</a:t>
            </a:r>
            <a:r>
              <a:rPr lang="en-US" sz="2800" smtClean="0">
                <a:cs typeface="Times New Roman" pitchFamily="18" charset="0"/>
              </a:rPr>
              <a:t> week.</a:t>
            </a:r>
          </a:p>
          <a:p>
            <a:pPr algn="l" rtl="0"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3. Fetal period </a:t>
            </a:r>
            <a:r>
              <a:rPr lang="ar-LY" sz="2800" smtClean="0"/>
              <a:t> : </a:t>
            </a:r>
            <a:r>
              <a:rPr lang="en-US" sz="2800" smtClean="0">
                <a:cs typeface="Times New Roman" pitchFamily="18" charset="0"/>
              </a:rPr>
              <a:t>From 9</a:t>
            </a:r>
            <a:r>
              <a:rPr lang="en-US" sz="2800" baseline="30000" smtClean="0">
                <a:cs typeface="Times New Roman" pitchFamily="18" charset="0"/>
              </a:rPr>
              <a:t>th</a:t>
            </a:r>
            <a:r>
              <a:rPr lang="en-US" sz="2800" smtClean="0">
                <a:cs typeface="Times New Roman" pitchFamily="18" charset="0"/>
              </a:rPr>
              <a:t> week till end of pregnancy.</a:t>
            </a:r>
          </a:p>
          <a:p>
            <a:pPr algn="l" rtl="0">
              <a:lnSpc>
                <a:spcPct val="80000"/>
              </a:lnSpc>
            </a:pPr>
            <a:r>
              <a:rPr lang="en-US" sz="2800" smtClean="0">
                <a:cs typeface="Times New Roman" pitchFamily="18" charset="0"/>
              </a:rPr>
              <a:t>Postnatal development: All the developmental events which occur after birth( Further development of some organs and structures e.g. teeth, mandible, maxilla, long bone.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03-03_Fertlization_1"/>
          <p:cNvPicPr>
            <a:picLocks noChangeAspect="1" noChangeArrowheads="1"/>
          </p:cNvPicPr>
          <p:nvPr/>
        </p:nvPicPr>
        <p:blipFill>
          <a:blip r:embed="rId2"/>
          <a:srcRect l="4546" t="5882" r="4546" b="5882"/>
          <a:stretch>
            <a:fillRect/>
          </a:stretch>
        </p:blipFill>
        <p:spPr bwMode="auto">
          <a:xfrm>
            <a:off x="990600" y="938213"/>
            <a:ext cx="7313613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517525" y="609600"/>
            <a:ext cx="3829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/>
              <a:t>Fertilization to Implantation</a:t>
            </a: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1828800" y="4495800"/>
            <a:ext cx="990600" cy="19812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rtl="0" eaLnBrk="0" hangingPunct="0"/>
            <a:r>
              <a:rPr lang="en-US"/>
              <a:t>Ovary</a:t>
            </a:r>
          </a:p>
          <a:p>
            <a:pPr algn="l" rtl="0" eaLnBrk="0" hangingPunct="0"/>
            <a:r>
              <a:rPr lang="en-US"/>
              <a:t>At the time of fertile peroid </a:t>
            </a:r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11430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Week 1:</a:t>
            </a:r>
          </a:p>
        </p:txBody>
      </p:sp>
      <p:pic>
        <p:nvPicPr>
          <p:cNvPr id="13315" name="Picture 3" descr="first week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182688"/>
            <a:ext cx="8839200" cy="5519737"/>
          </a:xfrm>
          <a:noFill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09800" y="4191000"/>
            <a:ext cx="167005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>
                <a:latin typeface="Times New Roman" pitchFamily="18" charset="0"/>
              </a:rPr>
              <a:t>Fertilization</a:t>
            </a:r>
          </a:p>
          <a:p>
            <a:pPr algn="l" rtl="0" eaLnBrk="0" hangingPunct="0"/>
            <a:r>
              <a:rPr lang="en-US" sz="2400">
                <a:latin typeface="Times New Roman" pitchFamily="18" charset="0"/>
              </a:rPr>
              <a:t>Day 1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12725" y="1336675"/>
            <a:ext cx="1628775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>
                <a:latin typeface="Times New Roman" pitchFamily="18" charset="0"/>
              </a:rPr>
              <a:t>2 cell stage </a:t>
            </a:r>
          </a:p>
          <a:p>
            <a:pPr algn="l" rtl="0" eaLnBrk="0" hangingPunct="0"/>
            <a:r>
              <a:rPr lang="en-US" sz="2400">
                <a:latin typeface="Times New Roman" pitchFamily="18" charset="0"/>
              </a:rPr>
              <a:t>Day 2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333625" y="1143000"/>
            <a:ext cx="1628775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>
                <a:latin typeface="Times New Roman" pitchFamily="18" charset="0"/>
              </a:rPr>
              <a:t>4 cell stage </a:t>
            </a:r>
          </a:p>
          <a:p>
            <a:pPr algn="l" rtl="0" eaLnBrk="0" hangingPunct="0"/>
            <a:r>
              <a:rPr lang="en-US" sz="2400">
                <a:latin typeface="Times New Roman" pitchFamily="18" charset="0"/>
              </a:rPr>
              <a:t>Late Day 2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251325" y="1184275"/>
            <a:ext cx="1081088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>
                <a:latin typeface="Times New Roman" pitchFamily="18" charset="0"/>
              </a:rPr>
              <a:t>Morula</a:t>
            </a:r>
          </a:p>
          <a:p>
            <a:pPr algn="l" rtl="0" eaLnBrk="0" hangingPunct="0"/>
            <a:r>
              <a:rPr lang="en-US" sz="2400">
                <a:latin typeface="Times New Roman" pitchFamily="18" charset="0"/>
              </a:rPr>
              <a:t>Day 3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927725" y="1336675"/>
            <a:ext cx="1452563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>
                <a:latin typeface="Times New Roman" pitchFamily="18" charset="0"/>
              </a:rPr>
              <a:t>Blastocyst</a:t>
            </a:r>
          </a:p>
          <a:p>
            <a:pPr algn="l" rtl="0" eaLnBrk="0" hangingPunct="0"/>
            <a:r>
              <a:rPr lang="en-US" sz="2400">
                <a:latin typeface="Times New Roman" pitchFamily="18" charset="0"/>
              </a:rPr>
              <a:t>Day 5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451725" y="3851275"/>
            <a:ext cx="1738313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l" rtl="0" eaLnBrk="0" hangingPunct="0"/>
            <a:r>
              <a:rPr lang="en-US" sz="2400">
                <a:latin typeface="Times New Roman" pitchFamily="18" charset="0"/>
              </a:rPr>
              <a:t>Implantation</a:t>
            </a:r>
          </a:p>
          <a:p>
            <a:pPr algn="l" rtl="0" eaLnBrk="0" hangingPunct="0"/>
            <a:r>
              <a:rPr lang="en-US" sz="2400">
                <a:latin typeface="Times New Roman" pitchFamily="18" charset="0"/>
              </a:rPr>
              <a:t>Day 6 - 7</a:t>
            </a:r>
          </a:p>
        </p:txBody>
      </p:sp>
    </p:spTree>
  </p:cSld>
  <p:clrMapOvr>
    <a:masterClrMapping/>
  </p:clrMapOvr>
  <p:transition advTm="10073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ahoma" pitchFamily="34" charset="0"/>
              </a:rPr>
              <a:t>Fertilization period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mtClean="0">
                <a:cs typeface="Times New Roman" pitchFamily="18" charset="0"/>
              </a:rPr>
              <a:t>Developmental disturbances in meiosis:</a:t>
            </a:r>
          </a:p>
          <a:p>
            <a:pPr algn="l" rtl="0"/>
            <a:r>
              <a:rPr lang="en-US" smtClean="0">
                <a:cs typeface="Times New Roman" pitchFamily="18" charset="0"/>
              </a:rPr>
              <a:t>Results in chromosomal abnormalities like Down’s syndrome (triosomy 21 )</a:t>
            </a:r>
          </a:p>
          <a:p>
            <a:pPr algn="l" rtl="0"/>
            <a:r>
              <a:rPr lang="en-US" smtClean="0">
                <a:cs typeface="Times New Roman" pitchFamily="18" charset="0"/>
              </a:rPr>
              <a:t>Children with Down syndrome may have increased level of periodontal diseases and abnormally shaped teeth.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Bangle" pitchFamily="2" charset="0"/>
              </a:rPr>
              <a:t>Formation of blastocyt</a:t>
            </a: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363" name="Picture 11" descr="blastocyst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196975"/>
            <a:ext cx="4897437" cy="2497138"/>
          </a:xfrm>
          <a:noFill/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258888" y="4868863"/>
            <a:ext cx="6784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rtl="0">
              <a:buFontTx/>
              <a:buChar char="•"/>
              <a:defRPr/>
            </a:pP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Bangle" pitchFamily="2" charset="0"/>
                <a:cs typeface="Arial" charset="0"/>
              </a:rPr>
              <a:t>Inner cell mass will differentiate to epiblast (ectoderm)</a:t>
            </a:r>
          </a:p>
          <a:p>
            <a:pPr algn="l">
              <a:defRPr/>
            </a:pP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Bangle" pitchFamily="2" charset="0"/>
                <a:cs typeface="Arial" charset="0"/>
              </a:rPr>
              <a:t>&amp; hypoblast (endoderm).the cells of ectoderm will </a:t>
            </a:r>
          </a:p>
          <a:p>
            <a:pPr algn="l">
              <a:defRPr/>
            </a:pP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Bangle" pitchFamily="2" charset="0"/>
                <a:cs typeface="Arial" charset="0"/>
              </a:rPr>
              <a:t>Migerate to form a third layer (mesoderm).these three </a:t>
            </a:r>
          </a:p>
          <a:p>
            <a:pPr algn="l">
              <a:defRPr/>
            </a:pP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Bangle" pitchFamily="2" charset="0"/>
                <a:cs typeface="Arial" charset="0"/>
              </a:rPr>
              <a:t>Layers are the germ layer which will form embryo.</a:t>
            </a:r>
          </a:p>
        </p:txBody>
      </p:sp>
      <p:pic>
        <p:nvPicPr>
          <p:cNvPr id="15365" name="Picture 14" descr="swwwww"/>
          <p:cNvPicPr>
            <a:picLocks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580063" y="2851150"/>
            <a:ext cx="3024187" cy="19510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8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515</Words>
  <Application>Microsoft Office PowerPoint</Application>
  <PresentationFormat>عرض على الشاشة (3:4)‏</PresentationFormat>
  <Paragraphs>97</Paragraphs>
  <Slides>19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Embryology</vt:lpstr>
      <vt:lpstr>الشريحة 2</vt:lpstr>
      <vt:lpstr>الشريحة 3</vt:lpstr>
      <vt:lpstr>الشريحة 4</vt:lpstr>
      <vt:lpstr>Developmental Anatomy in human</vt:lpstr>
      <vt:lpstr>الشريحة 6</vt:lpstr>
      <vt:lpstr>Week 1:</vt:lpstr>
      <vt:lpstr>Fertilization period</vt:lpstr>
      <vt:lpstr>Formation of blastocyt</vt:lpstr>
      <vt:lpstr>Morula</vt:lpstr>
      <vt:lpstr>الشريحة 11</vt:lpstr>
      <vt:lpstr>الشريحة 12</vt:lpstr>
      <vt:lpstr>Events of embryonic period</vt:lpstr>
      <vt:lpstr>الشريحة 14</vt:lpstr>
      <vt:lpstr>الشريحة 15</vt:lpstr>
      <vt:lpstr>الشريحة 16</vt:lpstr>
      <vt:lpstr>الشريحة 17</vt:lpstr>
      <vt:lpstr>                 </vt:lpstr>
      <vt:lpstr>Neural Crest Cells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Embryology</dc:title>
  <dc:creator>QAEED</dc:creator>
  <cp:lastModifiedBy>QAEED</cp:lastModifiedBy>
  <cp:revision>1</cp:revision>
  <dcterms:created xsi:type="dcterms:W3CDTF">2015-10-28T09:13:44Z</dcterms:created>
  <dcterms:modified xsi:type="dcterms:W3CDTF">2015-10-28T09:15:15Z</dcterms:modified>
</cp:coreProperties>
</file>