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30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14/01/1437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14/01/1437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14/01/1437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العاشرة</a:t>
            </a:r>
            <a:endParaRPr lang="ar-IQ" dirty="0"/>
          </a:p>
        </p:txBody>
      </p:sp>
      <p:sp>
        <p:nvSpPr>
          <p:cNvPr id="3" name="عنوان فرعي 2"/>
          <p:cNvSpPr>
            <a:spLocks noGrp="1"/>
          </p:cNvSpPr>
          <p:nvPr>
            <p:ph type="subTitle" idx="1"/>
          </p:nvPr>
        </p:nvSpPr>
        <p:spPr/>
        <p:txBody>
          <a:bodyPr/>
          <a:lstStyle/>
          <a:p>
            <a:r>
              <a:rPr lang="ar-IQ" dirty="0" smtClean="0"/>
              <a:t>محل عقد البيع</a:t>
            </a:r>
            <a:endParaRPr lang="ar-IQ" dirty="0"/>
          </a:p>
        </p:txBody>
      </p:sp>
    </p:spTree>
    <p:extLst>
      <p:ext uri="{BB962C8B-B14F-4D97-AF65-F5344CB8AC3E}">
        <p14:creationId xmlns:p14="http://schemas.microsoft.com/office/powerpoint/2010/main" val="473671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البيع بالسعر المتداول في التجارة او السعر الذي جرى عليه التعامل بين المتعاقدين</a:t>
            </a:r>
            <a:endParaRPr lang="ar-IQ" dirty="0"/>
          </a:p>
        </p:txBody>
      </p:sp>
      <p:sp>
        <p:nvSpPr>
          <p:cNvPr id="3" name="عنصر نائب للمحتوى 2"/>
          <p:cNvSpPr>
            <a:spLocks noGrp="1"/>
          </p:cNvSpPr>
          <p:nvPr>
            <p:ph idx="1"/>
          </p:nvPr>
        </p:nvSpPr>
        <p:spPr/>
        <p:txBody>
          <a:bodyPr/>
          <a:lstStyle/>
          <a:p>
            <a:r>
              <a:rPr lang="ar-IQ" dirty="0" smtClean="0"/>
              <a:t>يمكن تحديده ضمنا من خلال الاتفاق الضمني على ترك تحديده الى سعر السلعة المداول بين التجار وذلك تبعا لظروف وملابسات التعاقد</a:t>
            </a:r>
          </a:p>
          <a:p>
            <a:r>
              <a:rPr lang="ar-IQ" dirty="0" smtClean="0"/>
              <a:t>العبرة ليست بقيمة في ذاته. بل بسعره المتداول في الاسواق سواء اكان هذا السعر اقل او اكثر من قيمته الحقيقية.</a:t>
            </a:r>
            <a:endParaRPr lang="ar-IQ" dirty="0"/>
          </a:p>
        </p:txBody>
      </p:sp>
    </p:spTree>
    <p:extLst>
      <p:ext uri="{BB962C8B-B14F-4D97-AF65-F5344CB8AC3E}">
        <p14:creationId xmlns:p14="http://schemas.microsoft.com/office/powerpoint/2010/main" val="1809107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البيع على اساس الثمن الذي اشترى به البائع</a:t>
            </a:r>
            <a:endParaRPr lang="ar-IQ" dirty="0"/>
          </a:p>
        </p:txBody>
      </p:sp>
      <p:sp>
        <p:nvSpPr>
          <p:cNvPr id="3" name="عنصر نائب للمحتوى 2"/>
          <p:cNvSpPr>
            <a:spLocks noGrp="1"/>
          </p:cNvSpPr>
          <p:nvPr>
            <p:ph idx="1"/>
          </p:nvPr>
        </p:nvSpPr>
        <p:spPr/>
        <p:txBody>
          <a:bodyPr/>
          <a:lstStyle/>
          <a:p>
            <a:r>
              <a:rPr lang="ar-IQ" dirty="0" smtClean="0"/>
              <a:t>يجوز للمتعاقدين الاتفاق على جعل الثمن الذي اشترى به البائع اساسا لتقدير الثمن كان يكون الثمن هو مثل الثمن الذي اشترى البائع او اكثر او باقل من ذلك</a:t>
            </a:r>
            <a:endParaRPr lang="ar-IQ" dirty="0"/>
          </a:p>
        </p:txBody>
      </p:sp>
    </p:spTree>
    <p:extLst>
      <p:ext uri="{BB962C8B-B14F-4D97-AF65-F5344CB8AC3E}">
        <p14:creationId xmlns:p14="http://schemas.microsoft.com/office/powerpoint/2010/main" val="2213768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ترك تقدير الثمن </a:t>
            </a:r>
            <a:r>
              <a:rPr lang="ar-IQ" dirty="0" err="1" smtClean="0"/>
              <a:t>لاجنبي</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smtClean="0"/>
              <a:t>يذهب البعض الى ان هذا العقد ناقصا. الا ان اغلبية الفقهاء يذهبون الى ان عقد البيع ينعقد من تاريخ اتفاق الطرفين على تعيين الاجنبي لتحديد الثمن حتى ولو لم يحدد بعد.</a:t>
            </a:r>
          </a:p>
          <a:p>
            <a:r>
              <a:rPr lang="ar-IQ" dirty="0" smtClean="0"/>
              <a:t>وحكمة ان هذا العقد بيع معلق على شرط واقف وهو تحديد الثمن من قبل الاجنبي.</a:t>
            </a:r>
          </a:p>
          <a:p>
            <a:r>
              <a:rPr lang="ar-IQ" dirty="0" smtClean="0"/>
              <a:t>يجوز الطعن فيه في الحالتين: 1- في حالة التدليس 2-تجاوز الحدود التي رسمها له الطرفان.</a:t>
            </a:r>
          </a:p>
          <a:p>
            <a:r>
              <a:rPr lang="ar-IQ" dirty="0" smtClean="0"/>
              <a:t>اما في </a:t>
            </a:r>
            <a:r>
              <a:rPr lang="ar-IQ" dirty="0" smtClean="0"/>
              <a:t>حالة عدم </a:t>
            </a:r>
            <a:r>
              <a:rPr lang="ar-IQ" dirty="0" smtClean="0"/>
              <a:t>التعيين: فان البيع لا يوجد الا من تاريخ الاتفاق اللاحق, اي تاريخ التعيين.</a:t>
            </a:r>
          </a:p>
          <a:p>
            <a:r>
              <a:rPr lang="ar-IQ" dirty="0" err="1" smtClean="0"/>
              <a:t>لايوجد</a:t>
            </a:r>
            <a:r>
              <a:rPr lang="ar-IQ" dirty="0" smtClean="0"/>
              <a:t> مانع في </a:t>
            </a:r>
            <a:r>
              <a:rPr lang="ar-IQ" dirty="0" err="1" smtClean="0"/>
              <a:t>في</a:t>
            </a:r>
            <a:r>
              <a:rPr lang="ar-IQ" dirty="0" smtClean="0"/>
              <a:t> التشريع العراقي يمنع من ترك امر تقدير الثمن الى اجنبي من قبل المتعاقدين </a:t>
            </a:r>
            <a:endParaRPr lang="ar-IQ" dirty="0"/>
          </a:p>
        </p:txBody>
      </p:sp>
    </p:spTree>
    <p:extLst>
      <p:ext uri="{BB962C8B-B14F-4D97-AF65-F5344CB8AC3E}">
        <p14:creationId xmlns:p14="http://schemas.microsoft.com/office/powerpoint/2010/main" val="1417781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الثمن الجدي</a:t>
            </a:r>
            <a:endParaRPr lang="ar-IQ" dirty="0"/>
          </a:p>
        </p:txBody>
      </p:sp>
      <p:sp>
        <p:nvSpPr>
          <p:cNvPr id="3" name="عنصر نائب للمحتوى 2"/>
          <p:cNvSpPr>
            <a:spLocks noGrp="1"/>
          </p:cNvSpPr>
          <p:nvPr>
            <p:ph idx="1"/>
          </p:nvPr>
        </p:nvSpPr>
        <p:spPr/>
        <p:txBody>
          <a:bodyPr>
            <a:normAutofit/>
          </a:bodyPr>
          <a:lstStyle/>
          <a:p>
            <a:r>
              <a:rPr lang="ar-IQ" dirty="0" smtClean="0"/>
              <a:t>يعني </a:t>
            </a:r>
            <a:r>
              <a:rPr lang="ar-IQ" dirty="0"/>
              <a:t>ان تكون نية البائع بأن يقبض الثمن من المشتري ولكن لا يشترط ان يكون هناك مساواة بين الثمن وقيمة المبيع لان الثمن يقدره المتعاقدان </a:t>
            </a:r>
            <a:r>
              <a:rPr lang="ar-IQ" dirty="0" smtClean="0"/>
              <a:t>.</a:t>
            </a:r>
          </a:p>
          <a:p>
            <a:r>
              <a:rPr lang="ar-IQ" dirty="0" smtClean="0"/>
              <a:t>القانون </a:t>
            </a:r>
            <a:r>
              <a:rPr lang="ar-IQ" dirty="0" err="1" smtClean="0"/>
              <a:t>لايعتد</a:t>
            </a:r>
            <a:r>
              <a:rPr lang="ar-IQ" dirty="0" smtClean="0"/>
              <a:t> بالتباين بين الثمن وقيمة المبيع الا في الحالات الاتية:</a:t>
            </a:r>
          </a:p>
          <a:p>
            <a:r>
              <a:rPr lang="ar-IQ" dirty="0" smtClean="0"/>
              <a:t>1- حالة الغبن المصحوب بالتغرير</a:t>
            </a:r>
          </a:p>
          <a:p>
            <a:r>
              <a:rPr lang="ar-IQ" dirty="0" smtClean="0"/>
              <a:t>2- في حالة الاستغلال</a:t>
            </a:r>
          </a:p>
          <a:p>
            <a:r>
              <a:rPr lang="ar-IQ" dirty="0" smtClean="0"/>
              <a:t>3- حالة الغبن الفاحش</a:t>
            </a:r>
            <a:endParaRPr lang="ar-IQ" dirty="0"/>
          </a:p>
        </p:txBody>
      </p:sp>
    </p:spTree>
    <p:extLst>
      <p:ext uri="{BB962C8B-B14F-4D97-AF65-F5344CB8AC3E}">
        <p14:creationId xmlns:p14="http://schemas.microsoft.com/office/powerpoint/2010/main" val="1085990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الاستثناءات في مسألة الثمن الجدي </a:t>
            </a:r>
          </a:p>
        </p:txBody>
      </p:sp>
      <p:sp>
        <p:nvSpPr>
          <p:cNvPr id="3" name="عنصر نائب للمحتوى 2"/>
          <p:cNvSpPr>
            <a:spLocks noGrp="1"/>
          </p:cNvSpPr>
          <p:nvPr>
            <p:ph idx="1"/>
          </p:nvPr>
        </p:nvSpPr>
        <p:spPr/>
        <p:txBody>
          <a:bodyPr>
            <a:normAutofit fontScale="55000" lnSpcReduction="20000"/>
          </a:bodyPr>
          <a:lstStyle/>
          <a:p>
            <a:pPr marL="0" indent="0">
              <a:buNone/>
            </a:pPr>
            <a:endParaRPr lang="ar-IQ" dirty="0"/>
          </a:p>
          <a:p>
            <a:r>
              <a:rPr lang="ar-IQ" dirty="0"/>
              <a:t>اولاً : الثمن الصوري : وهو الثمن الذي يذكر في العقد ويسمى ولكن البائع لا ينوي ان يطالب المشتري به </a:t>
            </a:r>
            <a:r>
              <a:rPr lang="ar-IQ" dirty="0" err="1"/>
              <a:t>ويقتضيه</a:t>
            </a:r>
            <a:r>
              <a:rPr lang="ar-IQ" dirty="0"/>
              <a:t> منه كلاً او جزءاً </a:t>
            </a:r>
            <a:r>
              <a:rPr lang="ar-IQ" dirty="0" smtClean="0"/>
              <a:t>.</a:t>
            </a:r>
          </a:p>
          <a:p>
            <a:r>
              <a:rPr lang="ar-IQ" dirty="0"/>
              <a:t>والثمن الصوري على نوعين : </a:t>
            </a:r>
          </a:p>
          <a:p>
            <a:r>
              <a:rPr lang="ar-IQ" dirty="0"/>
              <a:t>أ‌- صورية مطلقة : اذا اتفق الطرفان على ان لا يلتزم المشتري بالثمن المسمى وهنا يكون العقد باطلاً كبيع ولكن قد يكون هبة مستترة وذلك تطبيقاً لنظرية تحول العقد ( م 140 </a:t>
            </a:r>
            <a:r>
              <a:rPr lang="ar-IQ" dirty="0" err="1"/>
              <a:t>ق.م.ع</a:t>
            </a:r>
            <a:r>
              <a:rPr lang="ar-IQ" dirty="0"/>
              <a:t> ) .</a:t>
            </a:r>
          </a:p>
          <a:p>
            <a:r>
              <a:rPr lang="ar-IQ" dirty="0"/>
              <a:t>ب‌- صورية نسبية : اذا اتفقا على مخالفة الثمن المسمى .</a:t>
            </a:r>
          </a:p>
          <a:p>
            <a:r>
              <a:rPr lang="ar-IQ" dirty="0"/>
              <a:t>ملاحظات مهمة : </a:t>
            </a:r>
          </a:p>
          <a:p>
            <a:r>
              <a:rPr lang="ar-IQ" dirty="0"/>
              <a:t>1- لا يجوز الطعن بالصورية في التصرفات العقارية بعد تسجيلها في دائرة التسجيل العقاري ( م 149 </a:t>
            </a:r>
            <a:r>
              <a:rPr lang="ar-IQ" dirty="0" err="1"/>
              <a:t>ق.م.ع</a:t>
            </a:r>
            <a:r>
              <a:rPr lang="ar-IQ" dirty="0"/>
              <a:t> ) .</a:t>
            </a:r>
          </a:p>
          <a:p>
            <a:r>
              <a:rPr lang="ar-IQ" dirty="0"/>
              <a:t>2- لا يعتبر الثمن صوري اذا ابرأ البائع المشتري من الثمن او وهبه له في عقد او اي تصرف قانوني لاحق لعقد البيع لان المهم في جدية الثمن عند ابرام العقد .</a:t>
            </a:r>
          </a:p>
          <a:p>
            <a:r>
              <a:rPr lang="ar-IQ" dirty="0"/>
              <a:t>3- اما الصورية النسبية فان العقد ينعقد على الثمن الذي يثبته الطرف المسمى في العقد وهذا يعني : </a:t>
            </a:r>
          </a:p>
          <a:p>
            <a:r>
              <a:rPr lang="ar-IQ" dirty="0"/>
              <a:t>أ‌- اذا اثبت المشتري ان الثمن الحقيقي اقل من الثمن المسمى في العقد فانه يلزم بالثمن الذي اثبته .</a:t>
            </a:r>
          </a:p>
          <a:p>
            <a:r>
              <a:rPr lang="ar-IQ" dirty="0"/>
              <a:t>ب‌- اذا اثبت البائع ان الثمن الحقيقي اكثر من المسمى كان له المطالبة بالزيادة . </a:t>
            </a:r>
          </a:p>
          <a:p>
            <a:r>
              <a:rPr lang="ar-IQ" dirty="0"/>
              <a:t>ثانياً : الثمن التافه : هو الثمن الذي يقل عن القيمة الحقيقية بمراحل مثل ان يبيع شخص داره </a:t>
            </a:r>
            <a:r>
              <a:rPr lang="ar-IQ" dirty="0" err="1"/>
              <a:t>لاخر</a:t>
            </a:r>
            <a:r>
              <a:rPr lang="ar-IQ" dirty="0"/>
              <a:t> بعشرة دنانير او ان يبيع سيارته </a:t>
            </a:r>
            <a:r>
              <a:rPr lang="ar-IQ" dirty="0" err="1"/>
              <a:t>لاخر</a:t>
            </a:r>
            <a:r>
              <a:rPr lang="ar-IQ" dirty="0"/>
              <a:t> بخمسة دنانير. فالعقد هنا لا ينعقد كبيع </a:t>
            </a:r>
          </a:p>
          <a:p>
            <a:endParaRPr lang="ar-IQ" dirty="0"/>
          </a:p>
        </p:txBody>
      </p:sp>
    </p:spTree>
    <p:extLst>
      <p:ext uri="{BB962C8B-B14F-4D97-AF65-F5344CB8AC3E}">
        <p14:creationId xmlns:p14="http://schemas.microsoft.com/office/powerpoint/2010/main" val="2472147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الثمن التافه</a:t>
            </a:r>
            <a:endParaRPr lang="ar-IQ" dirty="0"/>
          </a:p>
        </p:txBody>
      </p:sp>
      <p:sp>
        <p:nvSpPr>
          <p:cNvPr id="3" name="عنصر نائب للمحتوى 2"/>
          <p:cNvSpPr>
            <a:spLocks noGrp="1"/>
          </p:cNvSpPr>
          <p:nvPr>
            <p:ph idx="1"/>
          </p:nvPr>
        </p:nvSpPr>
        <p:spPr/>
        <p:txBody>
          <a:bodyPr/>
          <a:lstStyle/>
          <a:p>
            <a:r>
              <a:rPr lang="ar-IQ" dirty="0"/>
              <a:t>ترى </a:t>
            </a:r>
            <a:r>
              <a:rPr lang="ar-IQ" dirty="0" err="1"/>
              <a:t>محمكة</a:t>
            </a:r>
            <a:r>
              <a:rPr lang="ar-IQ" dirty="0"/>
              <a:t> النقض الفرنسية ان العقد في هذه الحالة لا يمكن اعتباره بيع ولا يمكن اعتباره هبة مستترة . ولكن الفقه يرى انه لا ينعقد بيعاً ولكن هبة مكشوفة غير مستترة لان نية التبرع واضحة كل الوضوح .</a:t>
            </a:r>
          </a:p>
        </p:txBody>
      </p:sp>
    </p:spTree>
    <p:extLst>
      <p:ext uri="{BB962C8B-B14F-4D97-AF65-F5344CB8AC3E}">
        <p14:creationId xmlns:p14="http://schemas.microsoft.com/office/powerpoint/2010/main" val="429578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الثمن البخس</a:t>
            </a: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a:t>هو الثمن الذي يقل كثيراً عن قيمة المبيع الا انه لا يصل الى مبلغ الثمن التفاهة مبلغ الثمن التافه . فهو ثمن جدي كان الحصول عليه هو الباعث الدافع على الالتزام بنقل الملكية الى المشتري.</a:t>
            </a:r>
          </a:p>
          <a:p>
            <a:r>
              <a:rPr lang="ar-IQ" dirty="0"/>
              <a:t>مع العلم ان الثمن التافه اقل من الثمن البخس .</a:t>
            </a:r>
          </a:p>
          <a:p>
            <a:r>
              <a:rPr lang="ar-IQ" dirty="0"/>
              <a:t>س : ما الحكم اذا بيع عقار مقابل مرتب مدى حياة البائع وسواء كان الايراد يساوي غلة العقار او يقل عنها اي ان المشتري </a:t>
            </a:r>
            <a:r>
              <a:rPr lang="ar-IQ" dirty="0" err="1"/>
              <a:t>ياخذ</a:t>
            </a:r>
            <a:r>
              <a:rPr lang="ar-IQ" dirty="0"/>
              <a:t> العقار دون ان يدفع شيئاً من ماله فهل يعتبر الثمن جدي يكفي لانعقاد البيع ام هو غير جدي لا ينعقد به البيع ؟</a:t>
            </a:r>
          </a:p>
          <a:p>
            <a:r>
              <a:rPr lang="ar-IQ"/>
              <a:t>ج: يذهب القضاء الفرنسي في بعض الحالات انه ثمن غير جدي والعقد باطل كبيع ولكن ممكن ان يصبح هبة مستترة وتذهب ( م 149ق.م.ع ) الى انه لا يجوز الطعن بالصورية في التصرفات العقارية بعد تسجيلها في دائرة التسجيل العقاري </a:t>
            </a:r>
          </a:p>
        </p:txBody>
      </p:sp>
    </p:spTree>
    <p:extLst>
      <p:ext uri="{BB962C8B-B14F-4D97-AF65-F5344CB8AC3E}">
        <p14:creationId xmlns:p14="http://schemas.microsoft.com/office/powerpoint/2010/main" val="3049457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المبيع</a:t>
            </a:r>
            <a:endParaRPr lang="ar-IQ" dirty="0"/>
          </a:p>
        </p:txBody>
      </p:sp>
      <p:sp>
        <p:nvSpPr>
          <p:cNvPr id="3" name="عنصر نائب للمحتوى 2"/>
          <p:cNvSpPr>
            <a:spLocks noGrp="1"/>
          </p:cNvSpPr>
          <p:nvPr>
            <p:ph idx="1"/>
          </p:nvPr>
        </p:nvSpPr>
        <p:spPr/>
        <p:txBody>
          <a:bodyPr>
            <a:normAutofit fontScale="55000" lnSpcReduction="20000"/>
          </a:bodyPr>
          <a:lstStyle/>
          <a:p>
            <a:r>
              <a:rPr lang="ar-IQ" dirty="0" smtClean="0"/>
              <a:t>المبيع هو مال </a:t>
            </a:r>
          </a:p>
          <a:p>
            <a:r>
              <a:rPr lang="ar-IQ" dirty="0" smtClean="0"/>
              <a:t>احكام المبيع: 1-يلزم ان يكون معينا تعيينا نافيا للجهالة </a:t>
            </a:r>
          </a:p>
          <a:p>
            <a:r>
              <a:rPr lang="ar-IQ" dirty="0" smtClean="0"/>
              <a:t>2- يصح بيع الاشياء المستقبلية اذا كانت محددة تحديدا يمنع الجهالة والغرر</a:t>
            </a:r>
          </a:p>
          <a:p>
            <a:r>
              <a:rPr lang="ar-IQ" dirty="0" smtClean="0"/>
              <a:t>3- عقد البيع </a:t>
            </a:r>
            <a:r>
              <a:rPr lang="ar-IQ" dirty="0" err="1" smtClean="0"/>
              <a:t>لاينعقد</a:t>
            </a:r>
            <a:r>
              <a:rPr lang="ar-IQ" dirty="0" smtClean="0"/>
              <a:t> اذا تبين بان المبيع لم يكن موجودا وقت ابرام العقد او قبله  كما هو الحال عليه في حالة هلاكه .</a:t>
            </a:r>
          </a:p>
          <a:p>
            <a:r>
              <a:rPr lang="ar-IQ" dirty="0" smtClean="0"/>
              <a:t> 4-ان الهلاك المقارن او السابق  سواء اكان قانونا او ماديا وسواء اكان مجهولا من الطرفين او معلوما لاحدهما دون الاخر </a:t>
            </a:r>
            <a:r>
              <a:rPr lang="ar-IQ" dirty="0" err="1" smtClean="0"/>
              <a:t>لايؤدي</a:t>
            </a:r>
            <a:r>
              <a:rPr lang="ar-IQ" dirty="0" smtClean="0"/>
              <a:t> الى انعقاد البيع. الا ان المشتري يمكن مطالبة البائع </a:t>
            </a:r>
            <a:r>
              <a:rPr lang="ar-IQ" dirty="0" err="1" smtClean="0"/>
              <a:t>البائع</a:t>
            </a:r>
            <a:r>
              <a:rPr lang="ar-IQ" dirty="0" smtClean="0"/>
              <a:t> بالتعويض وفقا لقواعد المسؤولية التقصيرية في حالة العلم </a:t>
            </a:r>
          </a:p>
          <a:p>
            <a:r>
              <a:rPr lang="ar-IQ" dirty="0" smtClean="0"/>
              <a:t>5- اما الهلاك اللاحق فانه </a:t>
            </a:r>
            <a:r>
              <a:rPr lang="ar-IQ" dirty="0" err="1" smtClean="0"/>
              <a:t>لايبطل</a:t>
            </a:r>
            <a:r>
              <a:rPr lang="ar-IQ" dirty="0" smtClean="0"/>
              <a:t> العقد وانما يجعله مفسوخا لاستحالة تنفيذ البائع لالتزامه بتسليم المبيع الى المشتري. الا ان الاخير له الحق بمطالبة البائع بالتعويض اذا كان الاخير قد تسبب فيه.</a:t>
            </a:r>
          </a:p>
          <a:p>
            <a:r>
              <a:rPr lang="ar-IQ" dirty="0" smtClean="0"/>
              <a:t>6- في حالة الهلاك الجزئي للمبيع السابق او المقارن فان المشتري يكون مخيرا بين فسخ البيع وبين ابقائه  مع انقاص الثمن.</a:t>
            </a:r>
          </a:p>
          <a:p>
            <a:r>
              <a:rPr lang="ar-IQ" dirty="0" smtClean="0"/>
              <a:t>7- اذا بيعت عدة اشياء بثمن واحد وهلك بعضها دون البعض </a:t>
            </a:r>
            <a:r>
              <a:rPr lang="ar-IQ" dirty="0" err="1" smtClean="0"/>
              <a:t>الاخر.فان</a:t>
            </a:r>
            <a:r>
              <a:rPr lang="ar-IQ" dirty="0" smtClean="0"/>
              <a:t> المشتري ترك المبيع. </a:t>
            </a:r>
          </a:p>
          <a:p>
            <a:r>
              <a:rPr lang="ar-IQ" dirty="0" smtClean="0"/>
              <a:t>هذه الاحكام تخصص الاشياء </a:t>
            </a:r>
            <a:r>
              <a:rPr lang="ar-IQ" dirty="0" err="1" smtClean="0"/>
              <a:t>المعينه</a:t>
            </a:r>
            <a:r>
              <a:rPr lang="ar-IQ" dirty="0" smtClean="0"/>
              <a:t> بالذات اما </a:t>
            </a:r>
            <a:r>
              <a:rPr lang="ar-IQ" dirty="0" err="1" smtClean="0"/>
              <a:t>المثليه</a:t>
            </a:r>
            <a:r>
              <a:rPr lang="ar-IQ" dirty="0" smtClean="0"/>
              <a:t> فان العقد يبقى صحيحا ويتم تسليم مثل المبيع</a:t>
            </a:r>
          </a:p>
          <a:p>
            <a:r>
              <a:rPr lang="ar-IQ" dirty="0" smtClean="0"/>
              <a:t>8- يجوز تعيين المبيع على اساس نموذج  يقدمها للمشتري . يلتزم البائع بان يقدم للمشتري بضاعة مطابقة للنموذج والا كان للمشتري مخيرا بين القبول بالثمن المسمى او فسخ البيع. كما لو المطالبة بالتنفيذ العيني</a:t>
            </a:r>
          </a:p>
          <a:p>
            <a:endParaRPr lang="ar-IQ" dirty="0"/>
          </a:p>
        </p:txBody>
      </p:sp>
    </p:spTree>
    <p:extLst>
      <p:ext uri="{BB962C8B-B14F-4D97-AF65-F5344CB8AC3E}">
        <p14:creationId xmlns:p14="http://schemas.microsoft.com/office/powerpoint/2010/main" val="2853146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الثمن</a:t>
            </a: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a:t>المادة 526</a:t>
            </a:r>
          </a:p>
          <a:p>
            <a:r>
              <a:rPr lang="ar-IQ" dirty="0"/>
              <a:t>1 – الثمن ما يكون بدلاً </a:t>
            </a:r>
            <a:r>
              <a:rPr lang="ar-IQ" dirty="0" err="1"/>
              <a:t>للمبیع</a:t>
            </a:r>
            <a:r>
              <a:rPr lang="ar-IQ" dirty="0"/>
              <a:t> ويتعلق بالذمة.</a:t>
            </a:r>
          </a:p>
          <a:p>
            <a:r>
              <a:rPr lang="ar-IQ" dirty="0"/>
              <a:t>2 – ويلزم ان يكون الثمن معلوماً بأن يكون </a:t>
            </a:r>
            <a:r>
              <a:rPr lang="ar-IQ" dirty="0" err="1"/>
              <a:t>معیناً</a:t>
            </a:r>
            <a:r>
              <a:rPr lang="ar-IQ" dirty="0"/>
              <a:t> </a:t>
            </a:r>
            <a:r>
              <a:rPr lang="ar-IQ" dirty="0" err="1"/>
              <a:t>تعییناً</a:t>
            </a:r>
            <a:r>
              <a:rPr lang="ar-IQ" dirty="0"/>
              <a:t> </a:t>
            </a:r>
            <a:r>
              <a:rPr lang="ar-IQ" dirty="0" err="1"/>
              <a:t>نافیاً</a:t>
            </a:r>
            <a:r>
              <a:rPr lang="ar-IQ" dirty="0"/>
              <a:t> </a:t>
            </a:r>
            <a:r>
              <a:rPr lang="ar-IQ" dirty="0" err="1"/>
              <a:t>للجھالة</a:t>
            </a:r>
            <a:r>
              <a:rPr lang="ar-IQ" dirty="0"/>
              <a:t> الفاحشة</a:t>
            </a:r>
            <a:r>
              <a:rPr lang="ar-IQ" dirty="0" smtClean="0"/>
              <a:t>.</a:t>
            </a:r>
            <a:endParaRPr lang="en-US" dirty="0" smtClean="0"/>
          </a:p>
          <a:p>
            <a:r>
              <a:rPr lang="ar-IQ" dirty="0"/>
              <a:t>المادة 527</a:t>
            </a:r>
          </a:p>
          <a:p>
            <a:r>
              <a:rPr lang="ar-IQ" dirty="0"/>
              <a:t>1 – في </a:t>
            </a:r>
            <a:r>
              <a:rPr lang="ar-IQ" dirty="0" err="1"/>
              <a:t>البیع</a:t>
            </a:r>
            <a:r>
              <a:rPr lang="ar-IQ" dirty="0"/>
              <a:t> المطلق يجب ان يكون الثمن مقدراً بالنقد، ويجوز ان يقتصر التقدير على </a:t>
            </a:r>
            <a:r>
              <a:rPr lang="ar-IQ" dirty="0" err="1" smtClean="0"/>
              <a:t>بیان</a:t>
            </a:r>
            <a:r>
              <a:rPr lang="ar-IQ" dirty="0" smtClean="0"/>
              <a:t> الاسس </a:t>
            </a:r>
            <a:r>
              <a:rPr lang="ar-IQ" dirty="0"/>
              <a:t>التي يحدد الثمن </a:t>
            </a:r>
            <a:r>
              <a:rPr lang="ar-IQ" dirty="0" err="1"/>
              <a:t>بموجبھا</a:t>
            </a:r>
            <a:r>
              <a:rPr lang="ar-IQ" dirty="0"/>
              <a:t> </a:t>
            </a:r>
            <a:r>
              <a:rPr lang="ar-IQ" dirty="0" err="1"/>
              <a:t>فیما</a:t>
            </a:r>
            <a:r>
              <a:rPr lang="ar-IQ" dirty="0"/>
              <a:t> بعد.</a:t>
            </a:r>
          </a:p>
          <a:p>
            <a:r>
              <a:rPr lang="ar-IQ" dirty="0"/>
              <a:t>2 – واذا اتفق على ان الثمن </a:t>
            </a:r>
            <a:r>
              <a:rPr lang="ar-IQ" dirty="0" err="1"/>
              <a:t>ھو</a:t>
            </a:r>
            <a:r>
              <a:rPr lang="ar-IQ" dirty="0"/>
              <a:t> سعر السوق وجب عند الشك ان يكون الثمن سعر </a:t>
            </a:r>
            <a:r>
              <a:rPr lang="ar-IQ" dirty="0" smtClean="0"/>
              <a:t>السوق في </a:t>
            </a:r>
            <a:r>
              <a:rPr lang="ar-IQ" dirty="0"/>
              <a:t>المكان والزمان اللذين يجب </a:t>
            </a:r>
            <a:r>
              <a:rPr lang="ar-IQ" dirty="0" err="1"/>
              <a:t>فیھما</a:t>
            </a:r>
            <a:r>
              <a:rPr lang="ar-IQ" dirty="0"/>
              <a:t> </a:t>
            </a:r>
            <a:r>
              <a:rPr lang="ar-IQ" dirty="0" err="1"/>
              <a:t>تسلیم</a:t>
            </a:r>
            <a:r>
              <a:rPr lang="ar-IQ" dirty="0"/>
              <a:t> </a:t>
            </a:r>
            <a:r>
              <a:rPr lang="ar-IQ" dirty="0" err="1"/>
              <a:t>المبیع</a:t>
            </a:r>
            <a:r>
              <a:rPr lang="ar-IQ" dirty="0"/>
              <a:t> للمشتري، فإذا لم يكن في </a:t>
            </a:r>
            <a:r>
              <a:rPr lang="ar-IQ" dirty="0" smtClean="0"/>
              <a:t>مكان </a:t>
            </a:r>
            <a:r>
              <a:rPr lang="ar-IQ" dirty="0" err="1" smtClean="0"/>
              <a:t>التسلیم</a:t>
            </a:r>
            <a:r>
              <a:rPr lang="ar-IQ" dirty="0" smtClean="0"/>
              <a:t> </a:t>
            </a:r>
            <a:r>
              <a:rPr lang="ar-IQ" dirty="0"/>
              <a:t>سوق وجب الرجوع الى سعر السوق في المكان الذي يقضي العرف بأن </a:t>
            </a:r>
            <a:r>
              <a:rPr lang="ar-IQ" dirty="0" smtClean="0"/>
              <a:t>تكون اسعاره </a:t>
            </a:r>
            <a:r>
              <a:rPr lang="ar-IQ" dirty="0" err="1"/>
              <a:t>ھي</a:t>
            </a:r>
            <a:r>
              <a:rPr lang="ar-IQ" dirty="0"/>
              <a:t> السارية.</a:t>
            </a:r>
          </a:p>
        </p:txBody>
      </p:sp>
    </p:spTree>
    <p:extLst>
      <p:ext uri="{BB962C8B-B14F-4D97-AF65-F5344CB8AC3E}">
        <p14:creationId xmlns:p14="http://schemas.microsoft.com/office/powerpoint/2010/main" val="1256494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ماهية الثمن</a:t>
            </a:r>
            <a:endParaRPr lang="ar-IQ" dirty="0"/>
          </a:p>
        </p:txBody>
      </p:sp>
      <p:sp>
        <p:nvSpPr>
          <p:cNvPr id="3" name="عنصر نائب للمحتوى 2"/>
          <p:cNvSpPr>
            <a:spLocks noGrp="1"/>
          </p:cNvSpPr>
          <p:nvPr>
            <p:ph idx="1"/>
          </p:nvPr>
        </p:nvSpPr>
        <p:spPr/>
        <p:txBody>
          <a:bodyPr/>
          <a:lstStyle/>
          <a:p>
            <a:r>
              <a:rPr lang="ar-IQ" dirty="0" smtClean="0"/>
              <a:t>استنادا الى نص المادة 527/2 : يشترط ان يكون الثمن مبلغا من النقود.</a:t>
            </a:r>
          </a:p>
          <a:p>
            <a:r>
              <a:rPr lang="ar-IQ" dirty="0"/>
              <a:t>وعلية فان الثمن </a:t>
            </a:r>
            <a:r>
              <a:rPr lang="ar-IQ" dirty="0" smtClean="0"/>
              <a:t> </a:t>
            </a:r>
            <a:r>
              <a:rPr lang="ar-IQ" dirty="0"/>
              <a:t>هو المبلغ النقدي الذي يلتزم المشتري بالوفاء به للبائع، مقابل حصوله على الشيء المبيع، فهو محل الالتزام الرئيسي والعنصر الأساسي في عقد البيع، بحيث أنه لا ينعقد البيع إلا إذا تم الاتفاق على المبيع </a:t>
            </a:r>
            <a:r>
              <a:rPr lang="ar-IQ" dirty="0" smtClean="0"/>
              <a:t>والثمن</a:t>
            </a:r>
            <a:endParaRPr lang="ar-IQ" dirty="0"/>
          </a:p>
        </p:txBody>
      </p:sp>
    </p:spTree>
    <p:extLst>
      <p:ext uri="{BB962C8B-B14F-4D97-AF65-F5344CB8AC3E}">
        <p14:creationId xmlns:p14="http://schemas.microsoft.com/office/powerpoint/2010/main" val="88701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 شروط </a:t>
            </a:r>
            <a:r>
              <a:rPr lang="ar-IQ" dirty="0" smtClean="0"/>
              <a:t>الثمن: الشرط الاول ان يكون من النقود</a:t>
            </a:r>
            <a:endParaRPr lang="ar-IQ" dirty="0"/>
          </a:p>
        </p:txBody>
      </p:sp>
      <p:sp>
        <p:nvSpPr>
          <p:cNvPr id="3" name="عنصر نائب للمحتوى 2"/>
          <p:cNvSpPr>
            <a:spLocks noGrp="1"/>
          </p:cNvSpPr>
          <p:nvPr>
            <p:ph idx="1"/>
          </p:nvPr>
        </p:nvSpPr>
        <p:spPr/>
        <p:txBody>
          <a:bodyPr/>
          <a:lstStyle/>
          <a:p>
            <a:r>
              <a:rPr lang="ar-IQ" dirty="0"/>
              <a:t>ان يكون من النقود:  فيستخلص من خلال هذه المادة أن </a:t>
            </a:r>
            <a:r>
              <a:rPr lang="ar-IQ" dirty="0" smtClean="0"/>
              <a:t> الثمن يجب ان يكون نقديا </a:t>
            </a:r>
            <a:r>
              <a:rPr lang="ar-IQ" dirty="0"/>
              <a:t>لا غير، مثلا: لا يقدم ذهبا أو ما يعادل الذهب لانعدام النقد حتى ولو كان لهذا الذهب سعر نقدي معروف في البورصة لأن العبرة بالنقد وقت </a:t>
            </a:r>
            <a:r>
              <a:rPr lang="ar-IQ" dirty="0" smtClean="0"/>
              <a:t>التعاقد، </a:t>
            </a:r>
            <a:r>
              <a:rPr lang="ar-IQ" dirty="0"/>
              <a:t>لأن </a:t>
            </a:r>
            <a:r>
              <a:rPr lang="ar-IQ" dirty="0" err="1"/>
              <a:t>بإنعدام</a:t>
            </a:r>
            <a:r>
              <a:rPr lang="ar-IQ" dirty="0"/>
              <a:t> الثمن لا يكون العقد بيعا وإنما هبة وإذا لم يكن المبلغ نقودا فإن العقد يعتبر مقايضة وليس بيعا</a:t>
            </a:r>
          </a:p>
        </p:txBody>
      </p:sp>
    </p:spTree>
    <p:extLst>
      <p:ext uri="{BB962C8B-B14F-4D97-AF65-F5344CB8AC3E}">
        <p14:creationId xmlns:p14="http://schemas.microsoft.com/office/powerpoint/2010/main" val="2352870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التمييز بين الثمن وغيرة من الحالات</a:t>
            </a:r>
            <a:endParaRPr lang="ar-IQ" dirty="0"/>
          </a:p>
        </p:txBody>
      </p:sp>
      <p:sp>
        <p:nvSpPr>
          <p:cNvPr id="3" name="عنصر نائب للمحتوى 2"/>
          <p:cNvSpPr>
            <a:spLocks noGrp="1"/>
          </p:cNvSpPr>
          <p:nvPr>
            <p:ph idx="1"/>
          </p:nvPr>
        </p:nvSpPr>
        <p:spPr/>
        <p:txBody>
          <a:bodyPr>
            <a:normAutofit lnSpcReduction="10000"/>
          </a:bodyPr>
          <a:lstStyle/>
          <a:p>
            <a:r>
              <a:rPr lang="ar-IQ" dirty="0" smtClean="0"/>
              <a:t>الثمن اذا كان من غير النقود: فان هذا يعتبر مقايضه وليس بيعا . لكن في بعض الحالات يكون الثمن قسم </a:t>
            </a:r>
            <a:r>
              <a:rPr lang="ar-IQ" dirty="0"/>
              <a:t>نقودا والقسم الاخر من غير النقود. يبيع شخص حديقة متميزة مقابل منزل ومبلغا من النقود، فهذا العقد يظهر ذو طبيعة مزدوجة فإذا نظرنا إلى النقود كمقابل فهو بيع وإذا نظرنا إلى المنزل كمقابل فهو مقايضة فأختلف الفقه في </a:t>
            </a:r>
            <a:r>
              <a:rPr lang="ar-IQ" dirty="0" smtClean="0"/>
              <a:t>تكييفه</a:t>
            </a:r>
            <a:endParaRPr lang="ar-IQ" dirty="0"/>
          </a:p>
          <a:p>
            <a:pPr marL="0" indent="0">
              <a:buNone/>
            </a:pPr>
            <a:r>
              <a:rPr lang="ar-IQ" dirty="0" smtClean="0"/>
              <a:t>. الراي الراجح يكون </a:t>
            </a:r>
            <a:r>
              <a:rPr lang="ar-IQ" dirty="0"/>
              <a:t>على أساس نسبة مقدار النقود إلى جملة المقابل فإذا كانت النقود هي الجزء الأكبر كان العقد بيعا أما إذا كان العكس فهو </a:t>
            </a:r>
            <a:r>
              <a:rPr lang="ar-IQ" dirty="0" smtClean="0"/>
              <a:t>مقايضه</a:t>
            </a:r>
            <a:endParaRPr lang="ar-IQ" dirty="0"/>
          </a:p>
        </p:txBody>
      </p:sp>
    </p:spTree>
    <p:extLst>
      <p:ext uri="{BB962C8B-B14F-4D97-AF65-F5344CB8AC3E}">
        <p14:creationId xmlns:p14="http://schemas.microsoft.com/office/powerpoint/2010/main" val="2387477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اذا كان المقابل التزاما بعمل , دينا, ايرادا , او من غير النقود</a:t>
            </a:r>
            <a:endParaRPr lang="ar-IQ" dirty="0"/>
          </a:p>
        </p:txBody>
      </p:sp>
      <p:sp>
        <p:nvSpPr>
          <p:cNvPr id="3" name="عنصر نائب للمحتوى 2"/>
          <p:cNvSpPr>
            <a:spLocks noGrp="1"/>
          </p:cNvSpPr>
          <p:nvPr>
            <p:ph idx="1"/>
          </p:nvPr>
        </p:nvSpPr>
        <p:spPr/>
        <p:txBody>
          <a:bodyPr/>
          <a:lstStyle/>
          <a:p>
            <a:r>
              <a:rPr lang="ar-IQ" dirty="0"/>
              <a:t>1- اذا كان المقابل التزاما بعمل </a:t>
            </a:r>
            <a:r>
              <a:rPr lang="ar-IQ" dirty="0" smtClean="0"/>
              <a:t>:هذا العقد </a:t>
            </a:r>
            <a:r>
              <a:rPr lang="ar-IQ" dirty="0" err="1" smtClean="0"/>
              <a:t>لايعتبر</a:t>
            </a:r>
            <a:r>
              <a:rPr lang="ar-IQ" dirty="0" smtClean="0"/>
              <a:t> بيعا ولا مقايضة وانما هو عقد غير مسمى .</a:t>
            </a:r>
          </a:p>
          <a:p>
            <a:r>
              <a:rPr lang="ar-IQ" dirty="0"/>
              <a:t>2- اذا كان </a:t>
            </a:r>
            <a:r>
              <a:rPr lang="ar-IQ" dirty="0" smtClean="0"/>
              <a:t>المقابل </a:t>
            </a:r>
            <a:r>
              <a:rPr lang="ar-IQ" dirty="0" err="1" smtClean="0"/>
              <a:t>دينا:يعتبر</a:t>
            </a:r>
            <a:r>
              <a:rPr lang="ar-IQ" dirty="0" smtClean="0"/>
              <a:t> وفاء بمقابل</a:t>
            </a:r>
          </a:p>
          <a:p>
            <a:r>
              <a:rPr lang="ar-IQ" dirty="0" smtClean="0"/>
              <a:t>3- اذا </a:t>
            </a:r>
            <a:r>
              <a:rPr lang="ar-IQ" dirty="0"/>
              <a:t>كان المقابل </a:t>
            </a:r>
            <a:r>
              <a:rPr lang="ar-IQ" dirty="0" smtClean="0"/>
              <a:t>ايرادا: يعتبر بيعا</a:t>
            </a:r>
          </a:p>
          <a:p>
            <a:r>
              <a:rPr lang="ar-IQ" dirty="0"/>
              <a:t>4- اذا كان المقابل </a:t>
            </a:r>
            <a:r>
              <a:rPr lang="ar-IQ" dirty="0" smtClean="0"/>
              <a:t>من غير النقود: يعتبر مقابضه</a:t>
            </a:r>
          </a:p>
          <a:p>
            <a:endParaRPr lang="ar-IQ" dirty="0"/>
          </a:p>
        </p:txBody>
      </p:sp>
    </p:spTree>
    <p:extLst>
      <p:ext uri="{BB962C8B-B14F-4D97-AF65-F5344CB8AC3E}">
        <p14:creationId xmlns:p14="http://schemas.microsoft.com/office/powerpoint/2010/main" val="2363088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الشرط الثاني : الثمن مقدرا او قابل للتقدير</a:t>
            </a: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a:t>هذا الشرط أن يتفق طرفا العقد على الثمن بتعيينه تعيينا دقيقا وصريحا برقم معين في العقد كما لو حدد الثمن بمبلغ 5000 </a:t>
            </a:r>
            <a:r>
              <a:rPr lang="ar-IQ" dirty="0" smtClean="0"/>
              <a:t>د ع، </a:t>
            </a:r>
            <a:r>
              <a:rPr lang="ar-IQ" dirty="0"/>
              <a:t>بحيث أن ذلك التحديد لا يدع مجال للمنازعة </a:t>
            </a:r>
            <a:r>
              <a:rPr lang="ar-IQ" dirty="0" smtClean="0"/>
              <a:t>مستقبلا، </a:t>
            </a:r>
            <a:r>
              <a:rPr lang="ar-IQ" dirty="0"/>
              <a:t>ولا يشترط في الثمن الإمكانية والمشروعية لأن دفع الثمن نقدا دائما ممكنا ومشروعا، وإذا لم يحدد المتعاقدان ثمن المبيع فلا يترتب على ذلك بطلان العقد لأنه قد يكون التقدير ضمنيا وذلك متى تبين من ظروف المتعاقدان قد نويا اعتماد السعر المتداول في التجارة إذا كان للمبيع سعر متداول، أو سعر الذي جرى عليه التعامل بينهما(6).</a:t>
            </a:r>
          </a:p>
          <a:p>
            <a:r>
              <a:rPr lang="ar-IQ" dirty="0"/>
              <a:t>إلا أن من الناحية العملية لا يعني أن تقدير الثمن يكون دائما متفق عليه لأن بالنسبة لبيع المنقولات يحدد مقدار الثمن احد المتعاقدان وغالبا ما يكون البائع ويقبله المشتري أما في بيع العقارات يقدر الثمن عن طريق تفاوض بين المتعاقدان وغالبا ما ينتهي </a:t>
            </a:r>
            <a:r>
              <a:rPr lang="ar-IQ" dirty="0" err="1"/>
              <a:t>بتفاقهما</a:t>
            </a:r>
            <a:r>
              <a:rPr lang="ar-IQ" dirty="0"/>
              <a:t> عليه، ويكون الثمن قابل للتقدير في المستقبل وذلك بتبيان الأسس الموضوعية التي يستند </a:t>
            </a:r>
            <a:r>
              <a:rPr lang="ar-IQ" dirty="0" smtClean="0"/>
              <a:t>عليها</a:t>
            </a:r>
            <a:endParaRPr lang="ar-IQ" dirty="0"/>
          </a:p>
        </p:txBody>
      </p:sp>
    </p:spTree>
    <p:extLst>
      <p:ext uri="{BB962C8B-B14F-4D97-AF65-F5344CB8AC3E}">
        <p14:creationId xmlns:p14="http://schemas.microsoft.com/office/powerpoint/2010/main" val="3842167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اسس تقدير الثمن</a:t>
            </a:r>
            <a:endParaRPr lang="ar-IQ" dirty="0"/>
          </a:p>
        </p:txBody>
      </p:sp>
      <p:sp>
        <p:nvSpPr>
          <p:cNvPr id="3" name="عنصر نائب للمحتوى 2"/>
          <p:cNvSpPr>
            <a:spLocks noGrp="1"/>
          </p:cNvSpPr>
          <p:nvPr>
            <p:ph idx="1"/>
          </p:nvPr>
        </p:nvSpPr>
        <p:spPr/>
        <p:txBody>
          <a:bodyPr/>
          <a:lstStyle/>
          <a:p>
            <a:r>
              <a:rPr lang="ar-IQ" dirty="0" smtClean="0"/>
              <a:t>1- البيع بسعر السوق: اذا تم تحديد البيع على اساس البيع بسعر السوق في مكان وزمان معين فيؤخذ هذا السوق بنظر الاعتبار.</a:t>
            </a:r>
          </a:p>
          <a:p>
            <a:r>
              <a:rPr lang="ar-IQ" dirty="0" smtClean="0"/>
              <a:t>اذا لم يحدد الاتفاق فالسوق هي سوق زمان ومكان التسليم.</a:t>
            </a:r>
          </a:p>
          <a:p>
            <a:r>
              <a:rPr lang="ar-IQ" dirty="0" smtClean="0"/>
              <a:t>اذا لم يكن هناك سوق فالسوق هي المكان الذي يقضي به العرف </a:t>
            </a:r>
            <a:endParaRPr lang="ar-IQ" dirty="0"/>
          </a:p>
        </p:txBody>
      </p:sp>
    </p:spTree>
    <p:extLst>
      <p:ext uri="{BB962C8B-B14F-4D97-AF65-F5344CB8AC3E}">
        <p14:creationId xmlns:p14="http://schemas.microsoft.com/office/powerpoint/2010/main" val="128537477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1229</TotalTime>
  <Words>1474</Words>
  <Application>Microsoft Office PowerPoint</Application>
  <PresentationFormat>عرض على الشاشة (3:4)‏</PresentationFormat>
  <Paragraphs>77</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سمة Office</vt:lpstr>
      <vt:lpstr>المحاضرة العاشرة</vt:lpstr>
      <vt:lpstr>المبيع</vt:lpstr>
      <vt:lpstr>الثمن</vt:lpstr>
      <vt:lpstr>ماهية الثمن</vt:lpstr>
      <vt:lpstr> شروط الثمن: الشرط الاول ان يكون من النقود</vt:lpstr>
      <vt:lpstr>التمييز بين الثمن وغيرة من الحالات</vt:lpstr>
      <vt:lpstr>اذا كان المقابل التزاما بعمل , دينا, ايرادا , او من غير النقود</vt:lpstr>
      <vt:lpstr>الشرط الثاني : الثمن مقدرا او قابل للتقدير</vt:lpstr>
      <vt:lpstr>اسس تقدير الثمن</vt:lpstr>
      <vt:lpstr>البيع بالسعر المتداول في التجارة او السعر الذي جرى عليه التعامل بين المتعاقدين</vt:lpstr>
      <vt:lpstr>البيع على اساس الثمن الذي اشترى به البائع</vt:lpstr>
      <vt:lpstr>ترك تقدير الثمن لاجنبي</vt:lpstr>
      <vt:lpstr>الثمن الجدي</vt:lpstr>
      <vt:lpstr>الاستثناءات في مسألة الثمن الجدي </vt:lpstr>
      <vt:lpstr>الثمن التافه</vt:lpstr>
      <vt:lpstr>الثمن البخس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العاشرة</dc:title>
  <dc:creator>dell-moh</dc:creator>
  <cp:lastModifiedBy>dell-moh</cp:lastModifiedBy>
  <cp:revision>18</cp:revision>
  <dcterms:created xsi:type="dcterms:W3CDTF">2015-10-16T10:17:02Z</dcterms:created>
  <dcterms:modified xsi:type="dcterms:W3CDTF">2015-10-27T13:35:33Z</dcterms:modified>
</cp:coreProperties>
</file>