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72" d="100"/>
          <a:sy n="72" d="100"/>
        </p:scale>
        <p:origin x="-115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t>28/12/1436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IQ" dirty="0" smtClean="0"/>
              <a:t>المحاضرة التاسعة</a:t>
            </a:r>
            <a:endParaRPr lang="ar-IQ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IQ" dirty="0" smtClean="0"/>
              <a:t>البيع بشرط التجربة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3364634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تعريفه وثبوته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ar-IQ" dirty="0"/>
              <a:t>وهو البيع الذي يحتفظ فيه المشتري بحق تجربة المبيع قبل شرائه نهائيا وذلـك امـا </a:t>
            </a:r>
            <a:r>
              <a:rPr lang="ar-IQ" dirty="0" smtClean="0"/>
              <a:t>لغـرض </a:t>
            </a:r>
            <a:r>
              <a:rPr lang="ar-IQ" dirty="0" err="1" smtClean="0"/>
              <a:t>للتاكد</a:t>
            </a:r>
            <a:r>
              <a:rPr lang="ar-IQ" dirty="0" smtClean="0"/>
              <a:t> </a:t>
            </a:r>
            <a:r>
              <a:rPr lang="ar-IQ" dirty="0"/>
              <a:t>من صلاحية المبيع للغرض المقصود منه , او </a:t>
            </a:r>
            <a:r>
              <a:rPr lang="ar-IQ" dirty="0" err="1"/>
              <a:t>للتاكد</a:t>
            </a:r>
            <a:r>
              <a:rPr lang="ar-IQ" dirty="0"/>
              <a:t> من ملائمته لحاجته الشخصية . </a:t>
            </a:r>
            <a:endParaRPr lang="ar-IQ" dirty="0" smtClean="0"/>
          </a:p>
          <a:p>
            <a:r>
              <a:rPr lang="ar-IQ" dirty="0"/>
              <a:t>وهذا الحق في تجربة المبيع </a:t>
            </a:r>
            <a:r>
              <a:rPr lang="ar-IQ" dirty="0" err="1"/>
              <a:t>لايثبت</a:t>
            </a:r>
            <a:r>
              <a:rPr lang="ar-IQ" dirty="0"/>
              <a:t> للمشتري الا اذا تم اشتراطه بصورة صريحة في العقد </a:t>
            </a:r>
            <a:r>
              <a:rPr lang="ar-IQ" dirty="0" smtClean="0"/>
              <a:t>اومن </a:t>
            </a:r>
            <a:r>
              <a:rPr lang="ar-IQ" dirty="0"/>
              <a:t>الممكن استخلاصه بصورة ضمنية من ظروف التعاقد </a:t>
            </a:r>
            <a:r>
              <a:rPr lang="ar-IQ" dirty="0" err="1"/>
              <a:t>وبالاخص</a:t>
            </a:r>
            <a:r>
              <a:rPr lang="ar-IQ" dirty="0"/>
              <a:t> فيما لو كانـت </a:t>
            </a:r>
            <a:r>
              <a:rPr lang="ar-IQ" dirty="0" smtClean="0"/>
              <a:t>طبيعـة المبيع </a:t>
            </a:r>
            <a:r>
              <a:rPr lang="ar-IQ" dirty="0"/>
              <a:t>تستدعي هذه التجربة قبل شرائه , كشراء الملابس </a:t>
            </a:r>
            <a:r>
              <a:rPr lang="ar-IQ" dirty="0" err="1"/>
              <a:t>والالات</a:t>
            </a:r>
            <a:r>
              <a:rPr lang="ar-IQ" dirty="0"/>
              <a:t> الميكانيكية التـي </a:t>
            </a:r>
            <a:r>
              <a:rPr lang="ar-IQ" dirty="0" err="1" smtClean="0"/>
              <a:t>لايمكـن</a:t>
            </a:r>
            <a:r>
              <a:rPr lang="ar-IQ" dirty="0" smtClean="0"/>
              <a:t> التثبت </a:t>
            </a:r>
            <a:r>
              <a:rPr lang="ar-IQ" dirty="0"/>
              <a:t>من مدى صلاحيتها الا بتجربتها .</a:t>
            </a:r>
          </a:p>
        </p:txBody>
      </p:sp>
    </p:spTree>
    <p:extLst>
      <p:ext uri="{BB962C8B-B14F-4D97-AF65-F5344CB8AC3E}">
        <p14:creationId xmlns:p14="http://schemas.microsoft.com/office/powerpoint/2010/main" val="30552313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 smtClean="0"/>
              <a:t>التكييف القانوني </a:t>
            </a:r>
            <a:endParaRPr lang="ar-IQ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IQ" dirty="0"/>
              <a:t>والقانون المدني العراقي يكيف هذا البيع بانه معلق على شرط واقف , الا اذا تبين من </a:t>
            </a:r>
            <a:r>
              <a:rPr lang="ar-IQ" dirty="0" smtClean="0"/>
              <a:t>اتفـاق الطرفين </a:t>
            </a:r>
            <a:r>
              <a:rPr lang="ar-IQ" dirty="0"/>
              <a:t>بانه معلق على شرط فاسخ . </a:t>
            </a:r>
          </a:p>
        </p:txBody>
      </p:sp>
    </p:spTree>
    <p:extLst>
      <p:ext uri="{BB962C8B-B14F-4D97-AF65-F5344CB8AC3E}">
        <p14:creationId xmlns:p14="http://schemas.microsoft.com/office/powerpoint/2010/main" val="34112413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IQ" dirty="0"/>
              <a:t>احكام البيع بشرط التجربة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ar-IQ" dirty="0" smtClean="0"/>
              <a:t>1- يلتزم </a:t>
            </a:r>
            <a:r>
              <a:rPr lang="ar-IQ" dirty="0"/>
              <a:t>البائع بموجب عقد البيع بشرط التجربة بان يمكن المشتري من تجربة المبيـع , </a:t>
            </a:r>
            <a:endParaRPr lang="ar-IQ" dirty="0" smtClean="0"/>
          </a:p>
          <a:p>
            <a:r>
              <a:rPr lang="ar-IQ" dirty="0" smtClean="0"/>
              <a:t>2-يلتـزم المشتري </a:t>
            </a:r>
            <a:r>
              <a:rPr lang="ar-IQ" dirty="0"/>
              <a:t>كذلك بتجربته واعلام البائع برفضه له خلال المدة المتفق عليها او المـدة </a:t>
            </a:r>
            <a:r>
              <a:rPr lang="ar-IQ" dirty="0" smtClean="0"/>
              <a:t>المعقولـة التي </a:t>
            </a:r>
            <a:r>
              <a:rPr lang="ar-IQ" dirty="0"/>
              <a:t>يعينها البائع </a:t>
            </a:r>
            <a:r>
              <a:rPr lang="ar-IQ" dirty="0" smtClean="0"/>
              <a:t>,</a:t>
            </a:r>
          </a:p>
          <a:p>
            <a:r>
              <a:rPr lang="ar-IQ" dirty="0" smtClean="0"/>
              <a:t>3- </a:t>
            </a:r>
            <a:r>
              <a:rPr lang="ar-IQ" dirty="0"/>
              <a:t>فاذا مضت المدة وسكت المشتري مع تمكنه من تجربة المبيع فان سـكوته</a:t>
            </a:r>
          </a:p>
          <a:p>
            <a:r>
              <a:rPr lang="ar-IQ" dirty="0"/>
              <a:t>هذا يعد قبولا منه له , والسبب في هذا هو ان حيازة المبيع موجودة لـدى المـشتري </a:t>
            </a:r>
            <a:r>
              <a:rPr lang="ar-IQ" dirty="0" smtClean="0"/>
              <a:t>بـسبب التزام </a:t>
            </a:r>
            <a:r>
              <a:rPr lang="ar-IQ" dirty="0"/>
              <a:t>البائع بتمكينه من تجربته </a:t>
            </a:r>
            <a:r>
              <a:rPr lang="ar-IQ" dirty="0" smtClean="0"/>
              <a:t>,</a:t>
            </a:r>
          </a:p>
          <a:p>
            <a:r>
              <a:rPr lang="ar-IQ" dirty="0" smtClean="0"/>
              <a:t>4- </a:t>
            </a:r>
            <a:r>
              <a:rPr lang="ar-IQ" dirty="0"/>
              <a:t>فاذا اكمل المشتري تجربة المبيع وسكت فان سـكوته </a:t>
            </a:r>
            <a:r>
              <a:rPr lang="ar-IQ" dirty="0" smtClean="0"/>
              <a:t>هـذا </a:t>
            </a:r>
            <a:r>
              <a:rPr lang="ar-IQ" dirty="0" err="1" smtClean="0"/>
              <a:t>ايفسر</a:t>
            </a:r>
            <a:r>
              <a:rPr lang="ar-IQ" dirty="0" smtClean="0"/>
              <a:t> </a:t>
            </a:r>
            <a:r>
              <a:rPr lang="ar-IQ" dirty="0"/>
              <a:t>الا بقبوله للمبيع والا لو كان رافضا له </a:t>
            </a:r>
            <a:r>
              <a:rPr lang="ar-IQ" dirty="0" err="1"/>
              <a:t>لاعاده</a:t>
            </a:r>
            <a:r>
              <a:rPr lang="ar-IQ" dirty="0"/>
              <a:t> الى مالكه . وهذا الامر يختلف فيه </a:t>
            </a:r>
            <a:r>
              <a:rPr lang="ar-IQ" dirty="0" smtClean="0"/>
              <a:t>عـن البيع </a:t>
            </a:r>
            <a:r>
              <a:rPr lang="ar-IQ" dirty="0"/>
              <a:t>بشرط المذاق في ان سكوت المشتري بعد تذوق المبيع يعد رفضا للبيع وليس قبـولا </a:t>
            </a:r>
            <a:r>
              <a:rPr lang="ar-IQ" dirty="0" smtClean="0"/>
              <a:t>لـه وذلك </a:t>
            </a:r>
            <a:r>
              <a:rPr lang="ar-IQ" dirty="0"/>
              <a:t>لان ملكية وحيازة المبيع باقية لدى البائع وبالتالي فان سكوت المـشتري </a:t>
            </a:r>
            <a:r>
              <a:rPr lang="ar-IQ" dirty="0" err="1"/>
              <a:t>لايفـسر</a:t>
            </a:r>
            <a:r>
              <a:rPr lang="ar-IQ" dirty="0"/>
              <a:t> </a:t>
            </a:r>
            <a:r>
              <a:rPr lang="ar-IQ" dirty="0" smtClean="0"/>
              <a:t>هنـا بالموافقة </a:t>
            </a:r>
            <a:r>
              <a:rPr lang="ar-IQ" dirty="0" err="1"/>
              <a:t>لانه</a:t>
            </a:r>
            <a:r>
              <a:rPr lang="ar-IQ" dirty="0"/>
              <a:t> لم يستلم حيازة المبيع </a:t>
            </a:r>
            <a:r>
              <a:rPr lang="ar-IQ" dirty="0" smtClean="0"/>
              <a:t>.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6885541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ar-IQ" dirty="0" smtClean="0"/>
              <a:t>5- اما </a:t>
            </a:r>
            <a:r>
              <a:rPr lang="ar-IQ" dirty="0"/>
              <a:t>حكم هلاك المبيع فلا اشكالية تثور فيما لو كان البيع معلقا على شرط فاسخ باتفاق </a:t>
            </a:r>
            <a:r>
              <a:rPr lang="ar-IQ" dirty="0" smtClean="0"/>
              <a:t>الطرفين  </a:t>
            </a:r>
            <a:r>
              <a:rPr lang="ar-IQ" dirty="0"/>
              <a:t>فتكون تبعة الهلاك على المشتري </a:t>
            </a:r>
            <a:r>
              <a:rPr lang="ar-IQ" dirty="0" err="1"/>
              <a:t>ولاشئ</a:t>
            </a:r>
            <a:r>
              <a:rPr lang="ar-IQ" dirty="0"/>
              <a:t> على البائع , بينما قد تثور الاشكالية فيما لو </a:t>
            </a:r>
            <a:r>
              <a:rPr lang="ar-IQ" dirty="0" smtClean="0"/>
              <a:t>كـان البيع </a:t>
            </a:r>
            <a:r>
              <a:rPr lang="ar-IQ" dirty="0"/>
              <a:t>معلقا على شرط واقف وهلك المبيع بيد المشتري اثناء تجربته , فالهلاك هنا اذا لم </a:t>
            </a:r>
            <a:r>
              <a:rPr lang="ar-IQ" dirty="0" smtClean="0"/>
              <a:t>يكـن بخطأ </a:t>
            </a:r>
            <a:r>
              <a:rPr lang="ar-IQ" dirty="0"/>
              <a:t>الاخير فان تبعته تكون على البائع .</a:t>
            </a:r>
          </a:p>
          <a:p>
            <a:r>
              <a:rPr lang="ar-IQ" dirty="0" smtClean="0"/>
              <a:t>6- وتكون </a:t>
            </a:r>
            <a:r>
              <a:rPr lang="ar-IQ" dirty="0"/>
              <a:t>العبرة في </a:t>
            </a:r>
            <a:r>
              <a:rPr lang="ar-IQ" dirty="0" err="1"/>
              <a:t>التاكد</a:t>
            </a:r>
            <a:r>
              <a:rPr lang="ar-IQ" dirty="0"/>
              <a:t> من صلاحية المبيع , هو ملائمته لحاجة المشتري الشخصية اذا </a:t>
            </a:r>
            <a:r>
              <a:rPr lang="ar-IQ" dirty="0" smtClean="0"/>
              <a:t>كـان المقصود </a:t>
            </a:r>
            <a:r>
              <a:rPr lang="ar-IQ" dirty="0"/>
              <a:t>من تعليق البيع هو التثبت من هذا الامر, بينما تكون العبـرة بـصلاحيته </a:t>
            </a:r>
            <a:r>
              <a:rPr lang="ar-IQ" dirty="0" smtClean="0"/>
              <a:t>للغـرض المقصود </a:t>
            </a:r>
            <a:r>
              <a:rPr lang="ar-IQ" dirty="0"/>
              <a:t>منه اذا كان المطلوب هو التثبت من صلاحية المبيع في ذاته لهذا الغـرض .وعليـه</a:t>
            </a:r>
          </a:p>
          <a:p>
            <a:pPr marL="0" indent="0">
              <a:buNone/>
            </a:pPr>
            <a:r>
              <a:rPr lang="ar-IQ" dirty="0" err="1" smtClean="0"/>
              <a:t>ولاايجوز</a:t>
            </a:r>
            <a:r>
              <a:rPr lang="ar-IQ" dirty="0" smtClean="0"/>
              <a:t> </a:t>
            </a:r>
            <a:r>
              <a:rPr lang="ar-IQ" dirty="0"/>
              <a:t>للمشتري ,في الحالة الاخيرة , عدم قبول المبيع بحجة عدم ملائمته </a:t>
            </a:r>
            <a:r>
              <a:rPr lang="ar-IQ"/>
              <a:t>لحاجته </a:t>
            </a:r>
            <a:r>
              <a:rPr lang="ar-IQ" smtClean="0"/>
              <a:t>الشخـصية اذا </a:t>
            </a:r>
            <a:r>
              <a:rPr lang="ar-IQ" dirty="0"/>
              <a:t>كان الاخير يحقق الغرض المقصود منه .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092491522"/>
      </p:ext>
    </p:extLst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379</Words>
  <Application>Microsoft Office PowerPoint</Application>
  <PresentationFormat>عرض على الشاشة (3:4)‏</PresentationFormat>
  <Paragraphs>16</Paragraphs>
  <Slides>5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5</vt:i4>
      </vt:variant>
    </vt:vector>
  </HeadingPairs>
  <TitlesOfParts>
    <vt:vector size="6" baseType="lpstr">
      <vt:lpstr>سمة Office</vt:lpstr>
      <vt:lpstr>المحاضرة التاسعة</vt:lpstr>
      <vt:lpstr>تعريفه وثبوته</vt:lpstr>
      <vt:lpstr>التكييف القانوني </vt:lpstr>
      <vt:lpstr>احكام البيع بشرط التجربة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المحاضرة التاسعة</dc:title>
  <dc:creator>dell-moh</dc:creator>
  <cp:lastModifiedBy>dell-moh</cp:lastModifiedBy>
  <cp:revision>2</cp:revision>
  <dcterms:created xsi:type="dcterms:W3CDTF">2015-10-11T17:32:01Z</dcterms:created>
  <dcterms:modified xsi:type="dcterms:W3CDTF">2015-10-11T17:53:30Z</dcterms:modified>
</cp:coreProperties>
</file>

<file path=docProps/thumbnail.jpeg>
</file>