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72" d="100"/>
          <a:sy n="72" d="100"/>
        </p:scale>
        <p:origin x="-1158" y="-9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03/01/1437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03/01/1437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03/01/1437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03/01/1437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03/01/1437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03/01/1437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03/01/1437</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03/01/1437</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03/01/1437</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03/01/1437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03/01/1437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03/01/1437</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IQ" dirty="0" smtClean="0"/>
              <a:t>المحاضرة الثامنة</a:t>
            </a:r>
            <a:endParaRPr lang="ar-IQ" dirty="0"/>
          </a:p>
        </p:txBody>
      </p:sp>
      <p:sp>
        <p:nvSpPr>
          <p:cNvPr id="3" name="عنوان فرعي 2"/>
          <p:cNvSpPr>
            <a:spLocks noGrp="1"/>
          </p:cNvSpPr>
          <p:nvPr>
            <p:ph type="subTitle" idx="1"/>
          </p:nvPr>
        </p:nvSpPr>
        <p:spPr/>
        <p:txBody>
          <a:bodyPr/>
          <a:lstStyle/>
          <a:p>
            <a:r>
              <a:rPr lang="ar-IQ" dirty="0" smtClean="0"/>
              <a:t>البيع بشرط الخيار والتجربة</a:t>
            </a:r>
            <a:endParaRPr lang="ar-IQ" dirty="0"/>
          </a:p>
        </p:txBody>
      </p:sp>
    </p:spTree>
    <p:extLst>
      <p:ext uri="{BB962C8B-B14F-4D97-AF65-F5344CB8AC3E}">
        <p14:creationId xmlns:p14="http://schemas.microsoft.com/office/powerpoint/2010/main" val="13981548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IQ" dirty="0" smtClean="0"/>
              <a:t>البيع بشرط الخيار</a:t>
            </a:r>
            <a:endParaRPr lang="ar-IQ" dirty="0"/>
          </a:p>
        </p:txBody>
      </p:sp>
      <p:sp>
        <p:nvSpPr>
          <p:cNvPr id="3" name="عنصر نائب للمحتوى 2"/>
          <p:cNvSpPr>
            <a:spLocks noGrp="1"/>
          </p:cNvSpPr>
          <p:nvPr>
            <p:ph idx="1"/>
          </p:nvPr>
        </p:nvSpPr>
        <p:spPr/>
        <p:txBody>
          <a:bodyPr/>
          <a:lstStyle/>
          <a:p>
            <a:r>
              <a:rPr lang="ar-IQ" dirty="0" smtClean="0"/>
              <a:t>خيار الشرط: هو ان يشترط احد العاقدين او كلاهما بان يكون له او لشخص اجنبي خيار فسخ العقد او إمضائه خلال المدة المقررة لذلك.</a:t>
            </a:r>
          </a:p>
          <a:p>
            <a:r>
              <a:rPr lang="ar-IQ" dirty="0" smtClean="0"/>
              <a:t>العقود التي يجري فيها الخيار: تكون في العقود اللازمة من طرف واحد او من طرفين والتي يجوز فيها الفسخ كعقد البيع والايجار وغير ذلك.</a:t>
            </a:r>
          </a:p>
          <a:p>
            <a:r>
              <a:rPr lang="ar-IQ" dirty="0" smtClean="0"/>
              <a:t>لا يكون في العقود غير اللزمة كالوديعة او التي لا يجري فيها الفسخ كعقد الزواج.</a:t>
            </a:r>
            <a:endParaRPr lang="ar-IQ" dirty="0"/>
          </a:p>
        </p:txBody>
      </p:sp>
    </p:spTree>
    <p:extLst>
      <p:ext uri="{BB962C8B-B14F-4D97-AF65-F5344CB8AC3E}">
        <p14:creationId xmlns:p14="http://schemas.microsoft.com/office/powerpoint/2010/main" val="36134229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IQ" dirty="0" smtClean="0"/>
              <a:t>آثار الخيار</a:t>
            </a:r>
            <a:endParaRPr lang="ar-IQ" dirty="0"/>
          </a:p>
        </p:txBody>
      </p:sp>
      <p:sp>
        <p:nvSpPr>
          <p:cNvPr id="3" name="عنصر نائب للمحتوى 2"/>
          <p:cNvSpPr>
            <a:spLocks noGrp="1"/>
          </p:cNvSpPr>
          <p:nvPr>
            <p:ph idx="1"/>
          </p:nvPr>
        </p:nvSpPr>
        <p:spPr/>
        <p:txBody>
          <a:bodyPr>
            <a:normAutofit fontScale="77500" lnSpcReduction="20000"/>
          </a:bodyPr>
          <a:lstStyle/>
          <a:p>
            <a:r>
              <a:rPr lang="ar-IQ" dirty="0" smtClean="0"/>
              <a:t>انتقال ملكية البدلين بمجرد انعقاد العقد, الا اذا استعمل من اشترط الخيار حقه في فسخ العقد, اذ تعود ملكية البدلين الى صاحبه من يوم تحقق الشرط لا من وقت انعقاد العقد. وهو ما يتفق مع منطوق المادة 509 مدني عراقي.</a:t>
            </a:r>
          </a:p>
          <a:p>
            <a:r>
              <a:rPr lang="ar-IQ" dirty="0" smtClean="0"/>
              <a:t>كما ان العقد ينفسخ اذا استعمل شرط الخيار من قبل من اشترط له الا ان البيع يصبح لازما اذا مضت المدة دون استعمال خيار الشرط</a:t>
            </a:r>
          </a:p>
          <a:p>
            <a:r>
              <a:rPr lang="ar-IQ" dirty="0" smtClean="0"/>
              <a:t>في حالة اشتراط احد المتعاقدين الخيار للغير , فهذا الحق يثبت له وللغير, لان الغير وكيلا عنه في الخيار وللموكل.</a:t>
            </a:r>
          </a:p>
          <a:p>
            <a:r>
              <a:rPr lang="ar-IQ" dirty="0" smtClean="0"/>
              <a:t>واذا اشترط الخيار للبائع والمشتري معا فإيهما فسخ اثناء المدة انفسخ البيع, واذا جاز احدهما العقد سقط خياره وبقي الخيار للطرف الاخر الى انتهاء المدة</a:t>
            </a:r>
          </a:p>
          <a:p>
            <a:r>
              <a:rPr lang="ar-IQ" dirty="0" smtClean="0"/>
              <a:t>لا يوجد مدة محددة الى استعمال شرط الخيار في القانون المدني العراقي</a:t>
            </a:r>
          </a:p>
          <a:p>
            <a:r>
              <a:rPr lang="ar-IQ" dirty="0" smtClean="0"/>
              <a:t>لا يشترط شكل معين للإجازة او الفسخ.</a:t>
            </a:r>
          </a:p>
          <a:p>
            <a:r>
              <a:rPr lang="ar-IQ" dirty="0" smtClean="0"/>
              <a:t>اذا تلف المبيع في يد المشتري قبل الفسخ فان تبعة الهلاك تقع عليه ولزم الثمن المسمى.</a:t>
            </a:r>
            <a:endParaRPr lang="ar-IQ" dirty="0"/>
          </a:p>
        </p:txBody>
      </p:sp>
    </p:spTree>
    <p:extLst>
      <p:ext uri="{BB962C8B-B14F-4D97-AF65-F5344CB8AC3E}">
        <p14:creationId xmlns:p14="http://schemas.microsoft.com/office/powerpoint/2010/main" val="204601857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IQ" dirty="0" err="1" smtClean="0"/>
              <a:t>مسقطات</a:t>
            </a:r>
            <a:r>
              <a:rPr lang="ar-IQ" dirty="0" smtClean="0"/>
              <a:t> خيار الشرط</a:t>
            </a:r>
            <a:endParaRPr lang="ar-IQ" dirty="0"/>
          </a:p>
        </p:txBody>
      </p:sp>
      <p:sp>
        <p:nvSpPr>
          <p:cNvPr id="3" name="عنصر نائب للمحتوى 2"/>
          <p:cNvSpPr>
            <a:spLocks noGrp="1"/>
          </p:cNvSpPr>
          <p:nvPr>
            <p:ph idx="1"/>
          </p:nvPr>
        </p:nvSpPr>
        <p:spPr/>
        <p:txBody>
          <a:bodyPr/>
          <a:lstStyle/>
          <a:p>
            <a:r>
              <a:rPr lang="ar-IQ" dirty="0" smtClean="0"/>
              <a:t>الاجازة</a:t>
            </a:r>
          </a:p>
          <a:p>
            <a:r>
              <a:rPr lang="ar-IQ" dirty="0" smtClean="0"/>
              <a:t>مضي المدة</a:t>
            </a:r>
          </a:p>
          <a:p>
            <a:r>
              <a:rPr lang="ar-IQ" dirty="0" smtClean="0"/>
              <a:t>موت من له الخيار</a:t>
            </a:r>
            <a:endParaRPr lang="ar-IQ" dirty="0"/>
          </a:p>
        </p:txBody>
      </p:sp>
    </p:spTree>
    <p:extLst>
      <p:ext uri="{BB962C8B-B14F-4D97-AF65-F5344CB8AC3E}">
        <p14:creationId xmlns:p14="http://schemas.microsoft.com/office/powerpoint/2010/main" val="4790140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IQ" dirty="0" smtClean="0"/>
              <a:t>البيع بشرط المذاق</a:t>
            </a:r>
            <a:endParaRPr lang="ar-IQ" dirty="0"/>
          </a:p>
        </p:txBody>
      </p:sp>
      <p:sp>
        <p:nvSpPr>
          <p:cNvPr id="3" name="عنصر نائب للمحتوى 2"/>
          <p:cNvSpPr>
            <a:spLocks noGrp="1"/>
          </p:cNvSpPr>
          <p:nvPr>
            <p:ph idx="1"/>
          </p:nvPr>
        </p:nvSpPr>
        <p:spPr/>
        <p:txBody>
          <a:bodyPr/>
          <a:lstStyle/>
          <a:p>
            <a:r>
              <a:rPr lang="ar-IQ" dirty="0" smtClean="0"/>
              <a:t>عقد بموجبه يشترط المشتري على البائع الا يتم البيع الا اذا ذاق المبيع وارتضاه ويكون ذلك خلال فتره محددة وهذا البيع لا ينعقد الا من تاريخ هذا الاعلان.</a:t>
            </a:r>
          </a:p>
          <a:p>
            <a:r>
              <a:rPr lang="ar-IQ" dirty="0" smtClean="0"/>
              <a:t>قد يكون شرط صريحا او ضمنيا</a:t>
            </a:r>
            <a:endParaRPr lang="ar-IQ" dirty="0"/>
          </a:p>
        </p:txBody>
      </p:sp>
    </p:spTree>
    <p:extLst>
      <p:ext uri="{BB962C8B-B14F-4D97-AF65-F5344CB8AC3E}">
        <p14:creationId xmlns:p14="http://schemas.microsoft.com/office/powerpoint/2010/main" val="30077458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IQ" dirty="0" smtClean="0"/>
              <a:t>الاحكام</a:t>
            </a:r>
            <a:endParaRPr lang="ar-IQ" dirty="0"/>
          </a:p>
        </p:txBody>
      </p:sp>
      <p:sp>
        <p:nvSpPr>
          <p:cNvPr id="3" name="عنصر نائب للمحتوى 2"/>
          <p:cNvSpPr>
            <a:spLocks noGrp="1"/>
          </p:cNvSpPr>
          <p:nvPr>
            <p:ph idx="1"/>
          </p:nvPr>
        </p:nvSpPr>
        <p:spPr/>
        <p:txBody>
          <a:bodyPr/>
          <a:lstStyle/>
          <a:p>
            <a:r>
              <a:rPr lang="ar-IQ" dirty="0" smtClean="0"/>
              <a:t>عقد ملزم لجانب واحد</a:t>
            </a:r>
          </a:p>
          <a:p>
            <a:r>
              <a:rPr lang="ar-IQ" dirty="0" err="1" smtClean="0"/>
              <a:t>لاينعقد</a:t>
            </a:r>
            <a:r>
              <a:rPr lang="ar-IQ" dirty="0" smtClean="0"/>
              <a:t> اذا مضت المدة </a:t>
            </a:r>
          </a:p>
          <a:p>
            <a:r>
              <a:rPr lang="ar-IQ" dirty="0" err="1" smtClean="0"/>
              <a:t>لايشترط</a:t>
            </a:r>
            <a:r>
              <a:rPr lang="ar-IQ" dirty="0" smtClean="0"/>
              <a:t> في القبول ان يكون صريحا</a:t>
            </a:r>
          </a:p>
          <a:p>
            <a:r>
              <a:rPr lang="ar-IQ" dirty="0" smtClean="0"/>
              <a:t>يتم في الزمان والمكان المعينين في الاتفاق</a:t>
            </a:r>
            <a:endParaRPr lang="ar-IQ" dirty="0"/>
          </a:p>
        </p:txBody>
      </p:sp>
    </p:spTree>
    <p:extLst>
      <p:ext uri="{BB962C8B-B14F-4D97-AF65-F5344CB8AC3E}">
        <p14:creationId xmlns:p14="http://schemas.microsoft.com/office/powerpoint/2010/main" val="12623046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IQ" dirty="0" smtClean="0"/>
              <a:t>الفرق بين البيع بشرط المذاق والبيع بشرط </a:t>
            </a:r>
            <a:r>
              <a:rPr lang="ar-IQ" dirty="0" err="1" smtClean="0"/>
              <a:t>التجربه</a:t>
            </a:r>
            <a:endParaRPr lang="ar-IQ" dirty="0"/>
          </a:p>
        </p:txBody>
      </p:sp>
      <p:sp>
        <p:nvSpPr>
          <p:cNvPr id="3" name="عنصر نائب للمحتوى 2"/>
          <p:cNvSpPr>
            <a:spLocks noGrp="1"/>
          </p:cNvSpPr>
          <p:nvPr>
            <p:ph idx="1"/>
          </p:nvPr>
        </p:nvSpPr>
        <p:spPr/>
        <p:txBody>
          <a:bodyPr>
            <a:normAutofit fontScale="92500" lnSpcReduction="20000"/>
          </a:bodyPr>
          <a:lstStyle/>
          <a:p>
            <a:r>
              <a:rPr lang="ar-IQ" dirty="0" smtClean="0"/>
              <a:t>الغرض</a:t>
            </a:r>
          </a:p>
          <a:p>
            <a:r>
              <a:rPr lang="ar-IQ" dirty="0" smtClean="0"/>
              <a:t>وقت التسليم</a:t>
            </a:r>
          </a:p>
          <a:p>
            <a:r>
              <a:rPr lang="ar-IQ" dirty="0" smtClean="0"/>
              <a:t>التعبير</a:t>
            </a:r>
          </a:p>
          <a:p>
            <a:r>
              <a:rPr lang="ar-IQ" dirty="0" smtClean="0"/>
              <a:t>التكيف</a:t>
            </a:r>
          </a:p>
          <a:p>
            <a:r>
              <a:rPr lang="ar-IQ" dirty="0" smtClean="0"/>
              <a:t>الملكية تنقل في البيع بشرط التجربة اما المذاق </a:t>
            </a:r>
            <a:r>
              <a:rPr lang="ar-IQ" dirty="0" err="1" smtClean="0"/>
              <a:t>لاتنقل</a:t>
            </a:r>
            <a:r>
              <a:rPr lang="ar-IQ" dirty="0"/>
              <a:t> </a:t>
            </a:r>
            <a:r>
              <a:rPr lang="ar-IQ" dirty="0" smtClean="0"/>
              <a:t>الابعد التذوق </a:t>
            </a:r>
            <a:r>
              <a:rPr lang="ar-IQ" dirty="0" err="1" smtClean="0"/>
              <a:t>والموافقه</a:t>
            </a:r>
            <a:r>
              <a:rPr lang="ar-IQ" dirty="0" smtClean="0"/>
              <a:t>, ويترتب على ذلك:</a:t>
            </a:r>
          </a:p>
          <a:p>
            <a:r>
              <a:rPr lang="ar-IQ" dirty="0" smtClean="0"/>
              <a:t>الحجز ينفذ في البيع بشرط المذاق اما التجربة </a:t>
            </a:r>
            <a:r>
              <a:rPr lang="ar-IQ" dirty="0" err="1" smtClean="0"/>
              <a:t>لاينفذ</a:t>
            </a:r>
            <a:endParaRPr lang="ar-IQ" dirty="0" smtClean="0"/>
          </a:p>
          <a:p>
            <a:r>
              <a:rPr lang="ar-IQ" dirty="0" smtClean="0"/>
              <a:t>الافلاس يطبق على البيع بشرط المذاق</a:t>
            </a:r>
          </a:p>
          <a:p>
            <a:r>
              <a:rPr lang="ar-IQ" dirty="0" smtClean="0"/>
              <a:t>الهلاك يكون على الواعد بينما التجربة فتكون على البائع اذا شرط واقف وعلى المشتري اذا كان شرطا فاسخا</a:t>
            </a:r>
            <a:endParaRPr lang="ar-IQ" dirty="0"/>
          </a:p>
        </p:txBody>
      </p:sp>
    </p:spTree>
    <p:extLst>
      <p:ext uri="{BB962C8B-B14F-4D97-AF65-F5344CB8AC3E}">
        <p14:creationId xmlns:p14="http://schemas.microsoft.com/office/powerpoint/2010/main" val="884742088"/>
      </p:ext>
    </p:extLst>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TotalTime>
  <Words>366</Words>
  <Application>Microsoft Office PowerPoint</Application>
  <PresentationFormat>عرض على الشاشة (3:4)‏</PresentationFormat>
  <Paragraphs>35</Paragraphs>
  <Slides>7</Slides>
  <Notes>0</Notes>
  <HiddenSlides>0</HiddenSlides>
  <MMClips>0</MMClips>
  <ScaleCrop>false</ScaleCrop>
  <HeadingPairs>
    <vt:vector size="4" baseType="variant">
      <vt:variant>
        <vt:lpstr>نسق</vt:lpstr>
      </vt:variant>
      <vt:variant>
        <vt:i4>1</vt:i4>
      </vt:variant>
      <vt:variant>
        <vt:lpstr>عناوين الشرائح</vt:lpstr>
      </vt:variant>
      <vt:variant>
        <vt:i4>7</vt:i4>
      </vt:variant>
    </vt:vector>
  </HeadingPairs>
  <TitlesOfParts>
    <vt:vector size="8" baseType="lpstr">
      <vt:lpstr>سمة Office</vt:lpstr>
      <vt:lpstr>المحاضرة الثامنة</vt:lpstr>
      <vt:lpstr>البيع بشرط الخيار</vt:lpstr>
      <vt:lpstr>آثار الخيار</vt:lpstr>
      <vt:lpstr>مسقطات خيار الشرط</vt:lpstr>
      <vt:lpstr>البيع بشرط المذاق</vt:lpstr>
      <vt:lpstr>الاحكام</vt:lpstr>
      <vt:lpstr>الفرق بين البيع بشرط المذاق والبيع بشرط التجربه</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الثامنة</dc:title>
  <dc:creator>dell-moh</dc:creator>
  <cp:lastModifiedBy>dell-moh</cp:lastModifiedBy>
  <cp:revision>3</cp:revision>
  <dcterms:created xsi:type="dcterms:W3CDTF">2015-10-11T10:33:30Z</dcterms:created>
  <dcterms:modified xsi:type="dcterms:W3CDTF">2015-10-16T09:59:14Z</dcterms:modified>
</cp:coreProperties>
</file>

<file path=docProps/thumbnail.jpeg>
</file>