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2" d="100"/>
          <a:sy n="72" d="100"/>
        </p:scale>
        <p:origin x="-1158"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22/12/1436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22/12/1436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22/12/1436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22/12/1436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22/12/1436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22/12/1436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22/12/1436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22/12/1436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22/12/1436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22/12/1436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22/12/1436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22/12/1436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IQ" dirty="0" smtClean="0"/>
              <a:t>صور الرضا واوصافه</a:t>
            </a:r>
            <a:endParaRPr lang="ar-IQ" dirty="0"/>
          </a:p>
        </p:txBody>
      </p:sp>
      <p:sp>
        <p:nvSpPr>
          <p:cNvPr id="3" name="عنوان فرعي 2"/>
          <p:cNvSpPr>
            <a:spLocks noGrp="1"/>
          </p:cNvSpPr>
          <p:nvPr>
            <p:ph type="subTitle" idx="1"/>
          </p:nvPr>
        </p:nvSpPr>
        <p:spPr/>
        <p:txBody>
          <a:bodyPr/>
          <a:lstStyle/>
          <a:p>
            <a:r>
              <a:rPr lang="ar-IQ" dirty="0" smtClean="0"/>
              <a:t>الوعد بالبيع وبالشراء</a:t>
            </a:r>
            <a:endParaRPr lang="ar-IQ" dirty="0"/>
          </a:p>
        </p:txBody>
      </p:sp>
    </p:spTree>
    <p:extLst>
      <p:ext uri="{BB962C8B-B14F-4D97-AF65-F5344CB8AC3E}">
        <p14:creationId xmlns:p14="http://schemas.microsoft.com/office/powerpoint/2010/main" val="24850981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الوعد بالبيع</a:t>
            </a:r>
            <a:endParaRPr lang="ar-IQ" dirty="0"/>
          </a:p>
        </p:txBody>
      </p:sp>
      <p:sp>
        <p:nvSpPr>
          <p:cNvPr id="3" name="عنصر نائب للمحتوى 2"/>
          <p:cNvSpPr>
            <a:spLocks noGrp="1"/>
          </p:cNvSpPr>
          <p:nvPr>
            <p:ph idx="1"/>
          </p:nvPr>
        </p:nvSpPr>
        <p:spPr/>
        <p:txBody>
          <a:bodyPr>
            <a:normAutofit lnSpcReduction="10000"/>
          </a:bodyPr>
          <a:lstStyle/>
          <a:p>
            <a:r>
              <a:rPr lang="ar-IQ" dirty="0" smtClean="0"/>
              <a:t>الوعد بالبيع هو عقد يلتزم به شخص بان يبيع شيئا معينا بثمن معين للموعود له, اذا ابدى الاخير رغبته في الشراء خلال مدة معينه.</a:t>
            </a:r>
          </a:p>
          <a:p>
            <a:r>
              <a:rPr lang="ar-IQ" dirty="0" smtClean="0"/>
              <a:t>الوعد بالبيع يختلف عن الايجاب بالبيع. الاول هو عقد ينشا من ايجاب وقبول  </a:t>
            </a:r>
            <a:r>
              <a:rPr lang="ar-IQ" dirty="0" err="1" smtClean="0"/>
              <a:t>ولايمكن</a:t>
            </a:r>
            <a:r>
              <a:rPr lang="ar-IQ" dirty="0" smtClean="0"/>
              <a:t> الرجوع عنه من قبل الواعد. في حين الايجاب بالبيع يجوز الرجوع عنه اذا لم يقترن بقبول او اذا لم تحدد مدة للالتزام به</a:t>
            </a:r>
          </a:p>
          <a:p>
            <a:r>
              <a:rPr lang="ar-IQ" dirty="0" smtClean="0"/>
              <a:t>الوعد بالبيع والبيع: عقد البيع هو عقد ملزم للجانبين بينما الوعد بالبيع ملزم فقط للواعد</a:t>
            </a:r>
            <a:endParaRPr lang="ar-IQ" dirty="0"/>
          </a:p>
        </p:txBody>
      </p:sp>
    </p:spTree>
    <p:extLst>
      <p:ext uri="{BB962C8B-B14F-4D97-AF65-F5344CB8AC3E}">
        <p14:creationId xmlns:p14="http://schemas.microsoft.com/office/powerpoint/2010/main" val="1620221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اركان الوعد بالبيع</a:t>
            </a:r>
            <a:endParaRPr lang="ar-IQ" dirty="0"/>
          </a:p>
        </p:txBody>
      </p:sp>
      <p:sp>
        <p:nvSpPr>
          <p:cNvPr id="3" name="عنصر نائب للمحتوى 2"/>
          <p:cNvSpPr>
            <a:spLocks noGrp="1"/>
          </p:cNvSpPr>
          <p:nvPr>
            <p:ph idx="1"/>
          </p:nvPr>
        </p:nvSpPr>
        <p:spPr/>
        <p:txBody>
          <a:bodyPr>
            <a:normAutofit fontScale="85000" lnSpcReduction="10000"/>
          </a:bodyPr>
          <a:lstStyle/>
          <a:p>
            <a:r>
              <a:rPr lang="ar-IQ" dirty="0" smtClean="0"/>
              <a:t>استنادا الى المادتين 87و 91 مدني عراقي فان اركان الوعد بالبيع , هي : الرضا, والمبيع والثمن, المدة واخيرا الشكلية.</a:t>
            </a:r>
          </a:p>
          <a:p>
            <a:r>
              <a:rPr lang="ar-IQ" dirty="0" err="1"/>
              <a:t>الشكلية:نصت</a:t>
            </a:r>
            <a:r>
              <a:rPr lang="ar-IQ" dirty="0"/>
              <a:t> المادة (91) من القانون المدني (بوجوب إتباع الشكلية في الوعد بعقد ما إذا كان العقد المراد إبرامه خاضعاً للشكلية بالذات سواء كانت الشكلية المقررة هي للانعقاد أم للإثبات”. إذا كان العقد النهائي المراد إبرامه شكلياً فلابد أن يستوفي الوعد بالبيع نفس الشكلية اللازم توافرها بالعقد النهائي وإلا اعتبر الوعد بالبيع باطلاً لانعدام ركن الشكلية فيه. ولكن ما الحكم لو أبدى الموعود له رغبته في الشراء خلال المدة المتفق عليها؟ هنا لا يمكن القول بتحول الوعد إلى عقد بيع عقار لبطلان الوعد أصلاً وإننا نكون إزاء عقد بيع عقار غير مسجل في دائرة التسجيل العقاري “عقد باطل”</a:t>
            </a:r>
            <a:endParaRPr lang="ar-IQ" dirty="0" smtClean="0"/>
          </a:p>
        </p:txBody>
      </p:sp>
    </p:spTree>
    <p:extLst>
      <p:ext uri="{BB962C8B-B14F-4D97-AF65-F5344CB8AC3E}">
        <p14:creationId xmlns:p14="http://schemas.microsoft.com/office/powerpoint/2010/main" val="19412941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احكام الوعد بالبيع</a:t>
            </a:r>
            <a:endParaRPr lang="ar-IQ" dirty="0"/>
          </a:p>
        </p:txBody>
      </p:sp>
      <p:sp>
        <p:nvSpPr>
          <p:cNvPr id="3" name="عنصر نائب للمحتوى 2"/>
          <p:cNvSpPr>
            <a:spLocks noGrp="1"/>
          </p:cNvSpPr>
          <p:nvPr>
            <p:ph idx="1"/>
          </p:nvPr>
        </p:nvSpPr>
        <p:spPr/>
        <p:txBody>
          <a:bodyPr>
            <a:noAutofit/>
          </a:bodyPr>
          <a:lstStyle/>
          <a:p>
            <a:r>
              <a:rPr lang="ar-IQ" sz="2000" dirty="0"/>
              <a:t>الوعد بالبيع يمر في مرحلتين هما: مرحلة الوعد بالبيع ومرحلة البيع التام.</a:t>
            </a:r>
          </a:p>
          <a:p>
            <a:pPr marL="0" indent="0">
              <a:buNone/>
            </a:pPr>
            <a:r>
              <a:rPr lang="ar-IQ" sz="2000" dirty="0" smtClean="0"/>
              <a:t>ولاً- </a:t>
            </a:r>
            <a:r>
              <a:rPr lang="ar-IQ" sz="2000" dirty="0"/>
              <a:t>أحكام مرحلة الوعد بالبيع: تبدأ هذه المرحلة وقت انعقاد الوعد بالبيع وتنتهي بانتهاء الأجل المحدد لإظهار الموعود له رغبته في الشراء، ويكون ملزماً لجانب واحد هو الواعد. ويترتب على ذلك النتائج </a:t>
            </a:r>
            <a:r>
              <a:rPr lang="ar-IQ" sz="2000" dirty="0" smtClean="0"/>
              <a:t>التالية:1- </a:t>
            </a:r>
            <a:r>
              <a:rPr lang="ar-IQ" sz="2000" dirty="0"/>
              <a:t>أن الواعد يبقى مالكاً للشيء الموعود ببيعه ويكون له حق التصرف به بكافة أنواع التصرفات كالبيع والهبة ومن حق الموعود له إذا أبدى رغبته بالشراء المطالبة بالتعويض طبقاً لقواعد المسؤولية التعاقدية</a:t>
            </a:r>
            <a:r>
              <a:rPr lang="ar-IQ" sz="2000" dirty="0" smtClean="0"/>
              <a:t>. -2 </a:t>
            </a:r>
            <a:r>
              <a:rPr lang="ar-IQ" sz="2000" dirty="0"/>
              <a:t>بما أن الشيء الموعود ببيعه يبقى في ملك الواعد فهلاكه كلياً يكون عليه وينقضي به الالتزام، أما هلاكه جزئياً فيكون الموعود له بالخيار إن شاء رفض الوعد أو قبول الباقي من الموعود ببيعه بكل الثمن المتفق عليه. </a:t>
            </a:r>
            <a:r>
              <a:rPr lang="ar-IQ" sz="2000" dirty="0" smtClean="0"/>
              <a:t>  </a:t>
            </a:r>
            <a:r>
              <a:rPr lang="ar-IQ" sz="2000" dirty="0"/>
              <a:t>أما إذا حصلت زيادة في قيمة الشيء لا في مقداره ووافق المشتري على الشراء فإن البيع يتم بالثمن المسمى في الوعد، أما إذا حصلت  زيادة في مقدار الشيء الموعود ببيعه وأظهر الموعود له رغبته بالشراء، فالزيادة تكون من حق الواعد ولا يجبر على التنازل إلا في مقابل </a:t>
            </a:r>
            <a:r>
              <a:rPr lang="ar-IQ" sz="2000" dirty="0" smtClean="0"/>
              <a:t>الثمن.3- </a:t>
            </a:r>
            <a:r>
              <a:rPr lang="ar-IQ" sz="2000" dirty="0"/>
              <a:t>للموعود له أن يحول حقه الشخصي إلى الغير طبقاً لقواعد حوالة الحق لأن حق الموعود له هذا مالي ليست لشخصيته في الغالب أي اعتبار في تعهد الواعد</a:t>
            </a:r>
            <a:r>
              <a:rPr lang="ar-IQ" sz="2000" dirty="0" smtClean="0"/>
              <a:t>. 4- </a:t>
            </a:r>
            <a:r>
              <a:rPr lang="ar-IQ" sz="2000" dirty="0"/>
              <a:t>لما كان الموعود له دائناً بحق شخصي فله إجبار الواعد باعتباره مديناً على تنفيذ التزامه تنفيذاً عينياً.</a:t>
            </a:r>
          </a:p>
        </p:txBody>
      </p:sp>
    </p:spTree>
    <p:extLst>
      <p:ext uri="{BB962C8B-B14F-4D97-AF65-F5344CB8AC3E}">
        <p14:creationId xmlns:p14="http://schemas.microsoft.com/office/powerpoint/2010/main" val="22218708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a:t>أحكام مرحلة البيع التام</a:t>
            </a:r>
          </a:p>
        </p:txBody>
      </p:sp>
      <p:sp>
        <p:nvSpPr>
          <p:cNvPr id="3" name="عنصر نائب للمحتوى 2"/>
          <p:cNvSpPr>
            <a:spLocks noGrp="1"/>
          </p:cNvSpPr>
          <p:nvPr>
            <p:ph idx="1"/>
          </p:nvPr>
        </p:nvSpPr>
        <p:spPr/>
        <p:txBody>
          <a:bodyPr>
            <a:normAutofit fontScale="77500" lnSpcReduction="20000"/>
          </a:bodyPr>
          <a:lstStyle/>
          <a:p>
            <a:r>
              <a:rPr lang="ar-IQ" dirty="0">
                <a:cs typeface="+mj-cs"/>
              </a:rPr>
              <a:t>إذا مضت المدة المحددة للتعهد دون أن يظهر الموعود له رغبته في الشراء تحلل الواعد من التزامه دون الحاجة لأعذاره. وكذلك الحال إذا أبدى رغبته بعد انقضاء المدة المذكورة أو أعلن عدم رغبته في الشراء خلال هذه المدة. أما إذا قبل الموعود له بالشراء خلال المدة فإن الوعد يتحول إلى عقد بيع تام منتج لآثاره القانونية. وإظهار الرغبة لا يخضع بشكل قانوني مخصوص بل قد يحصل بالقول أو بالكتابة أو قد يحصل صراحة أو ضمناً. وليس لإعلان الرغبة أثر رجعي فالبيع لا ينعقد إلا من وقت قبول الموعود له بالشراء. وعليه فإن جميع تصرفات الواعد التي رتب بها حقاً للغير على الموعود به تسري في مواجهة الموعود له ويمكن للموعود له المطالبة بالتعويض أو الطعن بالتصرف بدعوى عدم نفاذ التصرفات</a:t>
            </a:r>
            <a:r>
              <a:rPr lang="ar-IQ" dirty="0" smtClean="0">
                <a:cs typeface="+mj-cs"/>
              </a:rPr>
              <a:t>.</a:t>
            </a:r>
          </a:p>
          <a:p>
            <a:r>
              <a:rPr lang="ar-IQ" dirty="0" smtClean="0">
                <a:cs typeface="+mj-cs"/>
              </a:rPr>
              <a:t>اما </a:t>
            </a:r>
            <a:r>
              <a:rPr lang="ar-IQ" dirty="0" err="1" smtClean="0">
                <a:cs typeface="+mj-cs"/>
              </a:rPr>
              <a:t>بالنبسة</a:t>
            </a:r>
            <a:r>
              <a:rPr lang="ar-IQ" dirty="0" smtClean="0">
                <a:cs typeface="+mj-cs"/>
              </a:rPr>
              <a:t> للعيوب الخفية فانه ينظر بها من </a:t>
            </a:r>
            <a:r>
              <a:rPr lang="ar-IQ" dirty="0" err="1" smtClean="0">
                <a:cs typeface="+mj-cs"/>
              </a:rPr>
              <a:t>تارخ</a:t>
            </a:r>
            <a:r>
              <a:rPr lang="ar-IQ" dirty="0" smtClean="0">
                <a:cs typeface="+mj-cs"/>
              </a:rPr>
              <a:t> اعلان الموعود له رغبته في الشراء لا وقت الوعد بالبيع.</a:t>
            </a:r>
          </a:p>
          <a:p>
            <a:r>
              <a:rPr lang="ar-IQ" dirty="0" smtClean="0">
                <a:cs typeface="+mj-cs"/>
              </a:rPr>
              <a:t>بالنسبة للغبن ينظر اليه الى قيمة المبيع وقت قبول الموعود له بالشراء</a:t>
            </a:r>
            <a:endParaRPr lang="ar-IQ" dirty="0">
              <a:cs typeface="+mj-cs"/>
            </a:endParaRPr>
          </a:p>
        </p:txBody>
      </p:sp>
    </p:spTree>
    <p:extLst>
      <p:ext uri="{BB962C8B-B14F-4D97-AF65-F5344CB8AC3E}">
        <p14:creationId xmlns:p14="http://schemas.microsoft.com/office/powerpoint/2010/main" val="38544776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الوعد بالتفضيل</a:t>
            </a:r>
            <a:endParaRPr lang="ar-IQ" dirty="0"/>
          </a:p>
        </p:txBody>
      </p:sp>
      <p:sp>
        <p:nvSpPr>
          <p:cNvPr id="3" name="عنصر نائب للمحتوى 2"/>
          <p:cNvSpPr>
            <a:spLocks noGrp="1"/>
          </p:cNvSpPr>
          <p:nvPr>
            <p:ph idx="1"/>
          </p:nvPr>
        </p:nvSpPr>
        <p:spPr/>
        <p:txBody>
          <a:bodyPr>
            <a:normAutofit/>
          </a:bodyPr>
          <a:lstStyle/>
          <a:p>
            <a:r>
              <a:rPr lang="ar-IQ" dirty="0"/>
              <a:t>الوعد بالتفضيل: هو اتفاق يتعهد به الواعد بأنه في حالة تصرفه بالعين بالبيع سيفضل الموعود له إذا دفع نفس الثمن، فالواعد هنا يلتزم إن هو أراد البيع بتفضيل الموعود له على الغير إذا قبل الشراء خلال المدة المتفق عليها وبالثمن الذي يدفعه </a:t>
            </a:r>
            <a:r>
              <a:rPr lang="ar-IQ" dirty="0" err="1"/>
              <a:t>الغير.ويخضع</a:t>
            </a:r>
            <a:r>
              <a:rPr lang="ar-IQ" dirty="0"/>
              <a:t> الوعد بالتفضيل لأحكام الوعد بالبيع الملزم لجانب واحد إلا أنه لا يلزم فيه تحديد الثمن في الحال لأنه في الغالب يحدده في المستقبل على أساس الثمن الذي يدفعه الغير.</a:t>
            </a:r>
          </a:p>
          <a:p>
            <a:endParaRPr lang="ar-IQ" dirty="0"/>
          </a:p>
        </p:txBody>
      </p:sp>
    </p:spTree>
    <p:extLst>
      <p:ext uri="{BB962C8B-B14F-4D97-AF65-F5344CB8AC3E}">
        <p14:creationId xmlns:p14="http://schemas.microsoft.com/office/powerpoint/2010/main" val="4542060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الفرق بينه وبين الوعد بالبيع</a:t>
            </a:r>
            <a:endParaRPr lang="ar-IQ" dirty="0"/>
          </a:p>
        </p:txBody>
      </p:sp>
      <p:sp>
        <p:nvSpPr>
          <p:cNvPr id="3" name="عنصر نائب للمحتوى 2"/>
          <p:cNvSpPr>
            <a:spLocks noGrp="1"/>
          </p:cNvSpPr>
          <p:nvPr>
            <p:ph idx="1"/>
          </p:nvPr>
        </p:nvSpPr>
        <p:spPr/>
        <p:txBody>
          <a:bodyPr>
            <a:normAutofit fontScale="62500" lnSpcReduction="20000"/>
          </a:bodyPr>
          <a:lstStyle/>
          <a:p>
            <a:r>
              <a:rPr lang="ar-IQ" dirty="0"/>
              <a:t>ويختلف الوعد بالتفضيل عن الوعد بالبيع في الأمور التالية:</a:t>
            </a:r>
          </a:p>
          <a:p>
            <a:endParaRPr lang="ar-IQ" dirty="0"/>
          </a:p>
          <a:p>
            <a:r>
              <a:rPr lang="ar-IQ" dirty="0"/>
              <a:t>1- يكون لشخص الموعود له في الغالب اعتبار في التعاقد لذلك لا يجوز له تحويل حقه للغير</a:t>
            </a:r>
            <a:r>
              <a:rPr lang="ar-IQ" dirty="0" smtClean="0"/>
              <a:t>.</a:t>
            </a:r>
            <a:endParaRPr lang="ar-IQ" dirty="0"/>
          </a:p>
          <a:p>
            <a:r>
              <a:rPr lang="ar-IQ" dirty="0"/>
              <a:t>2-  إن حق الموعود له في الشراء ينشأ في الوعد بالتفضيل في الوقت الذي يرغب فيه الواعد بالبيع بينما حق الموعود له في الشراء بالوعد بالبيع ينشأ من تاريخ إبرام العقد.</a:t>
            </a:r>
          </a:p>
          <a:p>
            <a:endParaRPr lang="ar-IQ" dirty="0"/>
          </a:p>
          <a:p>
            <a:r>
              <a:rPr lang="ar-IQ" dirty="0"/>
              <a:t>3- الوعد بالبيع عقد بات، بينما الوعد بالتفضيل عقد  معلق على شرط واقف.</a:t>
            </a:r>
          </a:p>
          <a:p>
            <a:endParaRPr lang="ar-IQ" dirty="0"/>
          </a:p>
          <a:p>
            <a:r>
              <a:rPr lang="ar-IQ" dirty="0"/>
              <a:t>وللوعد بالتفضيل فوائد عملية فهو يسمح للمستأجر أن يحصل من المؤجر على وعد بتفضيله إذا أراد بيع العين المؤجرة، كما يستطيع من يبيع شيء عزيز عليه، أن يحصل على وعد من المشتري بتفضيله إذا رغب هو في بيعه مستقبلاً</a:t>
            </a:r>
            <a:r>
              <a:rPr lang="ar-IQ" dirty="0" smtClean="0"/>
              <a:t>.</a:t>
            </a:r>
          </a:p>
          <a:p>
            <a:r>
              <a:rPr lang="ar-IQ" dirty="0" smtClean="0"/>
              <a:t>يحقق نفس مزايا الشفعة في الحالات التي </a:t>
            </a:r>
            <a:r>
              <a:rPr lang="ar-IQ" dirty="0" err="1" smtClean="0"/>
              <a:t>لايمكن</a:t>
            </a:r>
            <a:r>
              <a:rPr lang="ar-IQ" dirty="0" smtClean="0"/>
              <a:t> التمسك </a:t>
            </a:r>
            <a:r>
              <a:rPr lang="ar-IQ" dirty="0" err="1" smtClean="0"/>
              <a:t>بالشفعه</a:t>
            </a:r>
            <a:endParaRPr lang="ar-IQ" dirty="0" smtClean="0"/>
          </a:p>
          <a:p>
            <a:r>
              <a:rPr lang="ar-IQ" dirty="0" smtClean="0"/>
              <a:t>من </a:t>
            </a:r>
            <a:r>
              <a:rPr lang="ar-IQ" dirty="0" err="1" smtClean="0"/>
              <a:t>مساوء</a:t>
            </a:r>
            <a:r>
              <a:rPr lang="ar-IQ" dirty="0" smtClean="0"/>
              <a:t> الوعد بالتفضيل  يتمثل </a:t>
            </a:r>
            <a:r>
              <a:rPr lang="ar-IQ" dirty="0" err="1" smtClean="0"/>
              <a:t>بتوطيء</a:t>
            </a:r>
            <a:r>
              <a:rPr lang="ar-IQ" dirty="0" smtClean="0"/>
              <a:t> الواعد مع شخص ثالث على تقديم ثمن اعلى لمنع الموعود له من استعمال حقه في </a:t>
            </a:r>
            <a:r>
              <a:rPr lang="ar-IQ" dirty="0" err="1" smtClean="0"/>
              <a:t>التقضيل</a:t>
            </a:r>
            <a:endParaRPr lang="ar-IQ" dirty="0" smtClean="0"/>
          </a:p>
          <a:p>
            <a:r>
              <a:rPr lang="ar-IQ" dirty="0" smtClean="0"/>
              <a:t>الوعد بالتفضيل يعتبر باطلا اذا تعلق بعقار لعدم امكان تسجيله في دائرة التسجيل العقاري</a:t>
            </a:r>
            <a:endParaRPr lang="ar-IQ" dirty="0"/>
          </a:p>
          <a:p>
            <a:endParaRPr lang="ar-IQ" dirty="0"/>
          </a:p>
        </p:txBody>
      </p:sp>
    </p:spTree>
    <p:extLst>
      <p:ext uri="{BB962C8B-B14F-4D97-AF65-F5344CB8AC3E}">
        <p14:creationId xmlns:p14="http://schemas.microsoft.com/office/powerpoint/2010/main" val="801581498"/>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TotalTime>
  <Words>850</Words>
  <Application>Microsoft Office PowerPoint</Application>
  <PresentationFormat>عرض على الشاشة (3:4)‏</PresentationFormat>
  <Paragraphs>30</Paragraphs>
  <Slides>7</Slides>
  <Notes>0</Notes>
  <HiddenSlides>0</HiddenSlides>
  <MMClips>0</MMClips>
  <ScaleCrop>false</ScaleCrop>
  <HeadingPairs>
    <vt:vector size="4" baseType="variant">
      <vt:variant>
        <vt:lpstr>نسق</vt:lpstr>
      </vt:variant>
      <vt:variant>
        <vt:i4>1</vt:i4>
      </vt:variant>
      <vt:variant>
        <vt:lpstr>عناوين الشرائح</vt:lpstr>
      </vt:variant>
      <vt:variant>
        <vt:i4>7</vt:i4>
      </vt:variant>
    </vt:vector>
  </HeadingPairs>
  <TitlesOfParts>
    <vt:vector size="8" baseType="lpstr">
      <vt:lpstr>سمة Office</vt:lpstr>
      <vt:lpstr>صور الرضا واوصافه</vt:lpstr>
      <vt:lpstr>الوعد بالبيع</vt:lpstr>
      <vt:lpstr>اركان الوعد بالبيع</vt:lpstr>
      <vt:lpstr>احكام الوعد بالبيع</vt:lpstr>
      <vt:lpstr>أحكام مرحلة البيع التام</vt:lpstr>
      <vt:lpstr>الوعد بالتفضيل</vt:lpstr>
      <vt:lpstr>الفرق بينه وبين الوعد بالبيع</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صور الرضا واوصافه</dc:title>
  <dc:creator>dell-moh</dc:creator>
  <cp:lastModifiedBy>dell-moh</cp:lastModifiedBy>
  <cp:revision>5</cp:revision>
  <dcterms:created xsi:type="dcterms:W3CDTF">2015-10-05T17:35:43Z</dcterms:created>
  <dcterms:modified xsi:type="dcterms:W3CDTF">2015-10-05T18:23:26Z</dcterms:modified>
</cp:coreProperties>
</file>