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28/12/1436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28/12/1436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28/12/1436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28/12/1436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28/12/1436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28/12/1436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28/12/1436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اركان عقد البيع</a:t>
            </a:r>
            <a:endParaRPr lang="ar-IQ" dirty="0"/>
          </a:p>
        </p:txBody>
      </p:sp>
      <p:sp>
        <p:nvSpPr>
          <p:cNvPr id="3" name="عنوان فرعي 2"/>
          <p:cNvSpPr>
            <a:spLocks noGrp="1"/>
          </p:cNvSpPr>
          <p:nvPr>
            <p:ph type="subTitle" idx="1"/>
          </p:nvPr>
        </p:nvSpPr>
        <p:spPr/>
        <p:txBody>
          <a:bodyPr/>
          <a:lstStyle/>
          <a:p>
            <a:r>
              <a:rPr lang="ar-IQ" dirty="0" smtClean="0"/>
              <a:t>الاسبوع الثاني</a:t>
            </a:r>
            <a:endParaRPr lang="ar-IQ" dirty="0"/>
          </a:p>
        </p:txBody>
      </p:sp>
    </p:spTree>
    <p:extLst>
      <p:ext uri="{BB962C8B-B14F-4D97-AF65-F5344CB8AC3E}">
        <p14:creationId xmlns:p14="http://schemas.microsoft.com/office/powerpoint/2010/main" val="1166972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مواد القانون المدني</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cs typeface="+mj-cs"/>
              </a:rPr>
              <a:t>المادة 523</a:t>
            </a:r>
          </a:p>
          <a:p>
            <a:r>
              <a:rPr lang="ar-IQ" dirty="0">
                <a:cs typeface="+mj-cs"/>
              </a:rPr>
              <a:t>1 - يسقط </a:t>
            </a:r>
            <a:r>
              <a:rPr lang="ar-IQ" dirty="0" err="1">
                <a:cs typeface="+mj-cs"/>
              </a:rPr>
              <a:t>خیار</a:t>
            </a:r>
            <a:r>
              <a:rPr lang="ar-IQ" dirty="0">
                <a:cs typeface="+mj-cs"/>
              </a:rPr>
              <a:t> الرؤية بموت المشتري وبتصرفه في </a:t>
            </a:r>
            <a:r>
              <a:rPr lang="ar-IQ" dirty="0" err="1">
                <a:cs typeface="+mj-cs"/>
              </a:rPr>
              <a:t>المبیع</a:t>
            </a:r>
            <a:r>
              <a:rPr lang="ar-IQ" dirty="0">
                <a:cs typeface="+mj-cs"/>
              </a:rPr>
              <a:t> قبل ان يراه وبإقراره في عقد </a:t>
            </a:r>
            <a:r>
              <a:rPr lang="ar-IQ" dirty="0" err="1" smtClean="0">
                <a:cs typeface="+mj-cs"/>
              </a:rPr>
              <a:t>البیع</a:t>
            </a:r>
            <a:r>
              <a:rPr lang="ar-IQ" dirty="0" smtClean="0">
                <a:cs typeface="+mj-cs"/>
              </a:rPr>
              <a:t> انه </a:t>
            </a:r>
            <a:r>
              <a:rPr lang="ar-IQ" dirty="0">
                <a:cs typeface="+mj-cs"/>
              </a:rPr>
              <a:t>قد رأى الشيء وقبله بحالته وبوصف الشيء في عقد </a:t>
            </a:r>
            <a:r>
              <a:rPr lang="ar-IQ" dirty="0" err="1">
                <a:cs typeface="+mj-cs"/>
              </a:rPr>
              <a:t>البیع</a:t>
            </a:r>
            <a:r>
              <a:rPr lang="ar-IQ" dirty="0">
                <a:cs typeface="+mj-cs"/>
              </a:rPr>
              <a:t> وصفا يقوم مقام الرؤية </a:t>
            </a:r>
            <a:r>
              <a:rPr lang="ar-IQ" dirty="0" err="1" smtClean="0">
                <a:cs typeface="+mj-cs"/>
              </a:rPr>
              <a:t>وظھوره</a:t>
            </a:r>
            <a:r>
              <a:rPr lang="ar-IQ" dirty="0" smtClean="0">
                <a:cs typeface="+mj-cs"/>
              </a:rPr>
              <a:t> على </a:t>
            </a:r>
            <a:r>
              <a:rPr lang="ar-IQ" dirty="0">
                <a:cs typeface="+mj-cs"/>
              </a:rPr>
              <a:t>الصفة التي وصفت </a:t>
            </a:r>
            <a:r>
              <a:rPr lang="ar-IQ" dirty="0" err="1">
                <a:cs typeface="+mj-cs"/>
              </a:rPr>
              <a:t>وبتعیب</a:t>
            </a:r>
            <a:r>
              <a:rPr lang="ar-IQ" dirty="0">
                <a:cs typeface="+mj-cs"/>
              </a:rPr>
              <a:t> </a:t>
            </a:r>
            <a:r>
              <a:rPr lang="ar-IQ" dirty="0" err="1">
                <a:cs typeface="+mj-cs"/>
              </a:rPr>
              <a:t>المبیع</a:t>
            </a:r>
            <a:r>
              <a:rPr lang="ar-IQ" dirty="0">
                <a:cs typeface="+mj-cs"/>
              </a:rPr>
              <a:t> او </a:t>
            </a:r>
            <a:r>
              <a:rPr lang="ar-IQ" dirty="0" err="1">
                <a:cs typeface="+mj-cs"/>
              </a:rPr>
              <a:t>ھلاكه</a:t>
            </a:r>
            <a:r>
              <a:rPr lang="ar-IQ" dirty="0">
                <a:cs typeface="+mj-cs"/>
              </a:rPr>
              <a:t> بعد القبض وبصدور ما يبطل </a:t>
            </a:r>
            <a:r>
              <a:rPr lang="ar-IQ" dirty="0" err="1">
                <a:cs typeface="+mj-cs"/>
              </a:rPr>
              <a:t>الخیار</a:t>
            </a:r>
            <a:r>
              <a:rPr lang="ar-IQ" dirty="0">
                <a:cs typeface="+mj-cs"/>
              </a:rPr>
              <a:t> قولا او </a:t>
            </a:r>
            <a:r>
              <a:rPr lang="ar-IQ" dirty="0" smtClean="0">
                <a:cs typeface="+mj-cs"/>
              </a:rPr>
              <a:t>فعلا من </a:t>
            </a:r>
            <a:r>
              <a:rPr lang="ar-IQ" dirty="0">
                <a:cs typeface="+mj-cs"/>
              </a:rPr>
              <a:t>المشتري قبل الرؤية او </a:t>
            </a:r>
            <a:r>
              <a:rPr lang="ar-IQ" dirty="0" err="1">
                <a:cs typeface="+mj-cs"/>
              </a:rPr>
              <a:t>بعدھا</a:t>
            </a:r>
            <a:r>
              <a:rPr lang="ar-IQ" dirty="0">
                <a:cs typeface="+mj-cs"/>
              </a:rPr>
              <a:t> ويمضي وقت كاف يمكن المشتري من رؤية الشيء دون </a:t>
            </a:r>
            <a:r>
              <a:rPr lang="ar-IQ" dirty="0" smtClean="0">
                <a:cs typeface="+mj-cs"/>
              </a:rPr>
              <a:t>ان يراه</a:t>
            </a:r>
            <a:r>
              <a:rPr lang="ar-IQ" dirty="0">
                <a:cs typeface="+mj-cs"/>
              </a:rPr>
              <a:t>.</a:t>
            </a:r>
          </a:p>
          <a:p>
            <a:r>
              <a:rPr lang="ar-IQ" dirty="0">
                <a:cs typeface="+mj-cs"/>
              </a:rPr>
              <a:t>2 - وللبائع ان يحدد للمشتري اجلا مناسبا يسقط بانقضائه </a:t>
            </a:r>
            <a:r>
              <a:rPr lang="ar-IQ" dirty="0" err="1">
                <a:cs typeface="+mj-cs"/>
              </a:rPr>
              <a:t>الخیار</a:t>
            </a:r>
            <a:r>
              <a:rPr lang="ar-IQ" dirty="0">
                <a:cs typeface="+mj-cs"/>
              </a:rPr>
              <a:t> اذا لم يرد </a:t>
            </a:r>
            <a:r>
              <a:rPr lang="ar-IQ" dirty="0" err="1">
                <a:cs typeface="+mj-cs"/>
              </a:rPr>
              <a:t>المبیع</a:t>
            </a:r>
            <a:r>
              <a:rPr lang="ar-IQ" dirty="0">
                <a:cs typeface="+mj-cs"/>
              </a:rPr>
              <a:t> في </a:t>
            </a:r>
            <a:r>
              <a:rPr lang="ar-IQ" dirty="0" smtClean="0">
                <a:cs typeface="+mj-cs"/>
              </a:rPr>
              <a:t>خلال </a:t>
            </a:r>
            <a:r>
              <a:rPr lang="ar-IQ" dirty="0" err="1" smtClean="0">
                <a:cs typeface="+mj-cs"/>
              </a:rPr>
              <a:t>ھذه</a:t>
            </a:r>
            <a:r>
              <a:rPr lang="ar-IQ" dirty="0" smtClean="0">
                <a:cs typeface="+mj-cs"/>
              </a:rPr>
              <a:t> </a:t>
            </a:r>
            <a:r>
              <a:rPr lang="ar-IQ" dirty="0">
                <a:cs typeface="+mj-cs"/>
              </a:rPr>
              <a:t>المدة.</a:t>
            </a:r>
          </a:p>
        </p:txBody>
      </p:sp>
    </p:spTree>
    <p:extLst>
      <p:ext uri="{BB962C8B-B14F-4D97-AF65-F5344CB8AC3E}">
        <p14:creationId xmlns:p14="http://schemas.microsoft.com/office/powerpoint/2010/main" val="2735729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التراضي </a:t>
            </a:r>
            <a:endParaRPr lang="ar-IQ" dirty="0"/>
          </a:p>
        </p:txBody>
      </p:sp>
      <p:sp>
        <p:nvSpPr>
          <p:cNvPr id="3" name="عنصر نائب للمحتوى 2"/>
          <p:cNvSpPr>
            <a:spLocks noGrp="1"/>
          </p:cNvSpPr>
          <p:nvPr>
            <p:ph idx="1"/>
          </p:nvPr>
        </p:nvSpPr>
        <p:spPr/>
        <p:txBody>
          <a:bodyPr/>
          <a:lstStyle/>
          <a:p>
            <a:r>
              <a:rPr lang="ar-IQ" dirty="0" smtClean="0"/>
              <a:t>وجود التراضي وصحته </a:t>
            </a:r>
          </a:p>
          <a:p>
            <a:r>
              <a:rPr lang="ar-IQ" dirty="0" smtClean="0"/>
              <a:t>صور الرضا واوصافه</a:t>
            </a:r>
          </a:p>
        </p:txBody>
      </p:sp>
    </p:spTree>
    <p:extLst>
      <p:ext uri="{BB962C8B-B14F-4D97-AF65-F5344CB8AC3E}">
        <p14:creationId xmlns:p14="http://schemas.microsoft.com/office/powerpoint/2010/main" val="289518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وجود التراضي وصحته</a:t>
            </a:r>
            <a:endParaRPr lang="ar-IQ" dirty="0"/>
          </a:p>
        </p:txBody>
      </p:sp>
      <p:sp>
        <p:nvSpPr>
          <p:cNvPr id="3" name="عنصر نائب للمحتوى 2"/>
          <p:cNvSpPr>
            <a:spLocks noGrp="1"/>
          </p:cNvSpPr>
          <p:nvPr>
            <p:ph idx="1"/>
          </p:nvPr>
        </p:nvSpPr>
        <p:spPr/>
        <p:txBody>
          <a:bodyPr/>
          <a:lstStyle/>
          <a:p>
            <a:r>
              <a:rPr lang="ar-IQ" dirty="0" smtClean="0"/>
              <a:t>التراضي على المسائل </a:t>
            </a:r>
            <a:r>
              <a:rPr lang="ar-IQ" dirty="0" err="1" smtClean="0"/>
              <a:t>الجوهريه</a:t>
            </a:r>
            <a:r>
              <a:rPr lang="ar-IQ" dirty="0" smtClean="0"/>
              <a:t> في العقد</a:t>
            </a:r>
          </a:p>
          <a:p>
            <a:r>
              <a:rPr lang="ar-IQ" dirty="0" smtClean="0"/>
              <a:t>الايجاب الموجه للجمهور</a:t>
            </a:r>
          </a:p>
          <a:p>
            <a:r>
              <a:rPr lang="ar-IQ" dirty="0" smtClean="0"/>
              <a:t>سلامة الرضا من العيوب</a:t>
            </a:r>
            <a:endParaRPr lang="ar-IQ" dirty="0"/>
          </a:p>
        </p:txBody>
      </p:sp>
    </p:spTree>
    <p:extLst>
      <p:ext uri="{BB962C8B-B14F-4D97-AF65-F5344CB8AC3E}">
        <p14:creationId xmlns:p14="http://schemas.microsoft.com/office/powerpoint/2010/main" val="1679054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التراضي على المسائل الجوهرية</a:t>
            </a:r>
            <a:endParaRPr lang="ar-IQ" dirty="0"/>
          </a:p>
        </p:txBody>
      </p:sp>
      <p:sp>
        <p:nvSpPr>
          <p:cNvPr id="3" name="عنصر نائب للمحتوى 2"/>
          <p:cNvSpPr>
            <a:spLocks noGrp="1"/>
          </p:cNvSpPr>
          <p:nvPr>
            <p:ph idx="1"/>
          </p:nvPr>
        </p:nvSpPr>
        <p:spPr/>
        <p:txBody>
          <a:bodyPr>
            <a:normAutofit fontScale="85000" lnSpcReduction="10000"/>
          </a:bodyPr>
          <a:lstStyle/>
          <a:p>
            <a:r>
              <a:rPr lang="ar-IQ" dirty="0" smtClean="0"/>
              <a:t>طبيعة العقد والمحل (المبيع والثمن)</a:t>
            </a:r>
          </a:p>
          <a:p>
            <a:r>
              <a:rPr lang="ar-IQ" dirty="0" err="1" smtClean="0"/>
              <a:t>ماهو</a:t>
            </a:r>
            <a:r>
              <a:rPr lang="ar-IQ" dirty="0" smtClean="0"/>
              <a:t> الحكم في حالة اذا اراد البائع البيع بثمن معين فقبل المشتري الشراء بثمن اعلى او عرض المشتري ثمنا فقبل البائع بثمن اقل , فما الحكم من هذه الحالة؟</a:t>
            </a:r>
          </a:p>
          <a:p>
            <a:r>
              <a:rPr lang="ar-IQ" dirty="0" smtClean="0"/>
              <a:t>استنادا الى نص المادتين 85 و81 من القانون المدني العراقي:</a:t>
            </a:r>
          </a:p>
          <a:p>
            <a:r>
              <a:rPr lang="ar-IQ" dirty="0"/>
              <a:t> </a:t>
            </a:r>
            <a:r>
              <a:rPr lang="ar-IQ" dirty="0" smtClean="0"/>
              <a:t>اذا زاد المشتري في الثمن الذي طلبه البائع او انقص البائع من الثمن الذي عرضه المشتري فان ذلك ايجابا جديدا فاذا صادف هذا الايجاب سكوتا من الطرف الاخر فان هذا السكوت يمكن اعتباره قبولا لتمخض هذا الايجاب لمصلحة الساكت . والقبول قد يكون صريحا او ضمنيا او عن طريق السكوت في الحالات </a:t>
            </a:r>
            <a:r>
              <a:rPr lang="ar-IQ" dirty="0" err="1" smtClean="0"/>
              <a:t>الوارده</a:t>
            </a:r>
            <a:r>
              <a:rPr lang="ar-IQ" dirty="0" smtClean="0"/>
              <a:t> في المادة 81 ومنها حالة تمخض </a:t>
            </a:r>
            <a:r>
              <a:rPr lang="ar-IQ" smtClean="0"/>
              <a:t>الايجاب لمنفعة من وجه اليه</a:t>
            </a:r>
            <a:endParaRPr lang="ar-IQ" dirty="0"/>
          </a:p>
        </p:txBody>
      </p:sp>
    </p:spTree>
    <p:extLst>
      <p:ext uri="{BB962C8B-B14F-4D97-AF65-F5344CB8AC3E}">
        <p14:creationId xmlns:p14="http://schemas.microsoft.com/office/powerpoint/2010/main" val="625717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الايجاب الموجه للجمهور</a:t>
            </a:r>
            <a:endParaRPr lang="ar-IQ" dirty="0"/>
          </a:p>
        </p:txBody>
      </p:sp>
      <p:sp>
        <p:nvSpPr>
          <p:cNvPr id="3" name="عنصر نائب للمحتوى 2"/>
          <p:cNvSpPr>
            <a:spLocks noGrp="1"/>
          </p:cNvSpPr>
          <p:nvPr>
            <p:ph idx="1"/>
          </p:nvPr>
        </p:nvSpPr>
        <p:spPr/>
        <p:txBody>
          <a:bodyPr/>
          <a:lstStyle/>
          <a:p>
            <a:r>
              <a:rPr lang="ar-IQ" dirty="0" smtClean="0"/>
              <a:t>استنادا الى المادة 80 نفرق بين حالتين:</a:t>
            </a:r>
          </a:p>
          <a:p>
            <a:r>
              <a:rPr lang="ar-IQ" dirty="0" smtClean="0"/>
              <a:t>عرض البضاعة في المتجر والاعلان عنها مع بيان الثمن يعتبر ايجابا موجها للجمهور</a:t>
            </a:r>
          </a:p>
          <a:p>
            <a:r>
              <a:rPr lang="ar-IQ" dirty="0" smtClean="0"/>
              <a:t>اعلان التاجر عن بضاعته من بيان الاثمان في الصحف او النشرات </a:t>
            </a:r>
            <a:r>
              <a:rPr lang="ar-IQ" dirty="0" err="1" smtClean="0"/>
              <a:t>الخاصه</a:t>
            </a:r>
            <a:r>
              <a:rPr lang="ar-IQ" dirty="0" smtClean="0"/>
              <a:t> التي توزعها المحلات التجارية على الجمهور: يعتبر ايجابا</a:t>
            </a:r>
          </a:p>
          <a:p>
            <a:r>
              <a:rPr lang="ar-IQ" dirty="0" smtClean="0"/>
              <a:t>عرض البضاعة او الاعلان عنها دون بيان ثمنها: يعتبر دعوة للتفاوض</a:t>
            </a:r>
            <a:endParaRPr lang="ar-IQ" dirty="0"/>
          </a:p>
        </p:txBody>
      </p:sp>
    </p:spTree>
    <p:extLst>
      <p:ext uri="{BB962C8B-B14F-4D97-AF65-F5344CB8AC3E}">
        <p14:creationId xmlns:p14="http://schemas.microsoft.com/office/powerpoint/2010/main" val="76183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سلامة الرضا من العيوب</a:t>
            </a:r>
            <a:endParaRPr lang="ar-IQ" dirty="0"/>
          </a:p>
        </p:txBody>
      </p:sp>
      <p:sp>
        <p:nvSpPr>
          <p:cNvPr id="3" name="عنصر نائب للمحتوى 2"/>
          <p:cNvSpPr>
            <a:spLocks noGrp="1"/>
          </p:cNvSpPr>
          <p:nvPr>
            <p:ph idx="1"/>
          </p:nvPr>
        </p:nvSpPr>
        <p:spPr/>
        <p:txBody>
          <a:bodyPr>
            <a:normAutofit lnSpcReduction="10000"/>
          </a:bodyPr>
          <a:lstStyle/>
          <a:p>
            <a:r>
              <a:rPr lang="ar-IQ" dirty="0" smtClean="0"/>
              <a:t>دراسة سلامة الرضا تقسم الى قسمين: احكام الغلط في صفات المبيع والثاني يتعلق بخيار الرؤيا</a:t>
            </a:r>
          </a:p>
          <a:p>
            <a:r>
              <a:rPr lang="ar-IQ" dirty="0" smtClean="0"/>
              <a:t>الغلط في المبيع: هو عباره عن وهم</a:t>
            </a:r>
          </a:p>
          <a:p>
            <a:r>
              <a:rPr lang="ar-IQ" dirty="0" smtClean="0"/>
              <a:t>الغلط نوعان: يعدم الرضا : يعد العقد باطلا والثاني يعيب الارادة: العقد موقوف</a:t>
            </a:r>
          </a:p>
          <a:p>
            <a:r>
              <a:rPr lang="ar-IQ" dirty="0" smtClean="0"/>
              <a:t>الغلط في العقد هو فوات الوصف المرغوب في المبيع ويكون غلطا في صفة جوهرية الشيء محل التعاقد او في شخص المتعاقد اذا كانت شخصته محل اعتبار  او في قيمة المعقود عليه او في الباعث الدافع الى التعاقد</a:t>
            </a:r>
          </a:p>
          <a:p>
            <a:pPr marL="0" indent="0">
              <a:buNone/>
            </a:pPr>
            <a:endParaRPr lang="ar-IQ" dirty="0"/>
          </a:p>
        </p:txBody>
      </p:sp>
    </p:spTree>
    <p:extLst>
      <p:ext uri="{BB962C8B-B14F-4D97-AF65-F5344CB8AC3E}">
        <p14:creationId xmlns:p14="http://schemas.microsoft.com/office/powerpoint/2010/main" val="366373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خيار الرؤية</a:t>
            </a:r>
            <a:endParaRPr lang="ar-IQ" dirty="0"/>
          </a:p>
        </p:txBody>
      </p:sp>
      <p:sp>
        <p:nvSpPr>
          <p:cNvPr id="3" name="عنصر نائب للمحتوى 2"/>
          <p:cNvSpPr>
            <a:spLocks noGrp="1"/>
          </p:cNvSpPr>
          <p:nvPr>
            <p:ph idx="1"/>
          </p:nvPr>
        </p:nvSpPr>
        <p:spPr/>
        <p:txBody>
          <a:bodyPr>
            <a:normAutofit lnSpcReduction="10000"/>
          </a:bodyPr>
          <a:lstStyle/>
          <a:p>
            <a:r>
              <a:rPr lang="ar-IQ" dirty="0" smtClean="0"/>
              <a:t>تعريف الخيار وثبوته واثاره</a:t>
            </a:r>
          </a:p>
          <a:p>
            <a:r>
              <a:rPr lang="ar-IQ" dirty="0" smtClean="0"/>
              <a:t>التعريف: عباره عن رخصة تثبت للمشتري الذي اشترى شيئا ولم يره من قبل وقت البيع تخوله ان </a:t>
            </a:r>
            <a:r>
              <a:rPr lang="ar-IQ" dirty="0" err="1" smtClean="0"/>
              <a:t>ياخذه</a:t>
            </a:r>
            <a:r>
              <a:rPr lang="ar-IQ" dirty="0" smtClean="0"/>
              <a:t> او يرده متى راه.</a:t>
            </a:r>
          </a:p>
          <a:p>
            <a:r>
              <a:rPr lang="ar-IQ" dirty="0" smtClean="0"/>
              <a:t>سبب الثبوت: هو عدم علم البائع  المبيع علما كافيا </a:t>
            </a:r>
            <a:r>
              <a:rPr lang="ar-IQ" dirty="0" smtClean="0"/>
              <a:t>وقت </a:t>
            </a:r>
            <a:r>
              <a:rPr lang="ar-IQ" dirty="0" smtClean="0"/>
              <a:t>ابرام العقد  او قبله. ويكون عينا معينا بالذات ولا يقع على الاشياء </a:t>
            </a:r>
            <a:r>
              <a:rPr lang="ar-IQ" dirty="0" err="1" smtClean="0"/>
              <a:t>المثليه</a:t>
            </a:r>
            <a:r>
              <a:rPr lang="ar-IQ" dirty="0" smtClean="0"/>
              <a:t>. ويثبت حكمة بحكم القانون اي </a:t>
            </a:r>
            <a:r>
              <a:rPr lang="ar-IQ" dirty="0" err="1" smtClean="0"/>
              <a:t>لايحتاج</a:t>
            </a:r>
            <a:r>
              <a:rPr lang="ar-IQ" dirty="0" smtClean="0"/>
              <a:t> الى النص عليه.</a:t>
            </a:r>
          </a:p>
          <a:p>
            <a:r>
              <a:rPr lang="ar-IQ" dirty="0" smtClean="0"/>
              <a:t>الرؤية هي الرؤية المجازية </a:t>
            </a:r>
            <a:r>
              <a:rPr lang="ar-IQ" dirty="0" err="1" smtClean="0"/>
              <a:t>ولايشترط</a:t>
            </a:r>
            <a:r>
              <a:rPr lang="ar-IQ" dirty="0" smtClean="0"/>
              <a:t> الحقيقية</a:t>
            </a:r>
          </a:p>
          <a:p>
            <a:endParaRPr lang="ar-IQ" dirty="0" smtClean="0"/>
          </a:p>
          <a:p>
            <a:endParaRPr lang="ar-IQ" dirty="0"/>
          </a:p>
        </p:txBody>
      </p:sp>
    </p:spTree>
    <p:extLst>
      <p:ext uri="{BB962C8B-B14F-4D97-AF65-F5344CB8AC3E}">
        <p14:creationId xmlns:p14="http://schemas.microsoft.com/office/powerpoint/2010/main" val="2755021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خيار الرؤيا في القانون المدني العراقي</a:t>
            </a:r>
            <a:endParaRPr lang="ar-IQ" dirty="0"/>
          </a:p>
        </p:txBody>
      </p:sp>
      <p:sp>
        <p:nvSpPr>
          <p:cNvPr id="3" name="عنصر نائب للمحتوى 2"/>
          <p:cNvSpPr>
            <a:spLocks noGrp="1"/>
          </p:cNvSpPr>
          <p:nvPr>
            <p:ph idx="1"/>
          </p:nvPr>
        </p:nvSpPr>
        <p:spPr/>
        <p:txBody>
          <a:bodyPr>
            <a:noAutofit/>
          </a:bodyPr>
          <a:lstStyle/>
          <a:p>
            <a:r>
              <a:rPr lang="ar-IQ" sz="1400" dirty="0"/>
              <a:t>المادة 517</a:t>
            </a:r>
          </a:p>
          <a:p>
            <a:r>
              <a:rPr lang="ar-IQ" sz="1400" dirty="0"/>
              <a:t>1 – من اشترى </a:t>
            </a:r>
            <a:r>
              <a:rPr lang="ar-IQ" sz="1400" dirty="0" err="1"/>
              <a:t>شیئاً</a:t>
            </a:r>
            <a:r>
              <a:rPr lang="ar-IQ" sz="1400" dirty="0"/>
              <a:t> لم يره كان له </a:t>
            </a:r>
            <a:r>
              <a:rPr lang="ar-IQ" sz="1400" dirty="0" err="1"/>
              <a:t>الخیار</a:t>
            </a:r>
            <a:r>
              <a:rPr lang="ar-IQ" sz="1400" dirty="0"/>
              <a:t> </a:t>
            </a:r>
            <a:r>
              <a:rPr lang="ar-IQ" sz="1400" dirty="0" err="1"/>
              <a:t>حین</a:t>
            </a:r>
            <a:r>
              <a:rPr lang="ar-IQ" sz="1400" dirty="0"/>
              <a:t> يراه، فان شاء قبله وان شاء فسخ </a:t>
            </a:r>
            <a:r>
              <a:rPr lang="ar-IQ" sz="1400" dirty="0" err="1"/>
              <a:t>البیع</a:t>
            </a:r>
            <a:r>
              <a:rPr lang="ar-IQ" sz="1400" dirty="0"/>
              <a:t>، ولا</a:t>
            </a:r>
          </a:p>
          <a:p>
            <a:r>
              <a:rPr lang="ar-IQ" sz="1400" dirty="0" err="1"/>
              <a:t>خیار</a:t>
            </a:r>
            <a:r>
              <a:rPr lang="ar-IQ" sz="1400" dirty="0"/>
              <a:t> للبائع </a:t>
            </a:r>
            <a:r>
              <a:rPr lang="ar-IQ" sz="1400" dirty="0" err="1"/>
              <a:t>فیما</a:t>
            </a:r>
            <a:r>
              <a:rPr lang="ar-IQ" sz="1400" dirty="0"/>
              <a:t> باعه ولم يره.</a:t>
            </a:r>
          </a:p>
          <a:p>
            <a:r>
              <a:rPr lang="ar-IQ" sz="1400" dirty="0" smtClean="0"/>
              <a:t>2 </a:t>
            </a:r>
            <a:r>
              <a:rPr lang="ar-IQ" sz="1400" dirty="0"/>
              <a:t>– والمراد بالرؤية الوقوف على خصائص الشيء ومزاياه بالنظر او اللمس او الشم او السمع او</a:t>
            </a:r>
          </a:p>
          <a:p>
            <a:r>
              <a:rPr lang="ar-IQ" sz="1400" dirty="0"/>
              <a:t>المذاق.</a:t>
            </a:r>
          </a:p>
          <a:p>
            <a:r>
              <a:rPr lang="ar-IQ" sz="1400" dirty="0"/>
              <a:t>المادة 518</a:t>
            </a:r>
          </a:p>
          <a:p>
            <a:r>
              <a:rPr lang="ar-IQ" sz="1400" dirty="0"/>
              <a:t>1 – </a:t>
            </a:r>
            <a:r>
              <a:rPr lang="ar-IQ" sz="1400" dirty="0" err="1"/>
              <a:t>الاشیاء</a:t>
            </a:r>
            <a:r>
              <a:rPr lang="ar-IQ" sz="1400" dirty="0"/>
              <a:t> التي تباع على مقتضى </a:t>
            </a:r>
            <a:r>
              <a:rPr lang="ar-IQ" sz="1400" dirty="0" err="1"/>
              <a:t>نموذجھا</a:t>
            </a:r>
            <a:r>
              <a:rPr lang="ar-IQ" sz="1400" dirty="0"/>
              <a:t> تكفي رؤية النموذج </a:t>
            </a:r>
            <a:r>
              <a:rPr lang="ar-IQ" sz="1400" dirty="0" err="1"/>
              <a:t>منھا</a:t>
            </a:r>
            <a:r>
              <a:rPr lang="ar-IQ" sz="1400" dirty="0"/>
              <a:t>، فان ثبت ان </a:t>
            </a:r>
            <a:r>
              <a:rPr lang="ar-IQ" sz="1400" dirty="0" err="1"/>
              <a:t>المبیع</a:t>
            </a:r>
            <a:r>
              <a:rPr lang="ar-IQ" sz="1400" dirty="0"/>
              <a:t> دون</a:t>
            </a:r>
          </a:p>
          <a:p>
            <a:r>
              <a:rPr lang="ar-IQ" sz="1400" dirty="0"/>
              <a:t>النموذج الذي اشترى مقتضاه كان المشتري </a:t>
            </a:r>
            <a:r>
              <a:rPr lang="ar-IQ" sz="1400" dirty="0" err="1"/>
              <a:t>مخیراً</a:t>
            </a:r>
            <a:r>
              <a:rPr lang="ar-IQ" sz="1400" dirty="0"/>
              <a:t> </a:t>
            </a:r>
            <a:r>
              <a:rPr lang="ar-IQ" sz="1400" dirty="0" err="1"/>
              <a:t>بین</a:t>
            </a:r>
            <a:r>
              <a:rPr lang="ar-IQ" sz="1400" dirty="0"/>
              <a:t> قبوله بالثمن المسمى او رده بفسخ</a:t>
            </a:r>
          </a:p>
          <a:p>
            <a:r>
              <a:rPr lang="ar-IQ" sz="1400" dirty="0" err="1"/>
              <a:t>البیع</a:t>
            </a:r>
            <a:r>
              <a:rPr lang="ar-IQ" sz="1400" dirty="0"/>
              <a:t>.</a:t>
            </a:r>
          </a:p>
          <a:p>
            <a:r>
              <a:rPr lang="ar-IQ" sz="1400" dirty="0"/>
              <a:t>2 – فاذا </a:t>
            </a:r>
            <a:r>
              <a:rPr lang="ar-IQ" sz="1400" dirty="0" err="1"/>
              <a:t>تعیب</a:t>
            </a:r>
            <a:r>
              <a:rPr lang="ar-IQ" sz="1400" dirty="0"/>
              <a:t> النموذج او </a:t>
            </a:r>
            <a:r>
              <a:rPr lang="ar-IQ" sz="1400" dirty="0" err="1"/>
              <a:t>ھلك</a:t>
            </a:r>
            <a:r>
              <a:rPr lang="ar-IQ" sz="1400" dirty="0"/>
              <a:t> في يد احد المتعاقدين، ولو دون خطأ منه، كان على </a:t>
            </a:r>
            <a:r>
              <a:rPr lang="ar-IQ" sz="1400" dirty="0" err="1"/>
              <a:t>ھذا</a:t>
            </a:r>
            <a:r>
              <a:rPr lang="ar-IQ" sz="1400" dirty="0"/>
              <a:t> التعاقد</a:t>
            </a:r>
          </a:p>
          <a:p>
            <a:r>
              <a:rPr lang="ar-IQ" sz="1400" dirty="0"/>
              <a:t>بحسب ما يكون بائعاً او مشترياً ان يثبت ان </a:t>
            </a:r>
            <a:r>
              <a:rPr lang="ar-IQ" sz="1400" dirty="0" err="1"/>
              <a:t>الاشیاء</a:t>
            </a:r>
            <a:r>
              <a:rPr lang="ar-IQ" sz="1400" dirty="0"/>
              <a:t> مطابقة للنموذج او </a:t>
            </a:r>
            <a:r>
              <a:rPr lang="ar-IQ" sz="1400" dirty="0" err="1"/>
              <a:t>غیر</a:t>
            </a:r>
            <a:r>
              <a:rPr lang="ar-IQ" sz="1400" dirty="0"/>
              <a:t> مطابقة له.</a:t>
            </a:r>
          </a:p>
          <a:p>
            <a:r>
              <a:rPr lang="ar-IQ" sz="1400" dirty="0"/>
              <a:t>المادة 519</a:t>
            </a:r>
          </a:p>
          <a:p>
            <a:r>
              <a:rPr lang="ar-IQ" sz="1400" dirty="0"/>
              <a:t>1 – اذا </a:t>
            </a:r>
            <a:r>
              <a:rPr lang="ar-IQ" sz="1400" dirty="0" err="1"/>
              <a:t>بیعت</a:t>
            </a:r>
            <a:r>
              <a:rPr lang="ar-IQ" sz="1400" dirty="0"/>
              <a:t> جملة </a:t>
            </a:r>
            <a:r>
              <a:rPr lang="ar-IQ" sz="1400" dirty="0" err="1"/>
              <a:t>اشیاء</a:t>
            </a:r>
            <a:r>
              <a:rPr lang="ar-IQ" sz="1400" dirty="0"/>
              <a:t> متفاوتة صفقة واحدة فلا بد للزوم </a:t>
            </a:r>
            <a:r>
              <a:rPr lang="ar-IQ" sz="1400" dirty="0" err="1"/>
              <a:t>البیع</a:t>
            </a:r>
            <a:r>
              <a:rPr lang="ar-IQ" sz="1400" dirty="0"/>
              <a:t> من رؤية كل واحد </a:t>
            </a:r>
            <a:r>
              <a:rPr lang="ar-IQ" sz="1400" dirty="0" err="1"/>
              <a:t>منھا</a:t>
            </a:r>
            <a:r>
              <a:rPr lang="ar-IQ" sz="1400" dirty="0"/>
              <a:t> على</a:t>
            </a:r>
          </a:p>
          <a:p>
            <a:r>
              <a:rPr lang="ar-IQ" sz="1400" dirty="0"/>
              <a:t>حدة.</a:t>
            </a:r>
          </a:p>
          <a:p>
            <a:r>
              <a:rPr lang="ar-IQ" sz="1400" dirty="0"/>
              <a:t>2 – واذا كان المشتري رأى </a:t>
            </a:r>
            <a:r>
              <a:rPr lang="ar-IQ" sz="1400" dirty="0" err="1"/>
              <a:t>بعضھا</a:t>
            </a:r>
            <a:r>
              <a:rPr lang="ar-IQ" sz="1400" dirty="0"/>
              <a:t> فمتى رأى الباقي جاز له اخذ </a:t>
            </a:r>
            <a:r>
              <a:rPr lang="ar-IQ" sz="1400" dirty="0" err="1"/>
              <a:t>جمیع</a:t>
            </a:r>
            <a:r>
              <a:rPr lang="ar-IQ" sz="1400" dirty="0"/>
              <a:t> </a:t>
            </a:r>
            <a:r>
              <a:rPr lang="ar-IQ" sz="1400" dirty="0" err="1"/>
              <a:t>الاشیاء</a:t>
            </a:r>
            <a:r>
              <a:rPr lang="ar-IQ" sz="1400" dirty="0"/>
              <a:t> او </a:t>
            </a:r>
            <a:r>
              <a:rPr lang="ar-IQ" sz="1400" dirty="0" err="1"/>
              <a:t>ردھا</a:t>
            </a:r>
            <a:r>
              <a:rPr lang="ar-IQ" sz="1400" dirty="0"/>
              <a:t> </a:t>
            </a:r>
            <a:r>
              <a:rPr lang="ar-IQ" sz="1400" dirty="0" err="1"/>
              <a:t>جمیعاً</a:t>
            </a:r>
            <a:endParaRPr lang="ar-IQ" sz="1400" dirty="0"/>
          </a:p>
          <a:p>
            <a:r>
              <a:rPr lang="ar-IQ" sz="1400" dirty="0" err="1"/>
              <a:t>ولیس</a:t>
            </a:r>
            <a:r>
              <a:rPr lang="ar-IQ" sz="1400" dirty="0"/>
              <a:t> له ان يأخذ ما رآه ويترك الباقي.</a:t>
            </a:r>
          </a:p>
          <a:p>
            <a:r>
              <a:rPr lang="ar-IQ" sz="1400" dirty="0"/>
              <a:t>المادة 520</a:t>
            </a:r>
          </a:p>
          <a:p>
            <a:r>
              <a:rPr lang="ar-IQ" sz="1400" dirty="0"/>
              <a:t>1 – اذا وصف شيء </a:t>
            </a:r>
            <a:r>
              <a:rPr lang="ar-IQ" sz="1400" dirty="0" err="1"/>
              <a:t>للاعمى</a:t>
            </a:r>
            <a:r>
              <a:rPr lang="ar-IQ" sz="1400" dirty="0"/>
              <a:t> وعرف وصفه ثم اشتراه لا يكون </a:t>
            </a:r>
            <a:r>
              <a:rPr lang="ar-IQ" sz="1400" dirty="0" err="1"/>
              <a:t>مخیرا</a:t>
            </a:r>
            <a:r>
              <a:rPr lang="ar-IQ" sz="1400" dirty="0"/>
              <a:t> .</a:t>
            </a:r>
          </a:p>
          <a:p>
            <a:r>
              <a:rPr lang="ar-IQ" sz="1400" dirty="0"/>
              <a:t>2 – ويسقط على كل حال </a:t>
            </a:r>
            <a:r>
              <a:rPr lang="ar-IQ" sz="1400" dirty="0" err="1"/>
              <a:t>خیار</a:t>
            </a:r>
            <a:r>
              <a:rPr lang="ar-IQ" sz="1400" dirty="0"/>
              <a:t> الاعمى بلمس </a:t>
            </a:r>
            <a:r>
              <a:rPr lang="ar-IQ" sz="1400" dirty="0" err="1"/>
              <a:t>الاشیاء</a:t>
            </a:r>
            <a:r>
              <a:rPr lang="ar-IQ" sz="1400" dirty="0"/>
              <a:t> التي تعرف باللمس وشم </a:t>
            </a:r>
            <a:r>
              <a:rPr lang="ar-IQ" sz="1400" dirty="0" err="1"/>
              <a:t>المشمومات</a:t>
            </a:r>
            <a:endParaRPr lang="ar-IQ" sz="1400" dirty="0"/>
          </a:p>
          <a:p>
            <a:r>
              <a:rPr lang="ar-IQ" sz="1400" dirty="0"/>
              <a:t>وذوق </a:t>
            </a:r>
            <a:r>
              <a:rPr lang="ar-IQ" sz="1400" dirty="0" err="1"/>
              <a:t>المذوقات</a:t>
            </a:r>
            <a:r>
              <a:rPr lang="ar-IQ" sz="1400" dirty="0"/>
              <a:t>.</a:t>
            </a:r>
          </a:p>
        </p:txBody>
      </p:sp>
    </p:spTree>
    <p:extLst>
      <p:ext uri="{BB962C8B-B14F-4D97-AF65-F5344CB8AC3E}">
        <p14:creationId xmlns:p14="http://schemas.microsoft.com/office/powerpoint/2010/main" val="1044560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مسقطات</a:t>
            </a:r>
            <a:r>
              <a:rPr lang="ar-IQ" dirty="0" smtClean="0"/>
              <a:t> خيار </a:t>
            </a:r>
            <a:r>
              <a:rPr lang="ar-IQ" dirty="0" err="1" smtClean="0"/>
              <a:t>الرؤيه</a:t>
            </a:r>
            <a:endParaRPr lang="ar-IQ" dirty="0"/>
          </a:p>
        </p:txBody>
      </p:sp>
      <p:sp>
        <p:nvSpPr>
          <p:cNvPr id="3" name="عنصر نائب للمحتوى 2"/>
          <p:cNvSpPr>
            <a:spLocks noGrp="1"/>
          </p:cNvSpPr>
          <p:nvPr>
            <p:ph idx="1"/>
          </p:nvPr>
        </p:nvSpPr>
        <p:spPr/>
        <p:txBody>
          <a:bodyPr>
            <a:normAutofit fontScale="62500" lnSpcReduction="20000"/>
          </a:bodyPr>
          <a:lstStyle/>
          <a:p>
            <a:r>
              <a:rPr lang="ar-IQ" dirty="0"/>
              <a:t>1 – رؤية المبيع من قبل المشتري قبل البيع , الا اذا اثبت الاخير بان المبيع قد تغير عن الحالة التي راها بها في المرة الاولى .</a:t>
            </a:r>
          </a:p>
          <a:p>
            <a:r>
              <a:rPr lang="ar-IQ" dirty="0"/>
              <a:t>2 – اقرار المشتري في العقد بانه قد </a:t>
            </a:r>
            <a:r>
              <a:rPr lang="ar-IQ" dirty="0" err="1"/>
              <a:t>راى</a:t>
            </a:r>
            <a:r>
              <a:rPr lang="ar-IQ" dirty="0"/>
              <a:t> المبيع وقبله بحالته , الا اذا كان البائع قد غرر بالمشتري . </a:t>
            </a:r>
            <a:endParaRPr lang="ar-IQ" dirty="0" smtClean="0"/>
          </a:p>
          <a:p>
            <a:r>
              <a:rPr lang="ar-IQ" dirty="0" smtClean="0"/>
              <a:t>3- وصف الشي وصفا يقوم مقام الرؤيا</a:t>
            </a:r>
            <a:endParaRPr lang="ar-IQ" dirty="0"/>
          </a:p>
          <a:p>
            <a:r>
              <a:rPr lang="ar-IQ" dirty="0"/>
              <a:t>3 – موت المشتري , اذ ان هذا الحق </a:t>
            </a:r>
            <a:r>
              <a:rPr lang="ar-IQ" dirty="0" err="1"/>
              <a:t>لاينتقل</a:t>
            </a:r>
            <a:r>
              <a:rPr lang="ar-IQ" dirty="0"/>
              <a:t> بالميراث </a:t>
            </a:r>
            <a:r>
              <a:rPr lang="ar-IQ" dirty="0" err="1"/>
              <a:t>ولايحق</a:t>
            </a:r>
            <a:r>
              <a:rPr lang="ar-IQ" dirty="0"/>
              <a:t> للورثة استخدامه .</a:t>
            </a:r>
          </a:p>
          <a:p>
            <a:r>
              <a:rPr lang="ar-IQ" dirty="0"/>
              <a:t>4 – تصرف المشتري بالمبيع قبل رؤيته .</a:t>
            </a:r>
          </a:p>
          <a:p>
            <a:r>
              <a:rPr lang="ar-IQ" dirty="0"/>
              <a:t>5 – تعيب المبيع او هلاكه في يد المشتري بعد قبضه من قبله , وذلك لاستحالة رده .</a:t>
            </a:r>
          </a:p>
          <a:p>
            <a:r>
              <a:rPr lang="ar-IQ" dirty="0"/>
              <a:t>6 – مضي المدة وذلك لان الخيار حق مؤقت ينقضي بمضي المدة المناسبة دون ان يرد المشتري المبيع .</a:t>
            </a:r>
          </a:p>
          <a:p>
            <a:r>
              <a:rPr lang="ar-IQ" dirty="0"/>
              <a:t>ويجدر بالتنويه هنا بان خيار الرؤية وان كان يقوم على اساس فكرة الغلط الا انه يختلف عنه في ان حق المشتري في رد المبيع يقوم وان لم يكن هنالك غلط في صفة جوهرية في المبيع , كما ان من يدعي الغلط فعليه اثباته بينما يكفي قيام المشتري برد المبيع في خيار الرؤية , اضافة الى ان الخيار </a:t>
            </a:r>
            <a:r>
              <a:rPr lang="ar-IQ" dirty="0" err="1"/>
              <a:t>لايؤثر</a:t>
            </a:r>
            <a:r>
              <a:rPr lang="ar-IQ" dirty="0"/>
              <a:t> على صحة العقد </a:t>
            </a:r>
            <a:r>
              <a:rPr lang="ar-IQ" dirty="0" err="1"/>
              <a:t>ونفاذه</a:t>
            </a:r>
            <a:r>
              <a:rPr lang="ar-IQ" dirty="0"/>
              <a:t> الا انه غير لازم للمشتري , بينما يؤدي الغلط الى جعل العقد موقوفا على ارادة من وقع في الغلط .</a:t>
            </a:r>
          </a:p>
        </p:txBody>
      </p:sp>
    </p:spTree>
    <p:extLst>
      <p:ext uri="{BB962C8B-B14F-4D97-AF65-F5344CB8AC3E}">
        <p14:creationId xmlns:p14="http://schemas.microsoft.com/office/powerpoint/2010/main" val="425935468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861</Words>
  <Application>Microsoft Office PowerPoint</Application>
  <PresentationFormat>عرض على الشاشة (3:4)‏</PresentationFormat>
  <Paragraphs>63</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سمة Office</vt:lpstr>
      <vt:lpstr>اركان عقد البيع</vt:lpstr>
      <vt:lpstr>التراضي </vt:lpstr>
      <vt:lpstr>وجود التراضي وصحته</vt:lpstr>
      <vt:lpstr>التراضي على المسائل الجوهرية</vt:lpstr>
      <vt:lpstr>الايجاب الموجه للجمهور</vt:lpstr>
      <vt:lpstr>سلامة الرضا من العيوب</vt:lpstr>
      <vt:lpstr>خيار الرؤية</vt:lpstr>
      <vt:lpstr>خيار الرؤيا في القانون المدني العراقي</vt:lpstr>
      <vt:lpstr>مسقطات خيار الرؤيه</vt:lpstr>
      <vt:lpstr>مواد القانون المدني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اركان عقد البيع</dc:title>
  <dc:creator>dell-moh</dc:creator>
  <cp:lastModifiedBy>dell-moh</cp:lastModifiedBy>
  <cp:revision>11</cp:revision>
  <dcterms:created xsi:type="dcterms:W3CDTF">2015-09-30T16:34:46Z</dcterms:created>
  <dcterms:modified xsi:type="dcterms:W3CDTF">2015-10-11T16:48:44Z</dcterms:modified>
</cp:coreProperties>
</file>