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718"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1483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7D23CB-AE02-4AFE-A75A-28F29D7D6459}" type="datetimeFigureOut">
              <a:rPr lang="en-US" smtClean="0"/>
              <a:pPr/>
              <a:t>1/13/2015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4DF8AB-A7A2-4BF5-9464-23AAA550559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9B4DF8AB-A7A2-4BF5-9464-23AAA550559C}"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163B1E1-6631-4B59-AA6E-124D42365E24}" type="datetime1">
              <a:rPr lang="en-US" smtClean="0"/>
              <a:pPr/>
              <a:t>1/13/2015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259DB29-2575-45F4-B387-90132007985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advTm="0">
    <p:dissolve/>
    <p:sndAc>
      <p:stSnd>
        <p:snd r:embed="rId1" name="camera.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A2CEB9-82A4-4752-85BE-4B1A951939B5}" type="datetime1">
              <a:rPr lang="en-US" smtClean="0"/>
              <a:pPr/>
              <a:t>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59DB29-2575-45F4-B387-90132007985B}" type="slidenum">
              <a:rPr lang="en-US" smtClean="0"/>
              <a:pPr/>
              <a:t>‹#›</a:t>
            </a:fld>
            <a:endParaRPr lang="en-US"/>
          </a:p>
        </p:txBody>
      </p:sp>
    </p:spTree>
  </p:cSld>
  <p:clrMapOvr>
    <a:masterClrMapping/>
  </p:clrMapOvr>
  <p:transition spd="slow" advTm="0">
    <p:dissolve/>
    <p:sndAc>
      <p:stSnd>
        <p:snd r:embed="rId1" name="camera.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5D80F-FEA4-403E-8D3A-A4A74CC23B18}" type="datetime1">
              <a:rPr lang="en-US" smtClean="0"/>
              <a:pPr/>
              <a:t>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59DB29-2575-45F4-B387-90132007985B}" type="slidenum">
              <a:rPr lang="en-US" smtClean="0"/>
              <a:pPr/>
              <a:t>‹#›</a:t>
            </a:fld>
            <a:endParaRPr lang="en-US"/>
          </a:p>
        </p:txBody>
      </p:sp>
    </p:spTree>
  </p:cSld>
  <p:clrMapOvr>
    <a:masterClrMapping/>
  </p:clrMapOvr>
  <p:transition spd="slow" advTm="0">
    <p:dissolve/>
    <p:sndAc>
      <p:stSnd>
        <p:snd r:embed="rId1" name="camera.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CF0F38-A94A-48B4-86E2-60C5E51262F4}" type="datetime1">
              <a:rPr lang="en-US" smtClean="0"/>
              <a:pPr/>
              <a:t>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59DB29-2575-45F4-B387-90132007985B}" type="slidenum">
              <a:rPr lang="en-US" smtClean="0"/>
              <a:pPr/>
              <a:t>‹#›</a:t>
            </a:fld>
            <a:endParaRPr lang="en-US"/>
          </a:p>
        </p:txBody>
      </p:sp>
    </p:spTree>
  </p:cSld>
  <p:clrMapOvr>
    <a:masterClrMapping/>
  </p:clrMapOvr>
  <p:transition spd="slow" advTm="0">
    <p:dissolve/>
    <p:sndAc>
      <p:stSnd>
        <p:snd r:embed="rId1" name="camera.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FEFF8F-0B62-4DCF-8810-B1DF73B4188B}" type="datetime1">
              <a:rPr lang="en-US" smtClean="0"/>
              <a:pPr/>
              <a:t>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59DB29-2575-45F4-B387-90132007985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advTm="0">
    <p:dissolve/>
    <p:sndAc>
      <p:stSnd>
        <p:snd r:embed="rId1" name="camera.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FFC9C41-9EEA-4AD3-8060-E7E4D84E65EA}" type="datetime1">
              <a:rPr lang="en-US" smtClean="0"/>
              <a:pPr/>
              <a:t>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59DB29-2575-45F4-B387-90132007985B}" type="slidenum">
              <a:rPr lang="en-US" smtClean="0"/>
              <a:pPr/>
              <a:t>‹#›</a:t>
            </a:fld>
            <a:endParaRPr lang="en-US"/>
          </a:p>
        </p:txBody>
      </p:sp>
    </p:spTree>
  </p:cSld>
  <p:clrMapOvr>
    <a:masterClrMapping/>
  </p:clrMapOvr>
  <p:transition spd="slow" advTm="0">
    <p:dissolve/>
    <p:sndAc>
      <p:stSnd>
        <p:snd r:embed="rId1" name="camera.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E855868-314B-4CF8-8D4D-2C3F8102C34E}" type="datetime1">
              <a:rPr lang="en-US" smtClean="0"/>
              <a:pPr/>
              <a:t>1/13/2015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59DB29-2575-45F4-B387-90132007985B}" type="slidenum">
              <a:rPr lang="en-US" smtClean="0"/>
              <a:pPr/>
              <a:t>‹#›</a:t>
            </a:fld>
            <a:endParaRPr lang="en-US"/>
          </a:p>
        </p:txBody>
      </p:sp>
    </p:spTree>
  </p:cSld>
  <p:clrMapOvr>
    <a:masterClrMapping/>
  </p:clrMapOvr>
  <p:transition spd="slow" advTm="0">
    <p:dissolve/>
    <p:sndAc>
      <p:stSnd>
        <p:snd r:embed="rId1" name="camera.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99DF8A9-4331-41D9-A92F-24390B80B9CC}" type="datetime1">
              <a:rPr lang="en-US" smtClean="0"/>
              <a:pPr/>
              <a:t>1/13/2015</a:t>
            </a:fld>
            <a:endParaRPr lang="en-US"/>
          </a:p>
        </p:txBody>
      </p:sp>
      <p:sp>
        <p:nvSpPr>
          <p:cNvPr id="8" name="Slide Number Placeholder 7"/>
          <p:cNvSpPr>
            <a:spLocks noGrp="1"/>
          </p:cNvSpPr>
          <p:nvPr>
            <p:ph type="sldNum" sz="quarter" idx="11"/>
          </p:nvPr>
        </p:nvSpPr>
        <p:spPr/>
        <p:txBody>
          <a:bodyPr/>
          <a:lstStyle/>
          <a:p>
            <a:fld id="{E259DB29-2575-45F4-B387-90132007985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spd="slow" advTm="0">
    <p:dissolve/>
    <p:sndAc>
      <p:stSnd>
        <p:snd r:embed="rId1" name="camera.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0289D8-0E16-475F-A986-A68C762AC02D}" type="datetime1">
              <a:rPr lang="en-US" smtClean="0"/>
              <a:pPr/>
              <a:t>1/13/2015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59DB29-2575-45F4-B387-90132007985B}" type="slidenum">
              <a:rPr lang="en-US" smtClean="0"/>
              <a:pPr/>
              <a:t>‹#›</a:t>
            </a:fld>
            <a:endParaRPr lang="en-US"/>
          </a:p>
        </p:txBody>
      </p:sp>
    </p:spTree>
  </p:cSld>
  <p:clrMapOvr>
    <a:masterClrMapping/>
  </p:clrMapOvr>
  <p:transition spd="slow" advTm="0">
    <p:dissolve/>
    <p:sndAc>
      <p:stSnd>
        <p:snd r:embed="rId1" name="camera.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0488C2B-6731-4E66-A8D8-E644D367BBB2}" type="datetime1">
              <a:rPr lang="en-US" smtClean="0"/>
              <a:pPr/>
              <a:t>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E259DB29-2575-45F4-B387-90132007985B}" type="slidenum">
              <a:rPr lang="en-US" smtClean="0"/>
              <a:pPr/>
              <a:t>‹#›</a:t>
            </a:fld>
            <a:endParaRPr lang="en-US"/>
          </a:p>
        </p:txBody>
      </p:sp>
    </p:spTree>
  </p:cSld>
  <p:clrMapOvr>
    <a:masterClrMapping/>
  </p:clrMapOvr>
  <p:transition spd="slow" advTm="0">
    <p:dissolve/>
    <p:sndAc>
      <p:stSnd>
        <p:snd r:embed="rId1" name="camera.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A9564CB6-2523-498D-9F14-B74F3F1D0CB1}" type="datetime1">
              <a:rPr lang="en-US" smtClean="0"/>
              <a:pPr/>
              <a:t>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59DB29-2575-45F4-B387-90132007985B}" type="slidenum">
              <a:rPr lang="en-US" smtClean="0"/>
              <a:pPr/>
              <a:t>‹#›</a:t>
            </a:fld>
            <a:endParaRPr lang="en-US"/>
          </a:p>
        </p:txBody>
      </p:sp>
    </p:spTree>
  </p:cSld>
  <p:clrMapOvr>
    <a:masterClrMapping/>
  </p:clrMapOvr>
  <p:transition spd="slow" advTm="0">
    <p:dissolve/>
    <p:sndAc>
      <p:stSnd>
        <p:snd r:embed="rId1" name="camera.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5626B1A-1FD3-42E8-AE35-76897F416A8F}" type="datetime1">
              <a:rPr lang="en-US" smtClean="0"/>
              <a:pPr/>
              <a:t>1/13/2015</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E259DB29-2575-45F4-B387-90132007985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Tm="0">
    <p:dissolve/>
    <p:sndAc>
      <p:stSnd>
        <p:snd r:embed="rId13" name="camera.wav"/>
      </p:stSnd>
    </p:sndAc>
  </p:transition>
  <p:hf sldNum="0"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9064" y="3429000"/>
            <a:ext cx="6480048" cy="2209800"/>
          </a:xfrm>
          <a:solidFill>
            <a:schemeClr val="accent2">
              <a:lumMod val="40000"/>
              <a:lumOff val="60000"/>
            </a:schemeClr>
          </a:solidFill>
        </p:spPr>
        <p:txBody>
          <a:bodyPr>
            <a:normAutofit/>
          </a:bodyPr>
          <a:lstStyle/>
          <a:p>
            <a:pPr algn="r"/>
            <a:r>
              <a:rPr lang="en-US" dirty="0" smtClean="0">
                <a:solidFill>
                  <a:srgbClr val="92D050"/>
                </a:solidFill>
              </a:rPr>
              <a:t> </a:t>
            </a:r>
            <a:br>
              <a:rPr lang="en-US" dirty="0" smtClean="0">
                <a:solidFill>
                  <a:srgbClr val="92D050"/>
                </a:solidFill>
              </a:rPr>
            </a:br>
            <a:r>
              <a:rPr lang="en-US" dirty="0" smtClean="0">
                <a:solidFill>
                  <a:srgbClr val="92D050"/>
                </a:solidFill>
              </a:rPr>
              <a:t/>
            </a:r>
            <a:br>
              <a:rPr lang="en-US" dirty="0" smtClean="0">
                <a:solidFill>
                  <a:srgbClr val="92D050"/>
                </a:solidFill>
              </a:rPr>
            </a:br>
            <a:r>
              <a:rPr lang="en-US" sz="1400" dirty="0" err="1" smtClean="0">
                <a:solidFill>
                  <a:srgbClr val="92D050"/>
                </a:solidFill>
              </a:rPr>
              <a:t>Assit</a:t>
            </a:r>
            <a:r>
              <a:rPr lang="en-US" sz="1400" dirty="0" smtClean="0">
                <a:solidFill>
                  <a:srgbClr val="92D050"/>
                </a:solidFill>
              </a:rPr>
              <a:t>.  </a:t>
            </a:r>
            <a:r>
              <a:rPr lang="en-US" sz="1400" dirty="0" err="1" smtClean="0">
                <a:solidFill>
                  <a:srgbClr val="92D050"/>
                </a:solidFill>
              </a:rPr>
              <a:t>Lactur</a:t>
            </a:r>
            <a:r>
              <a:rPr lang="en-US" sz="1400" dirty="0" smtClean="0">
                <a:solidFill>
                  <a:srgbClr val="92D050"/>
                </a:solidFill>
              </a:rPr>
              <a:t> </a:t>
            </a:r>
            <a:r>
              <a:rPr lang="en-US" sz="1400" dirty="0" err="1" smtClean="0">
                <a:solidFill>
                  <a:srgbClr val="92D050"/>
                </a:solidFill>
              </a:rPr>
              <a:t>Layth</a:t>
            </a:r>
            <a:r>
              <a:rPr lang="en-US" sz="1400" dirty="0" smtClean="0">
                <a:solidFill>
                  <a:srgbClr val="92D050"/>
                </a:solidFill>
              </a:rPr>
              <a:t>  </a:t>
            </a:r>
            <a:r>
              <a:rPr lang="en-US" sz="1400" dirty="0" err="1" smtClean="0">
                <a:solidFill>
                  <a:srgbClr val="92D050"/>
                </a:solidFill>
              </a:rPr>
              <a:t>kadhim</a:t>
            </a:r>
            <a:r>
              <a:rPr lang="en-US" sz="1400" dirty="0" smtClean="0">
                <a:solidFill>
                  <a:srgbClr val="92D050"/>
                </a:solidFill>
              </a:rPr>
              <a:t> </a:t>
            </a:r>
            <a:r>
              <a:rPr lang="en-US" sz="1400" dirty="0" err="1" smtClean="0">
                <a:solidFill>
                  <a:srgbClr val="92D050"/>
                </a:solidFill>
              </a:rPr>
              <a:t>abuhadma</a:t>
            </a:r>
            <a:r>
              <a:rPr lang="en-US" sz="1400" dirty="0" smtClean="0">
                <a:solidFill>
                  <a:srgbClr val="92D050"/>
                </a:solidFill>
              </a:rPr>
              <a:t/>
            </a:r>
            <a:br>
              <a:rPr lang="en-US" sz="1400" dirty="0" smtClean="0">
                <a:solidFill>
                  <a:srgbClr val="92D050"/>
                </a:solidFill>
              </a:rPr>
            </a:br>
            <a:r>
              <a:rPr lang="en-US" sz="1400" cap="none" dirty="0" smtClean="0">
                <a:ln w="18000">
                  <a:solidFill>
                    <a:schemeClr val="accent2">
                      <a:satMod val="140000"/>
                    </a:schemeClr>
                  </a:solidFill>
                  <a:prstDash val="solid"/>
                  <a:miter lim="800000"/>
                </a:ln>
                <a:solidFill>
                  <a:srgbClr val="92D050"/>
                </a:solidFill>
                <a:effectLst>
                  <a:outerShdw blurRad="25500" dist="23000" dir="7020000" algn="tl">
                    <a:srgbClr val="000000">
                      <a:alpha val="50000"/>
                    </a:srgbClr>
                  </a:outerShdw>
                </a:effectLst>
              </a:rPr>
              <a:t>2014-2015</a:t>
            </a:r>
            <a:endParaRPr lang="en-US" sz="1400" dirty="0">
              <a:solidFill>
                <a:srgbClr val="92D050"/>
              </a:solidFill>
            </a:endParaRPr>
          </a:p>
        </p:txBody>
      </p:sp>
      <p:sp>
        <p:nvSpPr>
          <p:cNvPr id="3" name="Subtitle 2"/>
          <p:cNvSpPr>
            <a:spLocks noGrp="1"/>
          </p:cNvSpPr>
          <p:nvPr>
            <p:ph type="subTitle" idx="1"/>
          </p:nvPr>
        </p:nvSpPr>
        <p:spPr>
          <a:xfrm>
            <a:off x="433050" y="1544812"/>
            <a:ext cx="8406150" cy="1752600"/>
          </a:xfrm>
          <a:solidFill>
            <a:schemeClr val="accent2"/>
          </a:solidFill>
          <a:ln>
            <a:solidFill>
              <a:schemeClr val="accent1"/>
            </a:solidFill>
          </a:ln>
        </p:spPr>
        <p:txBody>
          <a:bodyPr anchor="ctr" anchorCtr="0">
            <a:noAutofit/>
          </a:bodyPr>
          <a:lstStyle/>
          <a:p>
            <a:pPr algn="l" rtl="1"/>
            <a:r>
              <a:rPr lang="en-US" sz="6600" b="1" i="1" dirty="0" smtClean="0">
                <a:solidFill>
                  <a:srgbClr val="FF0000"/>
                </a:solidFill>
              </a:rPr>
              <a:t>Microsoft </a:t>
            </a:r>
            <a:r>
              <a:rPr lang="en-US" sz="6600" b="1" i="1" dirty="0" smtClean="0">
                <a:ln w="12700">
                  <a:solidFill>
                    <a:schemeClr val="tx2">
                      <a:satMod val="155000"/>
                    </a:schemeClr>
                  </a:solidFill>
                  <a:prstDash val="solid"/>
                </a:ln>
                <a:solidFill>
                  <a:schemeClr val="bg2">
                    <a:tint val="85000"/>
                    <a:satMod val="155000"/>
                  </a:schemeClr>
                </a:solidFill>
                <a:effectLst>
                  <a:glow rad="228600">
                    <a:schemeClr val="accent2">
                      <a:satMod val="175000"/>
                      <a:alpha val="40000"/>
                    </a:schemeClr>
                  </a:glow>
                  <a:outerShdw blurRad="41275" dist="20320" dir="1800000" algn="tl" rotWithShape="0">
                    <a:srgbClr val="000000">
                      <a:alpha val="40000"/>
                    </a:srgbClr>
                  </a:outerShdw>
                </a:effectLst>
              </a:rPr>
              <a:t>Windows7</a:t>
            </a:r>
            <a:r>
              <a:rPr lang="en-US" sz="7200" b="1" i="1" dirty="0" smtClean="0">
                <a:solidFill>
                  <a:srgbClr val="FF0000"/>
                </a:solidFill>
              </a:rPr>
              <a:t> </a:t>
            </a:r>
            <a:endParaRPr lang="en-US" sz="7200" dirty="0">
              <a:solidFill>
                <a:srgbClr val="FF0000"/>
              </a:solidFill>
            </a:endParaRPr>
          </a:p>
        </p:txBody>
      </p:sp>
      <p:sp>
        <p:nvSpPr>
          <p:cNvPr id="4" name="Date Placeholder 3"/>
          <p:cNvSpPr>
            <a:spLocks noGrp="1"/>
          </p:cNvSpPr>
          <p:nvPr>
            <p:ph type="dt" sz="half" idx="10"/>
          </p:nvPr>
        </p:nvSpPr>
        <p:spPr/>
        <p:txBody>
          <a:bodyPr/>
          <a:lstStyle/>
          <a:p>
            <a:fld id="{6867006A-A909-4BDA-8904-8C01F8E6FB9E}" type="datetime1">
              <a:rPr lang="en-US" smtClean="0"/>
              <a:pPr/>
              <a:t>1/13/2015</a:t>
            </a:fld>
            <a:endParaRPr lang="en-US"/>
          </a:p>
        </p:txBody>
      </p:sp>
    </p:spTree>
  </p:cSld>
  <p:clrMapOvr>
    <a:masterClrMapping/>
  </p:clrMapOvr>
  <p:transition spd="slow">
    <p:wipe dir="d"/>
    <p:sndAc>
      <p:stSnd>
        <p:snd r:embed="rId3"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dirty="0" smtClean="0">
                <a:solidFill>
                  <a:schemeClr val="accent2">
                    <a:lumMod val="40000"/>
                    <a:lumOff val="60000"/>
                  </a:schemeClr>
                </a:solidFill>
                <a:effectLst>
                  <a:outerShdw blurRad="50800" dist="38100" dir="8100000" algn="tr" rotWithShape="0">
                    <a:prstClr val="black">
                      <a:alpha val="40000"/>
                    </a:prstClr>
                  </a:outerShdw>
                </a:effectLst>
              </a:rPr>
              <a:t>2.2 Taskbar </a:t>
            </a:r>
            <a:endParaRPr lang="en-US" sz="7200" dirty="0">
              <a:solidFill>
                <a:schemeClr val="accent2">
                  <a:lumMod val="40000"/>
                  <a:lumOff val="60000"/>
                </a:schemeClr>
              </a:solidFill>
              <a:effectLst>
                <a:outerShdw blurRad="50800" dist="38100" dir="8100000" algn="tr" rotWithShape="0">
                  <a:prstClr val="black">
                    <a:alpha val="40000"/>
                  </a:prstClr>
                </a:outerShdw>
              </a:effectLst>
            </a:endParaRPr>
          </a:p>
        </p:txBody>
      </p:sp>
      <p:pic>
        <p:nvPicPr>
          <p:cNvPr id="6" name="Content Placeholder 5" descr="4.png"/>
          <p:cNvPicPr>
            <a:picLocks noGrp="1" noChangeAspect="1"/>
          </p:cNvPicPr>
          <p:nvPr>
            <p:ph idx="1"/>
          </p:nvPr>
        </p:nvPicPr>
        <p:blipFill>
          <a:blip r:embed="rId3" cstate="print"/>
          <a:stretch>
            <a:fillRect/>
          </a:stretch>
        </p:blipFill>
        <p:spPr>
          <a:xfrm>
            <a:off x="457200" y="1763944"/>
            <a:ext cx="7467600" cy="41984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762000" y="6248400"/>
            <a:ext cx="6705600" cy="369332"/>
          </a:xfrm>
          <a:prstGeom prst="rect">
            <a:avLst/>
          </a:prstGeom>
          <a:solidFill>
            <a:schemeClr val="accent1">
              <a:lumMod val="75000"/>
            </a:schemeClr>
          </a:solidFill>
          <a:ln>
            <a:solidFill>
              <a:srgbClr val="C00000"/>
            </a:solidFill>
          </a:ln>
        </p:spPr>
        <p:txBody>
          <a:bodyPr wrap="square" rtlCol="0">
            <a:spAutoFit/>
          </a:bodyPr>
          <a:lstStyle/>
          <a:p>
            <a:r>
              <a:rPr lang="en-US" b="1" i="1" dirty="0">
                <a:solidFill>
                  <a:schemeClr val="accent2">
                    <a:lumMod val="40000"/>
                    <a:lumOff val="60000"/>
                  </a:schemeClr>
                </a:solidFill>
                <a:effectLst/>
              </a:rPr>
              <a:t>Get immediate access with Jump </a:t>
            </a:r>
            <a:r>
              <a:rPr lang="en-US" b="1" i="1" dirty="0" smtClean="0">
                <a:solidFill>
                  <a:schemeClr val="accent2">
                    <a:lumMod val="40000"/>
                    <a:lumOff val="60000"/>
                  </a:schemeClr>
                </a:solidFill>
                <a:effectLst/>
              </a:rPr>
              <a:t>Lists </a:t>
            </a:r>
            <a:endParaRPr lang="en-US" dirty="0">
              <a:solidFill>
                <a:schemeClr val="accent2">
                  <a:lumMod val="40000"/>
                  <a:lumOff val="60000"/>
                </a:schemeClr>
              </a:solidFill>
              <a:effectLst/>
            </a:endParaRPr>
          </a:p>
        </p:txBody>
      </p:sp>
      <p:sp>
        <p:nvSpPr>
          <p:cNvPr id="5" name="Date Placeholder 4"/>
          <p:cNvSpPr>
            <a:spLocks noGrp="1"/>
          </p:cNvSpPr>
          <p:nvPr>
            <p:ph type="dt" sz="half" idx="10"/>
          </p:nvPr>
        </p:nvSpPr>
        <p:spPr/>
        <p:txBody>
          <a:bodyPr/>
          <a:lstStyle/>
          <a:p>
            <a:fld id="{5FF64840-9128-49FF-A9C6-1122D9BD6DBF}" type="datetime1">
              <a:rPr lang="en-US" smtClean="0"/>
              <a:pPr/>
              <a:t>1/13/2015</a:t>
            </a:fld>
            <a:endParaRPr lang="en-US"/>
          </a:p>
        </p:txBody>
      </p:sp>
    </p:spTree>
  </p:cSld>
  <p:clrMapOvr>
    <a:masterClrMapping/>
  </p:clrMapOvr>
  <p:transition spd="slow">
    <p:wipe dir="d"/>
    <p:sndAc>
      <p:stSnd>
        <p:snd r:embed="rId2" name="camera.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477962"/>
          </a:xfrm>
        </p:spPr>
        <p:txBody>
          <a:bodyPr>
            <a:noAutofit/>
          </a:bodyPr>
          <a:lstStyle/>
          <a:p>
            <a:r>
              <a:rPr lang="en-US" sz="3600" dirty="0" smtClean="0">
                <a:solidFill>
                  <a:schemeClr val="accent1">
                    <a:lumMod val="20000"/>
                    <a:lumOff val="80000"/>
                  </a:schemeClr>
                </a:solidFill>
                <a:effectLst>
                  <a:innerShdw blurRad="63500" dist="50800" dir="16200000">
                    <a:prstClr val="black">
                      <a:alpha val="50000"/>
                    </a:prstClr>
                  </a:innerShdw>
                </a:effectLst>
              </a:rPr>
              <a:t>The </a:t>
            </a:r>
            <a:r>
              <a:rPr lang="en-US" sz="3600" b="1" dirty="0" smtClean="0">
                <a:solidFill>
                  <a:schemeClr val="accent2">
                    <a:lumMod val="40000"/>
                    <a:lumOff val="60000"/>
                  </a:schemeClr>
                </a:solidFill>
                <a:effectLst>
                  <a:innerShdw blurRad="63500" dist="50800" dir="16200000">
                    <a:prstClr val="black">
                      <a:alpha val="50000"/>
                    </a:prstClr>
                  </a:innerShdw>
                </a:effectLst>
              </a:rPr>
              <a:t>taskbar</a:t>
            </a:r>
            <a:r>
              <a:rPr lang="en-US" sz="3600" b="1" dirty="0" smtClean="0">
                <a:solidFill>
                  <a:schemeClr val="accent1">
                    <a:lumMod val="20000"/>
                    <a:lumOff val="80000"/>
                  </a:schemeClr>
                </a:solidFill>
                <a:effectLst>
                  <a:innerShdw blurRad="63500" dist="50800" dir="16200000">
                    <a:prstClr val="black">
                      <a:alpha val="50000"/>
                    </a:prstClr>
                  </a:innerShdw>
                </a:effectLst>
              </a:rPr>
              <a:t> is now more convenient to use with larger views and easier access. </a:t>
            </a:r>
            <a:endParaRPr lang="en-US" sz="3600" dirty="0">
              <a:solidFill>
                <a:schemeClr val="accent1">
                  <a:lumMod val="20000"/>
                  <a:lumOff val="80000"/>
                </a:schemeClr>
              </a:solidFill>
              <a:effectLst>
                <a:innerShdw blurRad="63500" dist="50800" dir="16200000">
                  <a:prstClr val="black">
                    <a:alpha val="50000"/>
                  </a:prstClr>
                </a:innerShdw>
              </a:effectLst>
            </a:endParaRPr>
          </a:p>
        </p:txBody>
      </p:sp>
      <p:sp>
        <p:nvSpPr>
          <p:cNvPr id="3" name="Content Placeholder 2"/>
          <p:cNvSpPr>
            <a:spLocks noGrp="1"/>
          </p:cNvSpPr>
          <p:nvPr>
            <p:ph idx="1"/>
          </p:nvPr>
        </p:nvSpPr>
        <p:spPr>
          <a:xfrm>
            <a:off x="457200" y="1828800"/>
            <a:ext cx="7467600" cy="4525963"/>
          </a:xfrm>
          <a:ln>
            <a:solidFill>
              <a:srgbClr val="FF0000"/>
            </a:solidFill>
          </a:ln>
        </p:spPr>
        <p:txBody>
          <a:bodyPr>
            <a:normAutofit fontScale="92500" lnSpcReduction="10000"/>
            <a:scene3d>
              <a:camera prst="orthographicFront"/>
              <a:lightRig rig="threePt" dir="t"/>
            </a:scene3d>
            <a:sp3d extrusionH="57150">
              <a:bevelT w="69850" h="38100" prst="cross"/>
            </a:sp3d>
          </a:bodyPr>
          <a:lstStyle/>
          <a:p>
            <a:r>
              <a:rPr lang="en-US" dirty="0" smtClean="0"/>
              <a:t> </a:t>
            </a:r>
            <a:r>
              <a:rPr lang="en-US" b="1" dirty="0" smtClean="0">
                <a:solidFill>
                  <a:schemeClr val="accent2">
                    <a:lumMod val="40000"/>
                    <a:lumOff val="60000"/>
                  </a:schemeClr>
                </a:solidFill>
              </a:rPr>
              <a:t>Jump Lists </a:t>
            </a:r>
            <a:r>
              <a:rPr lang="en-US" b="1" dirty="0" smtClean="0"/>
              <a:t>allow you to right click on an icon in the taskbar and immediately access items like music, videos or web pages that you use on a regular basis. </a:t>
            </a:r>
          </a:p>
          <a:p>
            <a:r>
              <a:rPr lang="en-US" b="1" dirty="0" smtClean="0"/>
              <a:t> </a:t>
            </a:r>
            <a:r>
              <a:rPr lang="en-US" b="1" dirty="0" smtClean="0">
                <a:solidFill>
                  <a:schemeClr val="accent2">
                    <a:lumMod val="40000"/>
                    <a:lumOff val="60000"/>
                  </a:schemeClr>
                </a:solidFill>
              </a:rPr>
              <a:t>Pin</a:t>
            </a:r>
            <a:r>
              <a:rPr lang="en-US" b="1" dirty="0" smtClean="0"/>
              <a:t> allows you to place programs on the taskbar and rearrange the order of the icons as you wish. </a:t>
            </a:r>
          </a:p>
          <a:p>
            <a:r>
              <a:rPr lang="en-US" b="1" dirty="0" smtClean="0"/>
              <a:t> </a:t>
            </a:r>
            <a:r>
              <a:rPr lang="en-US" b="1" dirty="0" smtClean="0">
                <a:solidFill>
                  <a:schemeClr val="accent2">
                    <a:lumMod val="40000"/>
                    <a:lumOff val="60000"/>
                  </a:schemeClr>
                </a:solidFill>
              </a:rPr>
              <a:t>Action Center </a:t>
            </a:r>
            <a:r>
              <a:rPr lang="en-US" b="1" dirty="0" smtClean="0"/>
              <a:t>allows you to control the alerts and pop-ups you receive regarding maintenance and security. </a:t>
            </a:r>
          </a:p>
          <a:p>
            <a:pPr>
              <a:buNone/>
            </a:pPr>
            <a:endParaRPr lang="en-US" b="1" dirty="0" smtClean="0"/>
          </a:p>
          <a:p>
            <a:endParaRPr lang="en-US" b="1" dirty="0" smtClean="0"/>
          </a:p>
          <a:p>
            <a:endParaRPr lang="en-US" dirty="0"/>
          </a:p>
        </p:txBody>
      </p:sp>
      <p:sp>
        <p:nvSpPr>
          <p:cNvPr id="4" name="Date Placeholder 3"/>
          <p:cNvSpPr>
            <a:spLocks noGrp="1"/>
          </p:cNvSpPr>
          <p:nvPr>
            <p:ph type="dt" sz="half" idx="10"/>
          </p:nvPr>
        </p:nvSpPr>
        <p:spPr/>
        <p:txBody>
          <a:bodyPr/>
          <a:lstStyle/>
          <a:p>
            <a:fld id="{A6E7A66D-1270-479A-9914-8E9C97C1012C}" type="datetime1">
              <a:rPr lang="en-US" smtClean="0"/>
              <a:pPr/>
              <a:t>1/13/2015</a:t>
            </a:fld>
            <a:endParaRPr lang="en-US"/>
          </a:p>
        </p:txBody>
      </p:sp>
    </p:spTree>
  </p:cSld>
  <p:clrMapOvr>
    <a:masterClrMapping/>
  </p:clrMapOvr>
  <p:transition spd="slow">
    <p:wipe dir="d"/>
    <p:sndAc>
      <p:stSnd>
        <p:snd r:embed="rId2" name="camera.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chemeClr val="accent2">
                    <a:lumMod val="40000"/>
                    <a:lumOff val="60000"/>
                  </a:schemeClr>
                </a:solidFill>
              </a:rPr>
              <a:t>2.3 </a:t>
            </a:r>
            <a:r>
              <a:rPr lang="en-US" sz="5400" b="1" dirty="0" smtClean="0">
                <a:solidFill>
                  <a:schemeClr val="accent2">
                    <a:lumMod val="40000"/>
                    <a:lumOff val="60000"/>
                  </a:schemeClr>
                </a:solidFill>
                <a:effectLst>
                  <a:reflection blurRad="6350" stA="60000" endA="900" endPos="58000" dir="5400000" sy="-100000" algn="bl" rotWithShape="0"/>
                </a:effectLst>
              </a:rPr>
              <a:t>Show</a:t>
            </a:r>
            <a:r>
              <a:rPr lang="en-US" sz="5400" b="1" dirty="0" smtClean="0">
                <a:solidFill>
                  <a:schemeClr val="accent2">
                    <a:lumMod val="40000"/>
                    <a:lumOff val="60000"/>
                  </a:schemeClr>
                </a:solidFill>
              </a:rPr>
              <a:t> Desktop</a:t>
            </a:r>
            <a:endParaRPr lang="en-US" sz="5400" dirty="0">
              <a:solidFill>
                <a:schemeClr val="accent2">
                  <a:lumMod val="40000"/>
                  <a:lumOff val="60000"/>
                </a:schemeClr>
              </a:solidFill>
            </a:endParaRPr>
          </a:p>
        </p:txBody>
      </p:sp>
      <p:sp>
        <p:nvSpPr>
          <p:cNvPr id="3" name="Content Placeholder 2"/>
          <p:cNvSpPr>
            <a:spLocks noGrp="1"/>
          </p:cNvSpPr>
          <p:nvPr>
            <p:ph idx="1"/>
          </p:nvPr>
        </p:nvSpPr>
        <p:spPr>
          <a:ln>
            <a:solidFill>
              <a:srgbClr val="FF0000"/>
            </a:solidFill>
          </a:ln>
        </p:spPr>
        <p:txBody>
          <a:bodyPr>
            <a:scene3d>
              <a:camera prst="orthographicFront"/>
              <a:lightRig rig="threePt" dir="t"/>
            </a:scene3d>
            <a:sp3d extrusionH="57150">
              <a:bevelT w="69850" h="38100" prst="cross"/>
            </a:sp3d>
          </a:bodyPr>
          <a:lstStyle/>
          <a:p>
            <a:r>
              <a:rPr lang="en-US" dirty="0" smtClean="0"/>
              <a:t> To </a:t>
            </a:r>
            <a:r>
              <a:rPr lang="en-US" b="1" dirty="0" smtClean="0">
                <a:solidFill>
                  <a:schemeClr val="accent2">
                    <a:lumMod val="60000"/>
                    <a:lumOff val="40000"/>
                  </a:schemeClr>
                </a:solidFill>
              </a:rPr>
              <a:t>Peek</a:t>
            </a:r>
            <a:r>
              <a:rPr lang="en-US" b="1" dirty="0" smtClean="0"/>
              <a:t> at the desktop without closing windows: </a:t>
            </a:r>
          </a:p>
          <a:p>
            <a:pPr>
              <a:buNone/>
            </a:pPr>
            <a:r>
              <a:rPr lang="en-US" b="1" dirty="0" smtClean="0"/>
              <a:t>1- </a:t>
            </a:r>
            <a:r>
              <a:rPr lang="en-US" dirty="0" smtClean="0"/>
              <a:t>Hover the mouse over the </a:t>
            </a:r>
            <a:r>
              <a:rPr lang="en-US" b="1" dirty="0" smtClean="0">
                <a:solidFill>
                  <a:schemeClr val="accent2">
                    <a:lumMod val="60000"/>
                    <a:lumOff val="40000"/>
                  </a:schemeClr>
                </a:solidFill>
              </a:rPr>
              <a:t>Show desktop</a:t>
            </a:r>
            <a:r>
              <a:rPr lang="en-US" b="1" dirty="0" smtClean="0"/>
              <a:t> button.</a:t>
            </a:r>
          </a:p>
          <a:p>
            <a:pPr>
              <a:buNone/>
            </a:pPr>
            <a:r>
              <a:rPr lang="en-US" b="1" dirty="0" smtClean="0"/>
              <a:t> </a:t>
            </a:r>
          </a:p>
          <a:p>
            <a:pPr>
              <a:buNone/>
            </a:pPr>
            <a:r>
              <a:rPr lang="en-US" dirty="0" smtClean="0"/>
              <a:t> </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2286000" y="3886200"/>
            <a:ext cx="3362325" cy="213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Date Placeholder 4"/>
          <p:cNvSpPr>
            <a:spLocks noGrp="1"/>
          </p:cNvSpPr>
          <p:nvPr>
            <p:ph type="dt" sz="half" idx="10"/>
          </p:nvPr>
        </p:nvSpPr>
        <p:spPr/>
        <p:txBody>
          <a:bodyPr/>
          <a:lstStyle/>
          <a:p>
            <a:fld id="{AC1BE92E-1513-4C44-B323-51C4352E2C62}" type="datetime1">
              <a:rPr lang="en-US" smtClean="0"/>
              <a:pPr/>
              <a:t>1/13/2015</a:t>
            </a:fld>
            <a:endParaRPr lang="en-US"/>
          </a:p>
        </p:txBody>
      </p:sp>
    </p:spTree>
  </p:cSld>
  <p:clrMapOvr>
    <a:masterClrMapping/>
  </p:clrMapOvr>
  <p:transition spd="slow">
    <p:wipe dir="r"/>
    <p:sndAc>
      <p:stSnd>
        <p:snd r:embed="rId2" name="camera.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6.png"/>
          <p:cNvPicPr>
            <a:picLocks noGrp="1" noChangeAspect="1"/>
          </p:cNvPicPr>
          <p:nvPr>
            <p:ph idx="1"/>
          </p:nvPr>
        </p:nvPicPr>
        <p:blipFill>
          <a:blip r:embed="rId3" cstate="print"/>
          <a:stretch>
            <a:fillRect/>
          </a:stretch>
        </p:blipFill>
        <p:spPr>
          <a:xfrm>
            <a:off x="2895600" y="1524000"/>
            <a:ext cx="2810267" cy="24006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1295400" y="5181600"/>
            <a:ext cx="6172200" cy="914400"/>
          </a:xfrm>
          <a:prstGeom prst="rect">
            <a:avLst/>
          </a:prstGeom>
          <a:solidFill>
            <a:schemeClr val="accent1">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69850" h="38100" prst="cross"/>
            </a:sp3d>
          </a:bodyPr>
          <a:lstStyle/>
          <a:p>
            <a:pPr algn="ctr"/>
            <a:r>
              <a:rPr lang="en-US" sz="3600" b="1" i="1" dirty="0">
                <a:solidFill>
                  <a:schemeClr val="accent2">
                    <a:lumMod val="40000"/>
                    <a:lumOff val="60000"/>
                  </a:schemeClr>
                </a:solidFill>
              </a:rPr>
              <a:t>The Show desktop </a:t>
            </a:r>
            <a:r>
              <a:rPr lang="en-US" sz="3600" b="1" i="1" dirty="0" smtClean="0">
                <a:solidFill>
                  <a:schemeClr val="accent2">
                    <a:lumMod val="40000"/>
                    <a:lumOff val="60000"/>
                  </a:schemeClr>
                </a:solidFill>
              </a:rPr>
              <a:t>button </a:t>
            </a:r>
            <a:endParaRPr lang="en-US" sz="3600" dirty="0">
              <a:solidFill>
                <a:schemeClr val="accent2">
                  <a:lumMod val="40000"/>
                  <a:lumOff val="60000"/>
                </a:schemeClr>
              </a:solidFill>
            </a:endParaRPr>
          </a:p>
        </p:txBody>
      </p:sp>
      <p:sp>
        <p:nvSpPr>
          <p:cNvPr id="4" name="Date Placeholder 3"/>
          <p:cNvSpPr>
            <a:spLocks noGrp="1"/>
          </p:cNvSpPr>
          <p:nvPr>
            <p:ph type="dt" sz="half" idx="10"/>
          </p:nvPr>
        </p:nvSpPr>
        <p:spPr/>
        <p:txBody>
          <a:bodyPr/>
          <a:lstStyle/>
          <a:p>
            <a:fld id="{F5DF6EF4-D2BA-47EA-B6BA-45F65F5D1BCA}" type="datetime1">
              <a:rPr lang="en-US" smtClean="0"/>
              <a:pPr/>
              <a:t>1/13/2015</a:t>
            </a:fld>
            <a:endParaRPr lang="en-US"/>
          </a:p>
        </p:txBody>
      </p:sp>
    </p:spTree>
  </p:cSld>
  <p:clrMapOvr>
    <a:masterClrMapping/>
  </p:clrMapOvr>
  <p:transition spd="slow">
    <p:cut thruBlk="1"/>
    <p:sndAc>
      <p:stSnd>
        <p:snd r:embed="rId2" name="camera.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threePt" dir="t"/>
            </a:scene3d>
            <a:sp3d extrusionH="57150">
              <a:bevelT w="69850" h="38100" prst="cross"/>
            </a:sp3d>
          </a:bodyPr>
          <a:lstStyle/>
          <a:p>
            <a:r>
              <a:rPr lang="en-US" dirty="0" smtClean="0"/>
              <a:t/>
            </a:r>
            <a:br>
              <a:rPr lang="en-US" dirty="0" smtClean="0"/>
            </a:br>
            <a:r>
              <a:rPr lang="en-US" sz="3600" dirty="0" smtClean="0">
                <a:solidFill>
                  <a:schemeClr val="accent2">
                    <a:lumMod val="40000"/>
                    <a:lumOff val="60000"/>
                  </a:schemeClr>
                </a:solidFill>
              </a:rPr>
              <a:t>2. The windows will become transparent allowing you to see the desktop. </a:t>
            </a:r>
            <a:r>
              <a:rPr lang="en-US" dirty="0" smtClean="0"/>
              <a:t/>
            </a:r>
            <a:br>
              <a:rPr lang="en-US" dirty="0" smtClean="0"/>
            </a:b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571625" y="2229644"/>
            <a:ext cx="5238750" cy="3267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1524000" y="5791200"/>
            <a:ext cx="5334000" cy="914400"/>
          </a:xfrm>
          <a:prstGeom prst="rect">
            <a:avLst/>
          </a:prstGeom>
          <a:solidFill>
            <a:schemeClr val="accent1">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i="1" dirty="0">
                <a:solidFill>
                  <a:schemeClr val="accent2">
                    <a:lumMod val="40000"/>
                    <a:lumOff val="60000"/>
                  </a:schemeClr>
                </a:solidFill>
              </a:rPr>
              <a:t>Viewing the </a:t>
            </a:r>
            <a:r>
              <a:rPr lang="en-US" sz="4000" b="1" i="1" dirty="0" smtClean="0">
                <a:solidFill>
                  <a:schemeClr val="accent2">
                    <a:lumMod val="40000"/>
                    <a:lumOff val="60000"/>
                  </a:schemeClr>
                </a:solidFill>
                <a:effectLst>
                  <a:reflection blurRad="6350" stA="60000" endA="900" endPos="60000" dist="29997" dir="5400000" sy="-100000" algn="bl" rotWithShape="0"/>
                </a:effectLst>
              </a:rPr>
              <a:t>desktop</a:t>
            </a:r>
            <a:r>
              <a:rPr lang="en-US" sz="4000" b="1" i="1" dirty="0" smtClean="0">
                <a:solidFill>
                  <a:schemeClr val="accent2">
                    <a:lumMod val="40000"/>
                    <a:lumOff val="60000"/>
                  </a:schemeClr>
                </a:solidFill>
              </a:rPr>
              <a:t> </a:t>
            </a:r>
            <a:endParaRPr lang="en-US" sz="4000" dirty="0">
              <a:solidFill>
                <a:schemeClr val="accent2">
                  <a:lumMod val="40000"/>
                  <a:lumOff val="60000"/>
                </a:schemeClr>
              </a:solidFill>
            </a:endParaRPr>
          </a:p>
        </p:txBody>
      </p:sp>
      <p:sp>
        <p:nvSpPr>
          <p:cNvPr id="6" name="Date Placeholder 5"/>
          <p:cNvSpPr>
            <a:spLocks noGrp="1"/>
          </p:cNvSpPr>
          <p:nvPr>
            <p:ph type="dt" sz="half" idx="10"/>
          </p:nvPr>
        </p:nvSpPr>
        <p:spPr/>
        <p:txBody>
          <a:bodyPr/>
          <a:lstStyle/>
          <a:p>
            <a:fld id="{A30167CA-EF46-42B6-B3F7-7EC120E74B71}" type="datetime1">
              <a:rPr lang="en-US" smtClean="0"/>
              <a:pPr/>
              <a:t>1/13/2015</a:t>
            </a:fld>
            <a:endParaRPr lang="en-US"/>
          </a:p>
        </p:txBody>
      </p:sp>
    </p:spTree>
  </p:cSld>
  <p:clrMapOvr>
    <a:masterClrMapping/>
  </p:clrMapOvr>
  <p:transition spd="slow">
    <p:wipe dir="u"/>
    <p:sndAc>
      <p:stSnd>
        <p:snd r:embed="rId2" name="camera.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ln>
            <a:solidFill>
              <a:srgbClr val="FF0000"/>
            </a:solidFill>
          </a:ln>
        </p:spPr>
        <p:txBody>
          <a:bodyPr>
            <a:normAutofit fontScale="92500"/>
            <a:scene3d>
              <a:camera prst="orthographicFront"/>
              <a:lightRig rig="threePt" dir="t"/>
            </a:scene3d>
            <a:sp3d extrusionH="57150">
              <a:bevelT w="69850" h="38100" prst="cross"/>
            </a:sp3d>
          </a:bodyPr>
          <a:lstStyle/>
          <a:p>
            <a:endParaRPr lang="en-US" dirty="0" smtClean="0"/>
          </a:p>
          <a:p>
            <a:pPr>
              <a:buNone/>
            </a:pPr>
            <a:r>
              <a:rPr lang="en-US" sz="4000" dirty="0" smtClean="0"/>
              <a:t>3. Click on </a:t>
            </a:r>
            <a:r>
              <a:rPr lang="en-US" sz="4000" dirty="0" smtClean="0">
                <a:solidFill>
                  <a:schemeClr val="accent2">
                    <a:lumMod val="60000"/>
                    <a:lumOff val="40000"/>
                  </a:schemeClr>
                </a:solidFill>
              </a:rPr>
              <a:t>the </a:t>
            </a:r>
            <a:r>
              <a:rPr lang="en-US" sz="4000" b="1" dirty="0" smtClean="0">
                <a:solidFill>
                  <a:schemeClr val="accent2">
                    <a:lumMod val="60000"/>
                    <a:lumOff val="40000"/>
                  </a:schemeClr>
                </a:solidFill>
              </a:rPr>
              <a:t>Show desktop</a:t>
            </a:r>
            <a:r>
              <a:rPr lang="en-US" sz="4000" b="1" dirty="0" smtClean="0"/>
              <a:t> button to close the windows. </a:t>
            </a:r>
          </a:p>
          <a:p>
            <a:pPr>
              <a:buNone/>
            </a:pPr>
            <a:endParaRPr lang="en-US" sz="4000" b="1" dirty="0" smtClean="0"/>
          </a:p>
          <a:p>
            <a:pPr>
              <a:buNone/>
            </a:pPr>
            <a:endParaRPr lang="en-US" sz="4000" b="1" dirty="0" smtClean="0"/>
          </a:p>
          <a:p>
            <a:pPr>
              <a:buNone/>
            </a:pPr>
            <a:r>
              <a:rPr lang="en-US" sz="4000" dirty="0" smtClean="0"/>
              <a:t>4. Click again and the windows will return </a:t>
            </a:r>
          </a:p>
          <a:p>
            <a:pPr>
              <a:buNone/>
            </a:pPr>
            <a:endParaRPr lang="en-US" dirty="0"/>
          </a:p>
        </p:txBody>
      </p:sp>
      <p:sp>
        <p:nvSpPr>
          <p:cNvPr id="4" name="Date Placeholder 3"/>
          <p:cNvSpPr>
            <a:spLocks noGrp="1"/>
          </p:cNvSpPr>
          <p:nvPr>
            <p:ph type="dt" sz="half" idx="10"/>
          </p:nvPr>
        </p:nvSpPr>
        <p:spPr/>
        <p:txBody>
          <a:bodyPr/>
          <a:lstStyle/>
          <a:p>
            <a:fld id="{E59A1752-DFE3-4161-90DA-9670A0C4939A}" type="datetime1">
              <a:rPr lang="en-US" smtClean="0"/>
              <a:pPr/>
              <a:t>1/13/2015</a:t>
            </a:fld>
            <a:endParaRPr lang="en-US"/>
          </a:p>
        </p:txBody>
      </p:sp>
    </p:spTree>
  </p:cSld>
  <p:clrMapOvr>
    <a:masterClrMapping/>
  </p:clrMapOvr>
  <p:transition spd="slow">
    <p:wipe/>
    <p:sndAc>
      <p:stSnd>
        <p:snd r:embed="rId2" name="camera.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chemeClr val="accent2">
                    <a:lumMod val="40000"/>
                    <a:lumOff val="60000"/>
                  </a:schemeClr>
                </a:solidFill>
              </a:rPr>
              <a:t>2.4 </a:t>
            </a:r>
            <a:r>
              <a:rPr lang="en-US" sz="6000" b="1" dirty="0" smtClean="0">
                <a:solidFill>
                  <a:schemeClr val="accent2">
                    <a:lumMod val="40000"/>
                    <a:lumOff val="60000"/>
                  </a:schemeClr>
                </a:solidFill>
                <a:effectLst>
                  <a:reflection blurRad="6350" stA="60000" endA="900" endPos="58000" dir="5400000" sy="-100000" algn="bl" rotWithShape="0"/>
                </a:effectLst>
              </a:rPr>
              <a:t>Search</a:t>
            </a:r>
            <a:r>
              <a:rPr lang="en-US" sz="6000" b="1" dirty="0" smtClean="0">
                <a:solidFill>
                  <a:schemeClr val="accent2">
                    <a:lumMod val="40000"/>
                    <a:lumOff val="60000"/>
                  </a:schemeClr>
                </a:solidFill>
              </a:rPr>
              <a:t> </a:t>
            </a:r>
            <a:endParaRPr lang="en-US" sz="6000" dirty="0">
              <a:solidFill>
                <a:schemeClr val="accent2">
                  <a:lumMod val="40000"/>
                  <a:lumOff val="60000"/>
                </a:schemeClr>
              </a:solidFill>
            </a:endParaRPr>
          </a:p>
        </p:txBody>
      </p:sp>
      <p:pic>
        <p:nvPicPr>
          <p:cNvPr id="4" name="Content Placeholder 3" descr="7.png"/>
          <p:cNvPicPr>
            <a:picLocks noGrp="1" noChangeAspect="1"/>
          </p:cNvPicPr>
          <p:nvPr>
            <p:ph idx="1"/>
          </p:nvPr>
        </p:nvPicPr>
        <p:blipFill>
          <a:blip r:embed="rId3" cstate="print"/>
          <a:stretch>
            <a:fillRect/>
          </a:stretch>
        </p:blipFill>
        <p:spPr>
          <a:xfrm>
            <a:off x="609600" y="1371600"/>
            <a:ext cx="7467600" cy="41984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457200" y="5791200"/>
            <a:ext cx="7696200" cy="914400"/>
          </a:xfrm>
          <a:prstGeom prst="rect">
            <a:avLst/>
          </a:prstGeom>
          <a:solidFill>
            <a:schemeClr val="accent1">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38100" h="38100"/>
            </a:sp3d>
          </a:bodyPr>
          <a:lstStyle/>
          <a:p>
            <a:pPr algn="ctr"/>
            <a:r>
              <a:rPr lang="en-US" sz="3200" dirty="0">
                <a:solidFill>
                  <a:schemeClr val="accent2">
                    <a:lumMod val="60000"/>
                    <a:lumOff val="40000"/>
                  </a:schemeClr>
                </a:solidFill>
              </a:rPr>
              <a:t>Find documents fast with the new Search</a:t>
            </a:r>
          </a:p>
        </p:txBody>
      </p:sp>
      <p:sp>
        <p:nvSpPr>
          <p:cNvPr id="6" name="Date Placeholder 5"/>
          <p:cNvSpPr>
            <a:spLocks noGrp="1"/>
          </p:cNvSpPr>
          <p:nvPr>
            <p:ph type="dt" sz="half" idx="10"/>
          </p:nvPr>
        </p:nvSpPr>
        <p:spPr/>
        <p:txBody>
          <a:bodyPr/>
          <a:lstStyle/>
          <a:p>
            <a:fld id="{CBE8C436-7E7C-4EAA-AF03-5B43A9E4E38F}" type="datetime1">
              <a:rPr lang="en-US" smtClean="0"/>
              <a:pPr/>
              <a:t>1/13/2015</a:t>
            </a:fld>
            <a:endParaRPr lang="en-US"/>
          </a:p>
        </p:txBody>
      </p:sp>
    </p:spTree>
  </p:cSld>
  <p:clrMapOvr>
    <a:masterClrMapping/>
  </p:clrMapOvr>
  <p:transition spd="slow">
    <p:pull dir="d"/>
    <p:sndAc>
      <p:stSnd>
        <p:snd r:embed="rId2" name="camera.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1143000"/>
          </a:xfrm>
        </p:spPr>
        <p:txBody>
          <a:bodyPr>
            <a:normAutofit/>
          </a:bodyPr>
          <a:lstStyle/>
          <a:p>
            <a:r>
              <a:rPr lang="en-US" sz="6000" b="1" dirty="0" smtClean="0">
                <a:solidFill>
                  <a:schemeClr val="accent2">
                    <a:lumMod val="40000"/>
                    <a:lumOff val="60000"/>
                  </a:schemeClr>
                </a:solidFill>
              </a:rPr>
              <a:t>3. </a:t>
            </a:r>
            <a:r>
              <a:rPr lang="en-US" sz="6000" b="1" dirty="0" smtClean="0">
                <a:solidFill>
                  <a:schemeClr val="accent2">
                    <a:lumMod val="40000"/>
                    <a:lumOff val="60000"/>
                  </a:schemeClr>
                </a:solidFill>
                <a:effectLst>
                  <a:outerShdw blurRad="50800" dist="38100" dir="2700000" algn="tl" rotWithShape="0">
                    <a:prstClr val="black">
                      <a:alpha val="40000"/>
                    </a:prstClr>
                  </a:outerShdw>
                </a:effectLst>
              </a:rPr>
              <a:t>Libraries</a:t>
            </a:r>
            <a:r>
              <a:rPr lang="en-US" sz="6000" b="1" dirty="0" smtClean="0">
                <a:solidFill>
                  <a:schemeClr val="accent2">
                    <a:lumMod val="40000"/>
                    <a:lumOff val="60000"/>
                  </a:schemeClr>
                </a:solidFill>
              </a:rPr>
              <a:t> </a:t>
            </a:r>
            <a:endParaRPr lang="en-US" sz="6000" dirty="0">
              <a:solidFill>
                <a:schemeClr val="accent2">
                  <a:lumMod val="40000"/>
                  <a:lumOff val="60000"/>
                </a:schemeClr>
              </a:solidFill>
            </a:endParaRPr>
          </a:p>
        </p:txBody>
      </p:sp>
      <p:pic>
        <p:nvPicPr>
          <p:cNvPr id="4" name="Content Placeholder 3" descr="8.png"/>
          <p:cNvPicPr>
            <a:picLocks noGrp="1" noChangeAspect="1"/>
          </p:cNvPicPr>
          <p:nvPr>
            <p:ph idx="1"/>
          </p:nvPr>
        </p:nvPicPr>
        <p:blipFill>
          <a:blip r:embed="rId3" cstate="print"/>
          <a:stretch>
            <a:fillRect/>
          </a:stretch>
        </p:blipFill>
        <p:spPr>
          <a:xfrm>
            <a:off x="457200" y="1447800"/>
            <a:ext cx="7467600" cy="5029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Date Placeholder 4"/>
          <p:cNvSpPr>
            <a:spLocks noGrp="1"/>
          </p:cNvSpPr>
          <p:nvPr>
            <p:ph type="dt" sz="half" idx="10"/>
          </p:nvPr>
        </p:nvSpPr>
        <p:spPr/>
        <p:txBody>
          <a:bodyPr/>
          <a:lstStyle/>
          <a:p>
            <a:fld id="{12C01A7D-F6FB-485C-BDB0-2363AE33AF34}" type="datetime1">
              <a:rPr lang="en-US" smtClean="0"/>
              <a:pPr/>
              <a:t>1/13/2015</a:t>
            </a:fld>
            <a:endParaRPr lang="en-US"/>
          </a:p>
        </p:txBody>
      </p:sp>
    </p:spTree>
  </p:cSld>
  <p:clrMapOvr>
    <a:masterClrMapping/>
  </p:clrMapOvr>
  <p:transition spd="slow">
    <p:wedge/>
    <p:sndAc>
      <p:stSnd>
        <p:snd r:embed="rId2" name="camera.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7467600" cy="5029200"/>
          </a:xfrm>
          <a:ln>
            <a:solidFill>
              <a:srgbClr val="FF0000"/>
            </a:solidFill>
          </a:ln>
        </p:spPr>
        <p:txBody>
          <a:bodyPr>
            <a:noAutofit/>
            <a:scene3d>
              <a:camera prst="orthographicFront"/>
              <a:lightRig rig="threePt" dir="t"/>
            </a:scene3d>
            <a:sp3d extrusionH="57150">
              <a:bevelT w="38100" h="38100"/>
            </a:sp3d>
          </a:bodyPr>
          <a:lstStyle/>
          <a:p>
            <a:r>
              <a:rPr lang="en-US" sz="3600" b="1" dirty="0" smtClean="0">
                <a:solidFill>
                  <a:schemeClr val="accent2">
                    <a:lumMod val="60000"/>
                    <a:lumOff val="40000"/>
                  </a:schemeClr>
                </a:solidFill>
              </a:rPr>
              <a:t>Libraries </a:t>
            </a:r>
            <a:r>
              <a:rPr lang="en-US" sz="3600" b="1" dirty="0" smtClean="0"/>
              <a:t>allow you to organize your files in one place so they are easy to search and access. </a:t>
            </a:r>
          </a:p>
          <a:p>
            <a:r>
              <a:rPr lang="en-US" sz="3600" dirty="0" smtClean="0"/>
              <a:t>Windows 7 has four default Libraries for documents, music, pictures and videos, however you can customize and create you own Libraries based on your needs. </a:t>
            </a:r>
            <a:endParaRPr lang="en-US" sz="3600" dirty="0"/>
          </a:p>
        </p:txBody>
      </p:sp>
      <p:sp>
        <p:nvSpPr>
          <p:cNvPr id="4" name="Title 3"/>
          <p:cNvSpPr>
            <a:spLocks noGrp="1"/>
          </p:cNvSpPr>
          <p:nvPr>
            <p:ph type="title"/>
          </p:nvPr>
        </p:nvSpPr>
        <p:spPr>
          <a:prstGeom prst="rect">
            <a:avLst/>
          </a:prstGeom>
          <a:solidFill>
            <a:schemeClr val="accent1">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sz="4000" b="1" i="1" dirty="0">
                <a:solidFill>
                  <a:schemeClr val="accent2">
                    <a:lumMod val="60000"/>
                    <a:lumOff val="40000"/>
                  </a:schemeClr>
                </a:solidFill>
                <a:effectLst>
                  <a:glow rad="63500">
                    <a:schemeClr val="accent2">
                      <a:satMod val="175000"/>
                      <a:alpha val="40000"/>
                    </a:schemeClr>
                  </a:glow>
                  <a:outerShdw blurRad="50800" dist="38100" dir="2700000" algn="tl" rotWithShape="0">
                    <a:prstClr val="black">
                      <a:alpha val="40000"/>
                    </a:prstClr>
                  </a:outerShdw>
                </a:effectLst>
              </a:rPr>
              <a:t>Access</a:t>
            </a:r>
            <a:r>
              <a:rPr lang="en-US" sz="4000" b="1" i="1" dirty="0">
                <a:solidFill>
                  <a:schemeClr val="accent2">
                    <a:lumMod val="60000"/>
                    <a:lumOff val="40000"/>
                  </a:schemeClr>
                </a:solidFill>
              </a:rPr>
              <a:t> your files in </a:t>
            </a:r>
            <a:r>
              <a:rPr lang="en-US" sz="4000" b="1" i="1" dirty="0" smtClean="0">
                <a:solidFill>
                  <a:schemeClr val="accent2">
                    <a:lumMod val="60000"/>
                    <a:lumOff val="40000"/>
                  </a:schemeClr>
                </a:solidFill>
              </a:rPr>
              <a:t>Libraries </a:t>
            </a:r>
            <a:endParaRPr lang="en-US" sz="4000" dirty="0">
              <a:solidFill>
                <a:schemeClr val="accent2">
                  <a:lumMod val="60000"/>
                  <a:lumOff val="40000"/>
                </a:schemeClr>
              </a:solidFill>
            </a:endParaRPr>
          </a:p>
        </p:txBody>
      </p:sp>
      <p:sp>
        <p:nvSpPr>
          <p:cNvPr id="5" name="Date Placeholder 4"/>
          <p:cNvSpPr>
            <a:spLocks noGrp="1"/>
          </p:cNvSpPr>
          <p:nvPr>
            <p:ph type="dt" sz="half" idx="10"/>
          </p:nvPr>
        </p:nvSpPr>
        <p:spPr/>
        <p:txBody>
          <a:bodyPr/>
          <a:lstStyle/>
          <a:p>
            <a:fld id="{240563EA-54B9-464A-8067-78C9688F4108}" type="datetime1">
              <a:rPr lang="en-US" smtClean="0"/>
              <a:pPr/>
              <a:t>1/13/2015</a:t>
            </a:fld>
            <a:endParaRPr lang="en-US"/>
          </a:p>
        </p:txBody>
      </p:sp>
    </p:spTree>
  </p:cSld>
  <p:clrMapOvr>
    <a:masterClrMapping/>
  </p:clrMapOvr>
  <p:transition spd="slow">
    <p:wedge/>
    <p:sndAc>
      <p:stSnd>
        <p:snd r:embed="rId2" name="camera.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2">
                    <a:lumMod val="40000"/>
                    <a:lumOff val="60000"/>
                  </a:schemeClr>
                </a:solidFill>
              </a:rPr>
              <a:t>To </a:t>
            </a:r>
            <a:r>
              <a:rPr lang="en-US" b="1" i="1" dirty="0" smtClean="0">
                <a:solidFill>
                  <a:schemeClr val="accent2">
                    <a:lumMod val="40000"/>
                    <a:lumOff val="60000"/>
                  </a:schemeClr>
                </a:solidFill>
                <a:effectLst>
                  <a:glow rad="63500">
                    <a:schemeClr val="accent2">
                      <a:satMod val="175000"/>
                      <a:alpha val="40000"/>
                    </a:schemeClr>
                  </a:glow>
                  <a:outerShdw blurRad="50800" dist="38100" dir="16200000" rotWithShape="0">
                    <a:prstClr val="black">
                      <a:alpha val="40000"/>
                    </a:prstClr>
                  </a:outerShdw>
                </a:effectLst>
              </a:rPr>
              <a:t>Create</a:t>
            </a:r>
            <a:r>
              <a:rPr lang="en-US" b="1" i="1" dirty="0" smtClean="0">
                <a:solidFill>
                  <a:schemeClr val="accent2">
                    <a:lumMod val="40000"/>
                    <a:lumOff val="60000"/>
                  </a:schemeClr>
                </a:solidFill>
              </a:rPr>
              <a:t> your Own Library: </a:t>
            </a:r>
            <a:endParaRPr lang="en-US" dirty="0">
              <a:solidFill>
                <a:schemeClr val="accent2">
                  <a:lumMod val="40000"/>
                  <a:lumOff val="60000"/>
                </a:schemeClr>
              </a:solidFill>
            </a:endParaRPr>
          </a:p>
        </p:txBody>
      </p:sp>
      <p:sp>
        <p:nvSpPr>
          <p:cNvPr id="3" name="Content Placeholder 2"/>
          <p:cNvSpPr>
            <a:spLocks noGrp="1"/>
          </p:cNvSpPr>
          <p:nvPr>
            <p:ph idx="1"/>
          </p:nvPr>
        </p:nvSpPr>
        <p:spPr>
          <a:ln>
            <a:solidFill>
              <a:srgbClr val="FF0000"/>
            </a:solidFill>
          </a:ln>
        </p:spPr>
        <p:txBody>
          <a:bodyPr>
            <a:scene3d>
              <a:camera prst="orthographicFront"/>
              <a:lightRig rig="threePt" dir="t"/>
            </a:scene3d>
            <a:sp3d extrusionH="57150">
              <a:bevelT w="69850" h="38100" prst="cross"/>
            </a:sp3d>
          </a:bodyPr>
          <a:lstStyle/>
          <a:p>
            <a:endParaRPr lang="en-US" dirty="0" smtClean="0"/>
          </a:p>
          <a:p>
            <a:pPr>
              <a:buNone/>
            </a:pPr>
            <a:r>
              <a:rPr lang="en-US" dirty="0" smtClean="0"/>
              <a:t> </a:t>
            </a:r>
            <a:r>
              <a:rPr lang="en-US" sz="3600" dirty="0" smtClean="0"/>
              <a:t>1. Select </a:t>
            </a:r>
            <a:r>
              <a:rPr lang="en-US" sz="3600" b="1" dirty="0" smtClean="0">
                <a:solidFill>
                  <a:schemeClr val="accent2">
                    <a:lumMod val="60000"/>
                    <a:lumOff val="40000"/>
                  </a:schemeClr>
                </a:solidFill>
              </a:rPr>
              <a:t>New Library </a:t>
            </a:r>
            <a:r>
              <a:rPr lang="en-US" sz="3600" b="1" dirty="0" smtClean="0"/>
              <a:t>in the tool bar or right click on </a:t>
            </a:r>
            <a:r>
              <a:rPr lang="en-US" sz="3600" b="1" dirty="0" smtClean="0">
                <a:solidFill>
                  <a:schemeClr val="accent2">
                    <a:lumMod val="60000"/>
                    <a:lumOff val="40000"/>
                  </a:schemeClr>
                </a:solidFill>
              </a:rPr>
              <a:t>Libraries</a:t>
            </a:r>
            <a:r>
              <a:rPr lang="en-US" sz="3600" b="1" dirty="0" smtClean="0"/>
              <a:t> in the </a:t>
            </a:r>
            <a:r>
              <a:rPr lang="en-US" sz="3600" b="1" dirty="0" smtClean="0">
                <a:solidFill>
                  <a:schemeClr val="accent2">
                    <a:lumMod val="60000"/>
                    <a:lumOff val="40000"/>
                  </a:schemeClr>
                </a:solidFill>
              </a:rPr>
              <a:t>Navigation</a:t>
            </a:r>
            <a:r>
              <a:rPr lang="en-US" sz="3600" b="1" dirty="0" smtClean="0"/>
              <a:t> pane. </a:t>
            </a:r>
          </a:p>
          <a:p>
            <a:pPr>
              <a:buNone/>
            </a:pPr>
            <a:r>
              <a:rPr lang="en-US" sz="3600" dirty="0" smtClean="0"/>
              <a:t> 2. Select </a:t>
            </a:r>
            <a:r>
              <a:rPr lang="en-US" sz="3600" b="1" dirty="0" smtClean="0">
                <a:solidFill>
                  <a:schemeClr val="accent2">
                    <a:lumMod val="60000"/>
                    <a:lumOff val="40000"/>
                  </a:schemeClr>
                </a:solidFill>
              </a:rPr>
              <a:t>New</a:t>
            </a:r>
            <a:r>
              <a:rPr lang="en-US" sz="3600" b="1" dirty="0" smtClean="0"/>
              <a:t> and then </a:t>
            </a:r>
            <a:r>
              <a:rPr lang="en-US" sz="3600" b="1" dirty="0" smtClean="0">
                <a:solidFill>
                  <a:schemeClr val="accent2">
                    <a:lumMod val="60000"/>
                    <a:lumOff val="40000"/>
                  </a:schemeClr>
                </a:solidFill>
              </a:rPr>
              <a:t>Libraries</a:t>
            </a:r>
            <a:r>
              <a:rPr lang="en-US" sz="3600" b="1" dirty="0" smtClean="0"/>
              <a:t>. </a:t>
            </a:r>
          </a:p>
          <a:p>
            <a:pPr>
              <a:buNone/>
            </a:pPr>
            <a:endParaRPr lang="en-US" sz="3600" dirty="0"/>
          </a:p>
        </p:txBody>
      </p:sp>
      <p:sp>
        <p:nvSpPr>
          <p:cNvPr id="4" name="Date Placeholder 3"/>
          <p:cNvSpPr>
            <a:spLocks noGrp="1"/>
          </p:cNvSpPr>
          <p:nvPr>
            <p:ph type="dt" sz="half" idx="10"/>
          </p:nvPr>
        </p:nvSpPr>
        <p:spPr/>
        <p:txBody>
          <a:bodyPr/>
          <a:lstStyle/>
          <a:p>
            <a:fld id="{AFF63A1D-16E5-468F-8F64-45B8A87DF4C7}" type="datetime1">
              <a:rPr lang="en-US" smtClean="0"/>
              <a:pPr/>
              <a:t>1/13/2015</a:t>
            </a:fld>
            <a:endParaRPr lang="en-US"/>
          </a:p>
        </p:txBody>
      </p:sp>
    </p:spTree>
  </p:cSld>
  <p:clrMapOvr>
    <a:masterClrMapping/>
  </p:clrMapOvr>
  <p:transition spd="slow">
    <p:cut/>
    <p:sndAc>
      <p:stSnd>
        <p:snd r:embed="rId2" name="camera.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What is Windows 7? </a:t>
            </a:r>
            <a:endPar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a:xfrm>
            <a:off x="457200" y="1600200"/>
            <a:ext cx="7467600" cy="4876800"/>
          </a:xfrm>
          <a:ln>
            <a:solidFill>
              <a:srgbClr val="FF0000"/>
            </a:solidFill>
          </a:ln>
        </p:spPr>
        <p:txBody>
          <a:bodyPr>
            <a:noAutofit/>
            <a:scene3d>
              <a:camera prst="obliqueTopRight"/>
              <a:lightRig rig="threePt" dir="t"/>
            </a:scene3d>
          </a:bodyPr>
          <a:lstStyle/>
          <a:p>
            <a:r>
              <a:rPr lang="en-US" sz="2400" dirty="0" smtClean="0"/>
              <a:t>Windows 7 is an </a:t>
            </a:r>
            <a:r>
              <a:rPr lang="en-US" sz="2400" b="1" dirty="0" smtClean="0">
                <a:solidFill>
                  <a:schemeClr val="accent2">
                    <a:lumMod val="40000"/>
                    <a:lumOff val="60000"/>
                  </a:schemeClr>
                </a:solidFill>
              </a:rPr>
              <a:t>operating system </a:t>
            </a:r>
            <a:r>
              <a:rPr lang="en-US" sz="2400" b="1" dirty="0" smtClean="0"/>
              <a:t>that Microsoft has produced for use on personal computers.</a:t>
            </a:r>
          </a:p>
          <a:p>
            <a:r>
              <a:rPr lang="en-US" sz="2400" dirty="0" smtClean="0"/>
              <a:t>It allows your computer to manage software and perform essential tasks.</a:t>
            </a:r>
          </a:p>
          <a:p>
            <a:r>
              <a:rPr lang="en-US" sz="2400" dirty="0" smtClean="0"/>
              <a:t> It is also a </a:t>
            </a:r>
            <a:r>
              <a:rPr lang="en-US" sz="2400" b="1" dirty="0" smtClean="0">
                <a:solidFill>
                  <a:schemeClr val="accent2">
                    <a:lumMod val="40000"/>
                    <a:lumOff val="60000"/>
                  </a:schemeClr>
                </a:solidFill>
              </a:rPr>
              <a:t>Graphical User Interface (GUI) </a:t>
            </a:r>
            <a:r>
              <a:rPr lang="en-US" sz="2400" b="1" dirty="0" smtClean="0"/>
              <a:t>that allows you to visually interact with your computer’s functions in a logical, fun and easy way.  </a:t>
            </a:r>
          </a:p>
          <a:p>
            <a:r>
              <a:rPr lang="en-US" sz="2400" dirty="0" smtClean="0"/>
              <a:t>Windows 7 is designed to sleep and resume faster, use up less memory and recognize USB devices faster.  </a:t>
            </a:r>
            <a:endParaRPr lang="en-US" sz="2400" b="1" dirty="0" smtClean="0"/>
          </a:p>
          <a:p>
            <a:pPr>
              <a:buNone/>
            </a:pPr>
            <a:endParaRPr lang="en-US" sz="2800" dirty="0" smtClean="0"/>
          </a:p>
          <a:p>
            <a:endParaRPr lang="en-US" sz="2800" dirty="0" smtClean="0"/>
          </a:p>
          <a:p>
            <a:endParaRPr lang="en-US" sz="2800" dirty="0" smtClean="0"/>
          </a:p>
          <a:p>
            <a:endParaRPr lang="en-US" sz="2800" dirty="0"/>
          </a:p>
        </p:txBody>
      </p:sp>
      <p:sp>
        <p:nvSpPr>
          <p:cNvPr id="4" name="Date Placeholder 3"/>
          <p:cNvSpPr>
            <a:spLocks noGrp="1"/>
          </p:cNvSpPr>
          <p:nvPr>
            <p:ph type="dt" sz="half" idx="10"/>
          </p:nvPr>
        </p:nvSpPr>
        <p:spPr/>
        <p:txBody>
          <a:bodyPr/>
          <a:lstStyle/>
          <a:p>
            <a:fld id="{F7771C98-D3F9-44A5-A3DD-0E881F8BE459}" type="datetime1">
              <a:rPr lang="en-US" smtClean="0"/>
              <a:pPr/>
              <a:t>1/13/2015</a:t>
            </a:fld>
            <a:endParaRPr lang="en-US"/>
          </a:p>
        </p:txBody>
      </p:sp>
    </p:spTree>
  </p:cSld>
  <p:clrMapOvr>
    <a:masterClrMapping/>
  </p:clrMapOvr>
  <p:transition spd="slow">
    <p:wipe dir="d"/>
    <p:sndAc>
      <p:stSnd>
        <p:snd r:embed="rId2" name="camera.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53000"/>
            <a:ext cx="7467600" cy="1143000"/>
          </a:xfrm>
          <a:ln/>
        </p:spPr>
        <p:style>
          <a:lnRef idx="2">
            <a:schemeClr val="dk1">
              <a:shade val="50000"/>
            </a:schemeClr>
          </a:lnRef>
          <a:fillRef idx="1">
            <a:schemeClr val="dk1"/>
          </a:fillRef>
          <a:effectRef idx="0">
            <a:schemeClr val="dk1"/>
          </a:effectRef>
          <a:fontRef idx="minor">
            <a:schemeClr val="lt1"/>
          </a:fontRef>
        </p:style>
        <p:txBody>
          <a:bodyPr>
            <a:scene3d>
              <a:camera prst="orthographicFront"/>
              <a:lightRig rig="threePt" dir="t"/>
            </a:scene3d>
            <a:sp3d extrusionH="57150">
              <a:bevelT w="82550" h="38100" prst="coolSlant"/>
            </a:sp3d>
          </a:bodyPr>
          <a:lstStyle/>
          <a:p>
            <a:r>
              <a:rPr lang="en-US" b="1" i="1" dirty="0" smtClean="0">
                <a:solidFill>
                  <a:schemeClr val="accent2">
                    <a:lumMod val="60000"/>
                    <a:lumOff val="40000"/>
                  </a:schemeClr>
                </a:solidFill>
              </a:rPr>
              <a:t>Create a new Library </a:t>
            </a:r>
            <a:endParaRPr lang="en-US" dirty="0">
              <a:solidFill>
                <a:schemeClr val="accent2">
                  <a:lumMod val="60000"/>
                  <a:lumOff val="40000"/>
                </a:schemeClr>
              </a:solidFill>
            </a:endParaRPr>
          </a:p>
        </p:txBody>
      </p:sp>
      <p:pic>
        <p:nvPicPr>
          <p:cNvPr id="3074" name="Picture 2"/>
          <p:cNvPicPr>
            <a:picLocks noGrp="1" noChangeAspect="1" noChangeArrowheads="1"/>
          </p:cNvPicPr>
          <p:nvPr>
            <p:ph idx="1"/>
          </p:nvPr>
        </p:nvPicPr>
        <p:blipFill>
          <a:blip r:embed="rId3" cstate="print"/>
          <a:srcRect/>
          <a:stretch>
            <a:fillRect/>
          </a:stretch>
        </p:blipFill>
        <p:spPr bwMode="auto">
          <a:xfrm>
            <a:off x="914400" y="685800"/>
            <a:ext cx="7162800"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Date Placeholder 3"/>
          <p:cNvSpPr>
            <a:spLocks noGrp="1"/>
          </p:cNvSpPr>
          <p:nvPr>
            <p:ph type="dt" sz="half" idx="10"/>
          </p:nvPr>
        </p:nvSpPr>
        <p:spPr/>
        <p:txBody>
          <a:bodyPr/>
          <a:lstStyle/>
          <a:p>
            <a:fld id="{9323D076-0FAE-43B4-89F9-6B98AA220D0C}" type="datetime1">
              <a:rPr lang="en-US" smtClean="0"/>
              <a:pPr/>
              <a:t>1/13/2015</a:t>
            </a:fld>
            <a:endParaRPr lang="en-US"/>
          </a:p>
        </p:txBody>
      </p:sp>
    </p:spTree>
  </p:cSld>
  <p:clrMapOvr>
    <a:masterClrMapping/>
  </p:clrMapOvr>
  <p:transition spd="slow">
    <p:pull dir="d"/>
    <p:sndAc>
      <p:stSnd>
        <p:snd r:embed="rId2" name="camera.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2">
                    <a:lumMod val="40000"/>
                    <a:lumOff val="60000"/>
                  </a:schemeClr>
                </a:solidFill>
              </a:rPr>
              <a:t>To </a:t>
            </a:r>
            <a:r>
              <a:rPr lang="en-US" b="1" i="1" dirty="0" smtClean="0">
                <a:solidFill>
                  <a:schemeClr val="accent2">
                    <a:lumMod val="40000"/>
                    <a:lumOff val="60000"/>
                  </a:schemeClr>
                </a:solidFill>
                <a:effectLst>
                  <a:outerShdw blurRad="50800" dist="38100" dir="16200000" rotWithShape="0">
                    <a:prstClr val="black">
                      <a:alpha val="40000"/>
                    </a:prstClr>
                  </a:outerShdw>
                </a:effectLst>
              </a:rPr>
              <a:t>Customize</a:t>
            </a:r>
            <a:r>
              <a:rPr lang="en-US" b="1" i="1" dirty="0" smtClean="0">
                <a:solidFill>
                  <a:schemeClr val="accent2">
                    <a:lumMod val="40000"/>
                    <a:lumOff val="60000"/>
                  </a:schemeClr>
                </a:solidFill>
              </a:rPr>
              <a:t> Your Libraries: </a:t>
            </a:r>
            <a:endParaRPr lang="en-US" dirty="0">
              <a:solidFill>
                <a:schemeClr val="accent2">
                  <a:lumMod val="40000"/>
                  <a:lumOff val="60000"/>
                </a:schemeClr>
              </a:solidFill>
            </a:endParaRPr>
          </a:p>
        </p:txBody>
      </p:sp>
      <p:sp>
        <p:nvSpPr>
          <p:cNvPr id="3" name="Content Placeholder 2"/>
          <p:cNvSpPr>
            <a:spLocks noGrp="1"/>
          </p:cNvSpPr>
          <p:nvPr>
            <p:ph idx="1"/>
          </p:nvPr>
        </p:nvSpPr>
        <p:spPr>
          <a:ln>
            <a:solidFill>
              <a:srgbClr val="FF0000"/>
            </a:solidFill>
          </a:ln>
        </p:spPr>
        <p:txBody>
          <a:bodyPr>
            <a:normAutofit fontScale="92500" lnSpcReduction="10000"/>
            <a:scene3d>
              <a:camera prst="orthographicFront"/>
              <a:lightRig rig="threePt" dir="t"/>
            </a:scene3d>
            <a:sp3d extrusionH="57150">
              <a:bevelT w="69850" h="38100" prst="cross"/>
            </a:sp3d>
          </a:bodyPr>
          <a:lstStyle/>
          <a:p>
            <a:endParaRPr lang="en-US" dirty="0" smtClean="0"/>
          </a:p>
          <a:p>
            <a:pPr>
              <a:buNone/>
            </a:pPr>
            <a:r>
              <a:rPr lang="en-US" dirty="0" smtClean="0"/>
              <a:t>1</a:t>
            </a:r>
            <a:r>
              <a:rPr lang="en-US" sz="3600" dirty="0" smtClean="0"/>
              <a:t>. Right click and select Properties. </a:t>
            </a:r>
          </a:p>
          <a:p>
            <a:pPr>
              <a:buNone/>
            </a:pPr>
            <a:r>
              <a:rPr lang="en-US" sz="3600" dirty="0" smtClean="0"/>
              <a:t>2. Select Optimize and choose one of the following: </a:t>
            </a:r>
          </a:p>
          <a:p>
            <a:r>
              <a:rPr lang="en-US" dirty="0" smtClean="0"/>
              <a:t> </a:t>
            </a:r>
            <a:r>
              <a:rPr lang="en-US" dirty="0" smtClean="0">
                <a:solidFill>
                  <a:schemeClr val="accent2">
                    <a:lumMod val="60000"/>
                    <a:lumOff val="40000"/>
                  </a:schemeClr>
                </a:solidFill>
              </a:rPr>
              <a:t>General Items </a:t>
            </a:r>
          </a:p>
          <a:p>
            <a:r>
              <a:rPr lang="en-US" dirty="0" smtClean="0"/>
              <a:t> </a:t>
            </a:r>
            <a:r>
              <a:rPr lang="en-US" dirty="0" smtClean="0">
                <a:solidFill>
                  <a:schemeClr val="accent2">
                    <a:lumMod val="60000"/>
                    <a:lumOff val="40000"/>
                  </a:schemeClr>
                </a:solidFill>
              </a:rPr>
              <a:t>Documents</a:t>
            </a:r>
            <a:r>
              <a:rPr lang="en-US" dirty="0" smtClean="0"/>
              <a:t> </a:t>
            </a:r>
          </a:p>
          <a:p>
            <a:r>
              <a:rPr lang="en-US" dirty="0" smtClean="0"/>
              <a:t> </a:t>
            </a:r>
            <a:r>
              <a:rPr lang="en-US" dirty="0" smtClean="0">
                <a:solidFill>
                  <a:schemeClr val="accent2">
                    <a:lumMod val="60000"/>
                    <a:lumOff val="40000"/>
                  </a:schemeClr>
                </a:solidFill>
              </a:rPr>
              <a:t>Music </a:t>
            </a:r>
          </a:p>
          <a:p>
            <a:r>
              <a:rPr lang="en-US" dirty="0" smtClean="0">
                <a:solidFill>
                  <a:schemeClr val="accent2">
                    <a:lumMod val="60000"/>
                    <a:lumOff val="40000"/>
                  </a:schemeClr>
                </a:solidFill>
              </a:rPr>
              <a:t> Pictures </a:t>
            </a:r>
          </a:p>
          <a:p>
            <a:r>
              <a:rPr lang="en-US" dirty="0" smtClean="0">
                <a:solidFill>
                  <a:schemeClr val="accent2">
                    <a:lumMod val="60000"/>
                    <a:lumOff val="40000"/>
                  </a:schemeClr>
                </a:solidFill>
              </a:rPr>
              <a:t> Video </a:t>
            </a:r>
          </a:p>
          <a:p>
            <a:pPr>
              <a:buNone/>
            </a:pPr>
            <a:endParaRPr lang="en-US" dirty="0" smtClean="0">
              <a:solidFill>
                <a:schemeClr val="accent2">
                  <a:lumMod val="60000"/>
                  <a:lumOff val="40000"/>
                </a:schemeClr>
              </a:solidFill>
            </a:endParaRPr>
          </a:p>
          <a:p>
            <a:pPr>
              <a:buNone/>
            </a:pPr>
            <a:endParaRPr lang="en-US" dirty="0" smtClean="0">
              <a:solidFill>
                <a:schemeClr val="accent2">
                  <a:lumMod val="60000"/>
                  <a:lumOff val="40000"/>
                </a:schemeClr>
              </a:solidFill>
            </a:endParaRPr>
          </a:p>
          <a:p>
            <a:pPr>
              <a:buNone/>
            </a:pPr>
            <a:endParaRPr lang="en-US" dirty="0" smtClean="0"/>
          </a:p>
          <a:p>
            <a:pPr>
              <a:buNone/>
            </a:pPr>
            <a:endParaRPr lang="en-US" dirty="0" smtClean="0"/>
          </a:p>
          <a:p>
            <a:pPr>
              <a:buNone/>
            </a:pPr>
            <a:endParaRPr lang="en-US" dirty="0"/>
          </a:p>
        </p:txBody>
      </p:sp>
      <p:sp>
        <p:nvSpPr>
          <p:cNvPr id="4" name="Date Placeholder 3"/>
          <p:cNvSpPr>
            <a:spLocks noGrp="1"/>
          </p:cNvSpPr>
          <p:nvPr>
            <p:ph type="dt" sz="half" idx="10"/>
          </p:nvPr>
        </p:nvSpPr>
        <p:spPr/>
        <p:txBody>
          <a:bodyPr/>
          <a:lstStyle/>
          <a:p>
            <a:fld id="{FE7B7943-CE63-49B3-B1BD-C9D787E75421}" type="datetime1">
              <a:rPr lang="en-US" smtClean="0"/>
              <a:pPr/>
              <a:t>1/13/2015</a:t>
            </a:fld>
            <a:endParaRPr lang="en-US"/>
          </a:p>
        </p:txBody>
      </p:sp>
    </p:spTree>
  </p:cSld>
  <p:clrMapOvr>
    <a:masterClrMapping/>
  </p:clrMapOvr>
  <p:transition spd="slow">
    <p:wipe/>
    <p:sndAc>
      <p:stSnd>
        <p:snd r:embed="rId2" name="camera.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53000"/>
            <a:ext cx="7467600" cy="1143000"/>
          </a:xfrm>
          <a:solidFill>
            <a:schemeClr val="accent1">
              <a:lumMod val="75000"/>
            </a:schemeClr>
          </a:solidFill>
          <a:ln>
            <a:solidFill>
              <a:srgbClr val="C00000"/>
            </a:solidFill>
          </a:ln>
        </p:spPr>
        <p:txBody>
          <a:bodyPr>
            <a:normAutofit fontScale="90000"/>
            <a:scene3d>
              <a:camera prst="orthographicFront"/>
              <a:lightRig rig="threePt" dir="t"/>
            </a:scene3d>
            <a:sp3d extrusionH="57150">
              <a:bevelT w="69850" h="38100" prst="cross"/>
            </a:sp3d>
          </a:bodyPr>
          <a:lstStyle/>
          <a:p>
            <a:r>
              <a:rPr lang="en-US" b="1" i="1" dirty="0" smtClean="0">
                <a:solidFill>
                  <a:schemeClr val="accent2">
                    <a:lumMod val="60000"/>
                    <a:lumOff val="40000"/>
                  </a:schemeClr>
                </a:solidFill>
              </a:rPr>
              <a:t>Select item type for new Library </a:t>
            </a:r>
            <a:endParaRPr lang="en-US" dirty="0">
              <a:solidFill>
                <a:schemeClr val="accent2">
                  <a:lumMod val="60000"/>
                  <a:lumOff val="40000"/>
                </a:schemeClr>
              </a:solidFill>
            </a:endParaRPr>
          </a:p>
        </p:txBody>
      </p:sp>
      <p:pic>
        <p:nvPicPr>
          <p:cNvPr id="4098" name="Picture 2"/>
          <p:cNvPicPr>
            <a:picLocks noGrp="1" noChangeAspect="1" noChangeArrowheads="1"/>
          </p:cNvPicPr>
          <p:nvPr>
            <p:ph idx="1"/>
          </p:nvPr>
        </p:nvPicPr>
        <p:blipFill>
          <a:blip r:embed="rId3" cstate="print"/>
          <a:srcRect/>
          <a:stretch>
            <a:fillRect/>
          </a:stretch>
        </p:blipFill>
        <p:spPr bwMode="auto">
          <a:xfrm>
            <a:off x="762000" y="990600"/>
            <a:ext cx="7620000"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Date Placeholder 3"/>
          <p:cNvSpPr>
            <a:spLocks noGrp="1"/>
          </p:cNvSpPr>
          <p:nvPr>
            <p:ph type="dt" sz="half" idx="10"/>
          </p:nvPr>
        </p:nvSpPr>
        <p:spPr/>
        <p:txBody>
          <a:bodyPr/>
          <a:lstStyle/>
          <a:p>
            <a:fld id="{9C6E69AD-644A-44A3-826E-2FAAC2461B40}" type="datetime1">
              <a:rPr lang="en-US" smtClean="0"/>
              <a:pPr/>
              <a:t>1/13/2015</a:t>
            </a:fld>
            <a:endParaRPr lang="en-US"/>
          </a:p>
        </p:txBody>
      </p:sp>
    </p:spTree>
  </p:cSld>
  <p:clrMapOvr>
    <a:masterClrMapping/>
  </p:clrMapOvr>
  <p:transition spd="slow">
    <p:wedge/>
    <p:sndAc>
      <p:stSnd>
        <p:snd r:embed="rId2" name="camer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114300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1.1 Changes and improvements from Windows XP only  </a:t>
            </a:r>
            <a:endParaRPr lang="en-US"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a:xfrm>
            <a:off x="457200" y="1219200"/>
            <a:ext cx="7467600" cy="5638800"/>
          </a:xfrm>
          <a:ln>
            <a:solidFill>
              <a:srgbClr val="FF0000"/>
            </a:solidFill>
          </a:ln>
        </p:spPr>
        <p:txBody>
          <a:bodyPr>
            <a:normAutofit fontScale="25000" lnSpcReduction="20000"/>
          </a:bodyPr>
          <a:lstStyle/>
          <a:p>
            <a:r>
              <a:rPr lang="en-US" sz="9600" dirty="0" smtClean="0"/>
              <a:t> New Start Icon</a:t>
            </a:r>
          </a:p>
          <a:p>
            <a:r>
              <a:rPr lang="en-US" sz="9600" dirty="0" smtClean="0"/>
              <a:t> Aero Snap, Shake and Peek</a:t>
            </a:r>
          </a:p>
          <a:p>
            <a:r>
              <a:rPr lang="en-US" sz="9600" dirty="0" smtClean="0"/>
              <a:t>Desktop icons like “Computer” and “My Documents” are removed and accessed through the Start Menu </a:t>
            </a:r>
          </a:p>
          <a:p>
            <a:r>
              <a:rPr lang="en-US" sz="9600" dirty="0" smtClean="0"/>
              <a:t>Larger icons and hidden icons in the Taskbar</a:t>
            </a:r>
          </a:p>
          <a:p>
            <a:r>
              <a:rPr lang="en-US" sz="9600" dirty="0" smtClean="0"/>
              <a:t>Quick Launch toolbar has been replaced by pinning a program to the Taskbar </a:t>
            </a:r>
          </a:p>
          <a:p>
            <a:r>
              <a:rPr lang="en-US" sz="9600" dirty="0" smtClean="0"/>
              <a:t>Jump Lists for easier access </a:t>
            </a:r>
          </a:p>
          <a:p>
            <a:r>
              <a:rPr lang="en-US" sz="9600" dirty="0" smtClean="0"/>
              <a:t>A Search Bar in the Start Up Menu </a:t>
            </a:r>
          </a:p>
          <a:p>
            <a:r>
              <a:rPr lang="en-US" sz="9600" dirty="0" smtClean="0"/>
              <a:t>The "Run" command is accessed through the Start Menu's Search Bar </a:t>
            </a:r>
          </a:p>
          <a:p>
            <a:r>
              <a:rPr lang="en-US" sz="9600" dirty="0" smtClean="0"/>
              <a:t>Faster and smoother gaming components </a:t>
            </a:r>
          </a:p>
          <a:p>
            <a:r>
              <a:rPr lang="en-US" sz="9600" dirty="0" smtClean="0"/>
              <a:t>Parental Controls for monitoring computer use </a:t>
            </a:r>
          </a:p>
          <a:p>
            <a:r>
              <a:rPr lang="en-US" sz="9600" dirty="0" smtClean="0"/>
              <a:t>Update feature that eliminates web surfing for patches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 </a:t>
            </a:r>
          </a:p>
          <a:p>
            <a:pPr>
              <a:buNone/>
            </a:pPr>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fld id="{1DA28F5B-2B33-43CF-92DF-67D63C46A0E1}" type="datetime1">
              <a:rPr lang="en-US" smtClean="0"/>
              <a:pPr/>
              <a:t>1/13/2015</a:t>
            </a:fld>
            <a:endParaRPr lang="en-US"/>
          </a:p>
        </p:txBody>
      </p:sp>
    </p:spTree>
  </p:cSld>
  <p:clrMapOvr>
    <a:masterClrMapping/>
  </p:clrMapOvr>
  <p:transition spd="slow">
    <p:wipe dir="d"/>
    <p:sndAc>
      <p:stSnd>
        <p:snd r:embed="rId2" name="camera.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scene3d>
              <a:camera prst="orthographicFront"/>
              <a:lightRig rig="threePt" dir="t"/>
            </a:scene3d>
            <a:sp3d extrusionH="57150">
              <a:bevelT w="38100" h="38100"/>
            </a:sp3d>
          </a:bodyPr>
          <a:lstStyle/>
          <a:p>
            <a:r>
              <a:rPr lang="en-US" sz="3600" b="1" dirty="0" smtClean="0">
                <a:solidFill>
                  <a:schemeClr val="accent2">
                    <a:lumMod val="40000"/>
                    <a:lumOff val="60000"/>
                  </a:schemeClr>
                </a:solidFill>
              </a:rPr>
              <a:t>1.2 Will Windows 7 Improve My Computer's Performance? </a:t>
            </a:r>
            <a:endParaRPr lang="en-US" sz="3600" dirty="0">
              <a:solidFill>
                <a:schemeClr val="accent2">
                  <a:lumMod val="40000"/>
                  <a:lumOff val="60000"/>
                </a:schemeClr>
              </a:solidFill>
            </a:endParaRPr>
          </a:p>
        </p:txBody>
      </p:sp>
      <p:sp>
        <p:nvSpPr>
          <p:cNvPr id="3" name="Content Placeholder 2"/>
          <p:cNvSpPr>
            <a:spLocks noGrp="1"/>
          </p:cNvSpPr>
          <p:nvPr>
            <p:ph idx="1"/>
          </p:nvPr>
        </p:nvSpPr>
        <p:spPr>
          <a:ln>
            <a:solidFill>
              <a:srgbClr val="C00000"/>
            </a:solidFill>
          </a:ln>
        </p:spPr>
        <p:txBody>
          <a:bodyPr>
            <a:normAutofit fontScale="85000" lnSpcReduction="20000"/>
            <a:scene3d>
              <a:camera prst="orthographicFront"/>
              <a:lightRig rig="threePt" dir="t"/>
            </a:scene3d>
            <a:sp3d extrusionH="57150">
              <a:bevelT w="82550" h="38100" prst="coolSlant"/>
            </a:sp3d>
          </a:bodyPr>
          <a:lstStyle/>
          <a:p>
            <a:pPr>
              <a:buNone/>
            </a:pPr>
            <a:r>
              <a:rPr lang="en-US" dirty="0" smtClean="0">
                <a:solidFill>
                  <a:schemeClr val="accent2"/>
                </a:solidFill>
              </a:rPr>
              <a:t> </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As previously mentioned, Microsoft is promoting that Windows 7 is designed to: </a:t>
            </a:r>
            <a:endParaRPr lang="en-US" dirty="0" smtClean="0">
              <a:solidFill>
                <a:schemeClr val="accent2"/>
              </a:solidFill>
            </a:endParaRPr>
          </a:p>
          <a:p>
            <a:r>
              <a:rPr lang="en-US" dirty="0" smtClean="0"/>
              <a:t> Decrease </a:t>
            </a:r>
            <a:r>
              <a:rPr lang="en-US" b="1" dirty="0" smtClean="0">
                <a:solidFill>
                  <a:schemeClr val="accent2">
                    <a:lumMod val="40000"/>
                    <a:lumOff val="60000"/>
                  </a:schemeClr>
                </a:solidFill>
              </a:rPr>
              <a:t>Start Up </a:t>
            </a:r>
            <a:r>
              <a:rPr lang="en-US" b="1" dirty="0" smtClean="0"/>
              <a:t>and </a:t>
            </a:r>
            <a:r>
              <a:rPr lang="en-US" b="1" dirty="0" smtClean="0">
                <a:solidFill>
                  <a:schemeClr val="accent2">
                    <a:lumMod val="40000"/>
                    <a:lumOff val="60000"/>
                  </a:schemeClr>
                </a:solidFill>
              </a:rPr>
              <a:t>Shutdown</a:t>
            </a:r>
            <a:r>
              <a:rPr lang="en-US" b="1" dirty="0" smtClean="0"/>
              <a:t> times by </a:t>
            </a:r>
            <a:r>
              <a:rPr lang="en-US" b="1" dirty="0" smtClean="0">
                <a:solidFill>
                  <a:schemeClr val="accent2">
                    <a:lumMod val="40000"/>
                    <a:lumOff val="60000"/>
                  </a:schemeClr>
                </a:solidFill>
              </a:rPr>
              <a:t>20</a:t>
            </a:r>
            <a:r>
              <a:rPr lang="en-US" b="1" dirty="0" smtClean="0"/>
              <a:t> seconds </a:t>
            </a:r>
          </a:p>
          <a:p>
            <a:r>
              <a:rPr lang="en-US" b="1" dirty="0" smtClean="0"/>
              <a:t> </a:t>
            </a:r>
            <a:r>
              <a:rPr lang="en-US" dirty="0" smtClean="0"/>
              <a:t>Go to </a:t>
            </a:r>
            <a:r>
              <a:rPr lang="en-US" b="1" dirty="0" smtClean="0">
                <a:solidFill>
                  <a:schemeClr val="accent2">
                    <a:lumMod val="40000"/>
                    <a:lumOff val="60000"/>
                  </a:schemeClr>
                </a:solidFill>
              </a:rPr>
              <a:t>Sleep</a:t>
            </a:r>
            <a:r>
              <a:rPr lang="en-US" b="1" dirty="0" smtClean="0"/>
              <a:t> and </a:t>
            </a:r>
            <a:r>
              <a:rPr lang="en-US" b="1" dirty="0" smtClean="0">
                <a:solidFill>
                  <a:schemeClr val="accent2">
                    <a:lumMod val="40000"/>
                    <a:lumOff val="60000"/>
                  </a:schemeClr>
                </a:solidFill>
              </a:rPr>
              <a:t>Resume</a:t>
            </a:r>
            <a:r>
              <a:rPr lang="en-US" b="1" dirty="0" smtClean="0"/>
              <a:t> faster </a:t>
            </a:r>
          </a:p>
          <a:p>
            <a:r>
              <a:rPr lang="en-US" b="1" dirty="0" smtClean="0"/>
              <a:t> </a:t>
            </a:r>
            <a:r>
              <a:rPr lang="en-US" dirty="0" smtClean="0"/>
              <a:t>Use up less </a:t>
            </a:r>
            <a:r>
              <a:rPr lang="en-US" b="1" dirty="0" smtClean="0">
                <a:solidFill>
                  <a:schemeClr val="accent2">
                    <a:lumMod val="40000"/>
                    <a:lumOff val="60000"/>
                  </a:schemeClr>
                </a:solidFill>
              </a:rPr>
              <a:t>Memory</a:t>
            </a:r>
            <a:r>
              <a:rPr lang="en-US" b="1" dirty="0" smtClean="0"/>
              <a:t> </a:t>
            </a:r>
          </a:p>
          <a:p>
            <a:r>
              <a:rPr lang="en-US" b="1" dirty="0" smtClean="0"/>
              <a:t> </a:t>
            </a:r>
            <a:r>
              <a:rPr lang="en-US" dirty="0" smtClean="0"/>
              <a:t>Pop up </a:t>
            </a:r>
            <a:r>
              <a:rPr lang="en-US" b="1" dirty="0" smtClean="0">
                <a:solidFill>
                  <a:schemeClr val="accent2">
                    <a:lumMod val="40000"/>
                    <a:lumOff val="60000"/>
                  </a:schemeClr>
                </a:solidFill>
              </a:rPr>
              <a:t>Search</a:t>
            </a:r>
            <a:r>
              <a:rPr lang="en-US" b="1" dirty="0" smtClean="0"/>
              <a:t> results faster </a:t>
            </a:r>
          </a:p>
          <a:p>
            <a:r>
              <a:rPr lang="en-US" b="1" dirty="0" smtClean="0"/>
              <a:t> </a:t>
            </a:r>
            <a:r>
              <a:rPr lang="en-US" dirty="0" smtClean="0"/>
              <a:t>Reconnect to your </a:t>
            </a:r>
            <a:r>
              <a:rPr lang="en-US" b="1" dirty="0" smtClean="0">
                <a:solidFill>
                  <a:schemeClr val="accent2">
                    <a:lumMod val="40000"/>
                    <a:lumOff val="60000"/>
                  </a:schemeClr>
                </a:solidFill>
              </a:rPr>
              <a:t>Wireless</a:t>
            </a:r>
            <a:r>
              <a:rPr lang="en-US" b="1" dirty="0" smtClean="0"/>
              <a:t> </a:t>
            </a:r>
            <a:r>
              <a:rPr lang="en-US" b="1" dirty="0" smtClean="0">
                <a:solidFill>
                  <a:schemeClr val="accent2">
                    <a:lumMod val="40000"/>
                    <a:lumOff val="60000"/>
                  </a:schemeClr>
                </a:solidFill>
              </a:rPr>
              <a:t>Network</a:t>
            </a:r>
            <a:r>
              <a:rPr lang="en-US" b="1" dirty="0" smtClean="0"/>
              <a:t> more quickly</a:t>
            </a:r>
          </a:p>
          <a:p>
            <a:r>
              <a:rPr lang="en-US" b="1" dirty="0" smtClean="0"/>
              <a:t> </a:t>
            </a:r>
            <a:r>
              <a:rPr lang="en-US" dirty="0" smtClean="0"/>
              <a:t>Recognize </a:t>
            </a:r>
            <a:r>
              <a:rPr lang="en-US" b="1" dirty="0" smtClean="0">
                <a:solidFill>
                  <a:schemeClr val="accent2">
                    <a:lumMod val="40000"/>
                    <a:lumOff val="60000"/>
                  </a:schemeClr>
                </a:solidFill>
              </a:rPr>
              <a:t>USB devices </a:t>
            </a:r>
            <a:r>
              <a:rPr lang="en-US" b="1" dirty="0" smtClean="0"/>
              <a:t>faster </a:t>
            </a:r>
          </a:p>
          <a:p>
            <a:pPr>
              <a:buNone/>
            </a:pPr>
            <a:r>
              <a:rPr lang="en-US" b="1" dirty="0" smtClean="0"/>
              <a:t> </a:t>
            </a:r>
          </a:p>
          <a:p>
            <a:pPr>
              <a:buNone/>
            </a:pPr>
            <a:endParaRPr lang="en-US" b="1" dirty="0" smtClean="0"/>
          </a:p>
          <a:p>
            <a:pPr>
              <a:buNone/>
            </a:pPr>
            <a:endParaRPr lang="en-US" b="1" dirty="0" smtClean="0"/>
          </a:p>
          <a:p>
            <a:pPr>
              <a:buNone/>
            </a:pPr>
            <a:endParaRPr lang="en-US" b="1" dirty="0" smtClean="0"/>
          </a:p>
          <a:p>
            <a:pPr>
              <a:buNone/>
            </a:pPr>
            <a:endParaRPr lang="en-US" b="1" dirty="0" smtClean="0"/>
          </a:p>
          <a:p>
            <a:endParaRPr lang="en-US" dirty="0"/>
          </a:p>
        </p:txBody>
      </p:sp>
      <p:sp>
        <p:nvSpPr>
          <p:cNvPr id="4" name="Date Placeholder 3"/>
          <p:cNvSpPr>
            <a:spLocks noGrp="1"/>
          </p:cNvSpPr>
          <p:nvPr>
            <p:ph type="dt" sz="half" idx="10"/>
          </p:nvPr>
        </p:nvSpPr>
        <p:spPr/>
        <p:txBody>
          <a:bodyPr/>
          <a:lstStyle/>
          <a:p>
            <a:fld id="{1BDAE41D-B019-4DB3-9253-34823F083B7B}" type="datetime1">
              <a:rPr lang="en-US" smtClean="0"/>
              <a:pPr/>
              <a:t>1/13/2015</a:t>
            </a:fld>
            <a:endParaRPr lang="en-US"/>
          </a:p>
        </p:txBody>
      </p:sp>
    </p:spTree>
  </p:cSld>
  <p:clrMapOvr>
    <a:masterClrMapping/>
  </p:clrMapOvr>
  <p:transition spd="slow">
    <p:wipe dir="d"/>
    <p:sndAc>
      <p:stSnd>
        <p:snd r:embed="rId2" name="camera.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lumMod val="40000"/>
                    <a:lumOff val="60000"/>
                  </a:schemeClr>
                </a:solidFill>
              </a:rPr>
              <a:t>1.3 Installing </a:t>
            </a:r>
            <a:r>
              <a:rPr lang="en-US" b="1" dirty="0" smtClean="0">
                <a:solidFill>
                  <a:schemeClr val="accent2">
                    <a:lumMod val="40000"/>
                    <a:lumOff val="60000"/>
                  </a:schemeClr>
                </a:solidFill>
              </a:rPr>
              <a:t> Devices </a:t>
            </a:r>
            <a:r>
              <a:rPr lang="en-US" b="1" dirty="0" smtClean="0">
                <a:solidFill>
                  <a:schemeClr val="accent2">
                    <a:lumMod val="40000"/>
                    <a:lumOff val="60000"/>
                  </a:schemeClr>
                </a:solidFill>
              </a:rPr>
              <a:t>and Hardware </a:t>
            </a:r>
            <a:endParaRPr lang="en-US" dirty="0">
              <a:solidFill>
                <a:schemeClr val="accent2">
                  <a:lumMod val="40000"/>
                  <a:lumOff val="60000"/>
                </a:schemeClr>
              </a:solidFill>
            </a:endParaRPr>
          </a:p>
        </p:txBody>
      </p:sp>
      <p:sp>
        <p:nvSpPr>
          <p:cNvPr id="3" name="Content Placeholder 2"/>
          <p:cNvSpPr>
            <a:spLocks noGrp="1"/>
          </p:cNvSpPr>
          <p:nvPr>
            <p:ph idx="1"/>
          </p:nvPr>
        </p:nvSpPr>
        <p:spPr>
          <a:xfrm>
            <a:off x="457200" y="1600200"/>
            <a:ext cx="8077200" cy="4525963"/>
          </a:xfrm>
          <a:ln>
            <a:solidFill>
              <a:srgbClr val="FF0000"/>
            </a:solidFill>
          </a:ln>
        </p:spPr>
        <p:txBody>
          <a:bodyPr>
            <a:normAutofit fontScale="55000" lnSpcReduction="20000"/>
            <a:scene3d>
              <a:camera prst="orthographicFront"/>
              <a:lightRig rig="threePt" dir="t"/>
            </a:scene3d>
            <a:sp3d extrusionH="57150">
              <a:bevelT w="82550" h="38100" prst="coolSlant"/>
            </a:sp3d>
          </a:bodyPr>
          <a:lstStyle/>
          <a:p>
            <a:pPr algn="just"/>
            <a:r>
              <a:rPr lang="en-US" dirty="0" smtClean="0"/>
              <a:t> </a:t>
            </a:r>
            <a:r>
              <a:rPr lang="en-US" sz="4600" dirty="0" smtClean="0"/>
              <a:t>Many of your devices, such as cameras and mobile phones, will be recognized by </a:t>
            </a:r>
            <a:r>
              <a:rPr lang="en-US" sz="4600" b="1" dirty="0" smtClean="0">
                <a:solidFill>
                  <a:schemeClr val="accent2">
                    <a:lumMod val="40000"/>
                    <a:lumOff val="60000"/>
                  </a:schemeClr>
                </a:solidFill>
              </a:rPr>
              <a:t>Windows 7 Device Stage </a:t>
            </a:r>
            <a:r>
              <a:rPr lang="en-US" sz="4600" b="1" dirty="0" smtClean="0"/>
              <a:t>and can be installed by simply plugging them into your PC. Microsoft created Device Stage to make working with devices easier. Upon plugging in, Device Stage will provide a "home page" with a menu of tasks, updates and options for compatible devices and printers. This can be quite convenient, however, not all devices and printers may be recognized. Microsoft is relying on vendors and manufacturers to make their devices compatible with Windows 7.    </a:t>
            </a:r>
            <a:endParaRPr lang="en-US" sz="4600" dirty="0"/>
          </a:p>
        </p:txBody>
      </p:sp>
      <p:sp>
        <p:nvSpPr>
          <p:cNvPr id="4" name="Date Placeholder 3"/>
          <p:cNvSpPr>
            <a:spLocks noGrp="1"/>
          </p:cNvSpPr>
          <p:nvPr>
            <p:ph type="dt" sz="half" idx="10"/>
          </p:nvPr>
        </p:nvSpPr>
        <p:spPr/>
        <p:txBody>
          <a:bodyPr/>
          <a:lstStyle/>
          <a:p>
            <a:fld id="{A700D916-C371-4005-B9E6-F89FF29708D0}" type="datetime1">
              <a:rPr lang="en-US" smtClean="0"/>
              <a:pPr/>
              <a:t>1/13/2015</a:t>
            </a:fld>
            <a:endParaRPr lang="en-US"/>
          </a:p>
        </p:txBody>
      </p:sp>
    </p:spTree>
  </p:cSld>
  <p:clrMapOvr>
    <a:masterClrMapping/>
  </p:clrMapOvr>
  <p:transition spd="slow">
    <p:wipe dir="d"/>
    <p:sndAc>
      <p:stSnd>
        <p:snd r:embed="rId2" name="camera.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chemeClr val="accent2">
                    <a:lumMod val="40000"/>
                    <a:lumOff val="60000"/>
                  </a:schemeClr>
                </a:solidFill>
                <a:effectLst>
                  <a:reflection blurRad="6350" stA="50000" endA="300" endPos="50000" dist="29997" dir="5400000" sy="-100000" algn="bl" rotWithShape="0"/>
                </a:effectLst>
              </a:rPr>
              <a:t>2. What Can You Do on Windows 7? </a:t>
            </a:r>
            <a:endParaRPr lang="en-US" sz="3600" dirty="0">
              <a:solidFill>
                <a:schemeClr val="accent2">
                  <a:lumMod val="40000"/>
                  <a:lumOff val="60000"/>
                </a:schemeClr>
              </a:solidFill>
              <a:effectLst>
                <a:reflection blurRad="6350" stA="50000" endA="300" endPos="50000" dist="29997" dir="5400000" sy="-100000" algn="bl" rotWithShape="0"/>
              </a:effectLst>
            </a:endParaRPr>
          </a:p>
        </p:txBody>
      </p:sp>
      <p:sp>
        <p:nvSpPr>
          <p:cNvPr id="3" name="Content Placeholder 2"/>
          <p:cNvSpPr>
            <a:spLocks noGrp="1"/>
          </p:cNvSpPr>
          <p:nvPr>
            <p:ph idx="1"/>
          </p:nvPr>
        </p:nvSpPr>
        <p:spPr>
          <a:ln>
            <a:solidFill>
              <a:srgbClr val="FF0000"/>
            </a:solidFill>
          </a:ln>
        </p:spPr>
        <p:txBody>
          <a:bodyPr>
            <a:normAutofit fontScale="85000" lnSpcReduction="10000"/>
            <a:scene3d>
              <a:camera prst="orthographicFront"/>
              <a:lightRig rig="threePt" dir="t"/>
            </a:scene3d>
            <a:sp3d extrusionH="57150">
              <a:bevelT w="82550" h="38100" prst="coolSlant"/>
            </a:sp3d>
          </a:bodyPr>
          <a:lstStyle/>
          <a:p>
            <a:pPr>
              <a:buNone/>
            </a:pPr>
            <a:r>
              <a:rPr lang="en-US" dirty="0" smtClean="0"/>
              <a:t> </a:t>
            </a:r>
            <a:r>
              <a:rPr lang="en-US" b="1" dirty="0" smtClean="0">
                <a:solidFill>
                  <a:schemeClr val="accent2">
                    <a:lumMod val="60000"/>
                    <a:lumOff val="40000"/>
                  </a:schemeClr>
                </a:solidFill>
                <a:effectLst>
                  <a:reflection blurRad="6350" stA="60000" endA="900" endPos="58000" dir="5400000" sy="-100000" algn="bl" rotWithShape="0"/>
                </a:effectLst>
              </a:rPr>
              <a:t>2.1 Aero</a:t>
            </a:r>
          </a:p>
          <a:p>
            <a:pPr>
              <a:buNone/>
            </a:pPr>
            <a:r>
              <a:rPr lang="en-US" b="1" dirty="0" smtClean="0">
                <a:solidFill>
                  <a:schemeClr val="accent2">
                    <a:lumMod val="60000"/>
                    <a:lumOff val="40000"/>
                  </a:schemeClr>
                </a:solidFill>
              </a:rPr>
              <a:t> </a:t>
            </a:r>
            <a:r>
              <a:rPr lang="en-US" b="1" dirty="0" smtClean="0">
                <a:solidFill>
                  <a:schemeClr val="accent2">
                    <a:lumMod val="40000"/>
                    <a:lumOff val="60000"/>
                  </a:schemeClr>
                </a:solidFill>
              </a:rPr>
              <a:t>Aero</a:t>
            </a:r>
            <a:r>
              <a:rPr lang="en-US" b="1" dirty="0" smtClean="0"/>
              <a:t> is an interface that makes your visual interactions with the desktop fun and easy. </a:t>
            </a:r>
          </a:p>
          <a:p>
            <a:pPr>
              <a:buNone/>
            </a:pPr>
            <a:r>
              <a:rPr lang="en-US" b="1" dirty="0" smtClean="0">
                <a:solidFill>
                  <a:schemeClr val="accent2">
                    <a:lumMod val="60000"/>
                    <a:lumOff val="40000"/>
                  </a:schemeClr>
                </a:solidFill>
              </a:rPr>
              <a:t> </a:t>
            </a:r>
            <a:endParaRPr lang="en-US" dirty="0" smtClean="0"/>
          </a:p>
          <a:p>
            <a:r>
              <a:rPr lang="en-US" b="1" dirty="0" smtClean="0">
                <a:solidFill>
                  <a:schemeClr val="accent2">
                    <a:lumMod val="40000"/>
                    <a:lumOff val="60000"/>
                  </a:schemeClr>
                </a:solidFill>
              </a:rPr>
              <a:t>Aero Peek </a:t>
            </a:r>
            <a:r>
              <a:rPr lang="en-US" b="1" dirty="0" smtClean="0"/>
              <a:t>makes your open windows transparent so you may see your desktop. It also allows you to peek at items in your taskbar for a thumbnail preview. </a:t>
            </a:r>
          </a:p>
          <a:p>
            <a:pPr>
              <a:buNone/>
            </a:pPr>
            <a:endParaRPr lang="en-US" b="1" dirty="0" smtClean="0"/>
          </a:p>
          <a:p>
            <a:pPr>
              <a:buNone/>
            </a:pPr>
            <a:r>
              <a:rPr lang="en-US" b="1" dirty="0" smtClean="0">
                <a:solidFill>
                  <a:schemeClr val="accent2">
                    <a:lumMod val="60000"/>
                    <a:lumOff val="40000"/>
                  </a:schemeClr>
                </a:solidFill>
              </a:rPr>
              <a:t> </a:t>
            </a:r>
          </a:p>
          <a:p>
            <a:endParaRPr lang="en-US" dirty="0">
              <a:solidFill>
                <a:schemeClr val="accent2">
                  <a:lumMod val="60000"/>
                  <a:lumOff val="40000"/>
                </a:schemeClr>
              </a:solidFill>
            </a:endParaRPr>
          </a:p>
        </p:txBody>
      </p:sp>
      <p:sp>
        <p:nvSpPr>
          <p:cNvPr id="4" name="Date Placeholder 3"/>
          <p:cNvSpPr>
            <a:spLocks noGrp="1"/>
          </p:cNvSpPr>
          <p:nvPr>
            <p:ph type="dt" sz="half" idx="10"/>
          </p:nvPr>
        </p:nvSpPr>
        <p:spPr/>
        <p:txBody>
          <a:bodyPr/>
          <a:lstStyle/>
          <a:p>
            <a:fld id="{1B871CBA-B3AC-4A7C-A37A-6FAB61B2AEA1}" type="datetime1">
              <a:rPr lang="en-US" smtClean="0"/>
              <a:pPr/>
              <a:t>1/13/2015</a:t>
            </a:fld>
            <a:endParaRPr lang="en-US"/>
          </a:p>
        </p:txBody>
      </p:sp>
    </p:spTree>
  </p:cSld>
  <p:clrMapOvr>
    <a:masterClrMapping/>
  </p:clrMapOvr>
  <p:transition spd="slow">
    <p:wipe dir="d"/>
    <p:sndAc>
      <p:stSnd>
        <p:snd r:embed="rId2" name="camera.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7467600" cy="5745163"/>
          </a:xfrm>
          <a:ln>
            <a:solidFill>
              <a:srgbClr val="FF0000"/>
            </a:solidFill>
          </a:ln>
        </p:spPr>
        <p:txBody>
          <a:bodyPr>
            <a:normAutofit/>
            <a:scene3d>
              <a:camera prst="orthographicFront"/>
              <a:lightRig rig="threePt" dir="t"/>
            </a:scene3d>
            <a:sp3d extrusionH="57150">
              <a:bevelT w="38100" h="38100" prst="convex"/>
            </a:sp3d>
          </a:bodyPr>
          <a:lstStyle/>
          <a:p>
            <a:pPr>
              <a:buNone/>
            </a:pPr>
            <a:r>
              <a:rPr lang="en-US" dirty="0" smtClean="0"/>
              <a:t> </a:t>
            </a:r>
          </a:p>
          <a:p>
            <a:r>
              <a:rPr lang="en-US" b="1" dirty="0" smtClean="0">
                <a:solidFill>
                  <a:schemeClr val="accent2"/>
                </a:solidFill>
                <a:effectLst>
                  <a:outerShdw blurRad="50800" dist="38100" algn="l" rotWithShape="0">
                    <a:prstClr val="black">
                      <a:alpha val="40000"/>
                    </a:prstClr>
                  </a:outerShdw>
                </a:effectLst>
              </a:rPr>
              <a:t>Aero Snap</a:t>
            </a:r>
            <a:r>
              <a:rPr lang="en-US" b="1" dirty="0" smtClean="0">
                <a:solidFill>
                  <a:schemeClr val="accent2"/>
                </a:solidFill>
              </a:rPr>
              <a:t> </a:t>
            </a:r>
            <a:r>
              <a:rPr lang="en-US" b="1" dirty="0" smtClean="0"/>
              <a:t>is a quick way to resize your windows to make them easier to read, organize and compare. </a:t>
            </a:r>
          </a:p>
          <a:p>
            <a:endParaRPr lang="en-US" dirty="0" smtClean="0"/>
          </a:p>
          <a:p>
            <a:pPr>
              <a:buNone/>
            </a:pPr>
            <a:r>
              <a:rPr lang="en-US" sz="2400" dirty="0" smtClean="0">
                <a:solidFill>
                  <a:schemeClr val="accent2">
                    <a:lumMod val="40000"/>
                    <a:lumOff val="60000"/>
                  </a:schemeClr>
                </a:solidFill>
              </a:rPr>
              <a:t>1</a:t>
            </a:r>
            <a:r>
              <a:rPr lang="en-US" sz="2400" dirty="0" smtClean="0"/>
              <a:t>- Place the mouse at the top of the window, drag to the left or right of the screen, wait for the transparent window to appear and let go. </a:t>
            </a:r>
          </a:p>
          <a:p>
            <a:pPr>
              <a:buNone/>
            </a:pPr>
            <a:r>
              <a:rPr lang="en-US" sz="2400" dirty="0" smtClean="0">
                <a:solidFill>
                  <a:schemeClr val="accent2">
                    <a:lumMod val="40000"/>
                    <a:lumOff val="60000"/>
                  </a:schemeClr>
                </a:solidFill>
              </a:rPr>
              <a:t>2</a:t>
            </a:r>
            <a:r>
              <a:rPr lang="en-US" sz="2400" dirty="0" smtClean="0"/>
              <a:t>-Your window should Snap into place. </a:t>
            </a:r>
          </a:p>
          <a:p>
            <a:pPr>
              <a:buNone/>
            </a:pPr>
            <a:r>
              <a:rPr lang="en-US" sz="2400" dirty="0" smtClean="0">
                <a:solidFill>
                  <a:schemeClr val="accent2">
                    <a:lumMod val="40000"/>
                    <a:lumOff val="60000"/>
                  </a:schemeClr>
                </a:solidFill>
              </a:rPr>
              <a:t>3</a:t>
            </a:r>
            <a:r>
              <a:rPr lang="en-US" sz="2400" dirty="0" smtClean="0"/>
              <a:t>-To return to the full view, Snap the window to the top of the screen. </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dirty="0" smtClean="0"/>
          </a:p>
          <a:p>
            <a:pPr>
              <a:buNone/>
            </a:pPr>
            <a:endParaRPr lang="en-US" dirty="0"/>
          </a:p>
        </p:txBody>
      </p:sp>
      <p:sp>
        <p:nvSpPr>
          <p:cNvPr id="4" name="Date Placeholder 3"/>
          <p:cNvSpPr>
            <a:spLocks noGrp="1"/>
          </p:cNvSpPr>
          <p:nvPr>
            <p:ph type="dt" sz="half" idx="10"/>
          </p:nvPr>
        </p:nvSpPr>
        <p:spPr/>
        <p:txBody>
          <a:bodyPr/>
          <a:lstStyle/>
          <a:p>
            <a:fld id="{EF25BA3E-78C5-4825-8D51-7B3427648B34}" type="datetime1">
              <a:rPr lang="en-US" smtClean="0"/>
              <a:pPr/>
              <a:t>1/13/2015</a:t>
            </a:fld>
            <a:endParaRPr lang="en-US"/>
          </a:p>
        </p:txBody>
      </p:sp>
    </p:spTree>
  </p:cSld>
  <p:clrMapOvr>
    <a:masterClrMapping/>
  </p:clrMapOvr>
  <p:transition spd="slow">
    <p:wipe dir="d"/>
    <p:sndAc>
      <p:stSnd>
        <p:snd r:embed="rId2" name="camera.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dirty="0" smtClean="0">
                <a:solidFill>
                  <a:schemeClr val="accent2">
                    <a:lumMod val="40000"/>
                    <a:lumOff val="60000"/>
                  </a:schemeClr>
                </a:solidFill>
                <a:effectLst>
                  <a:outerShdw blurRad="50800" dist="38100" dir="5400000" algn="t" rotWithShape="0">
                    <a:prstClr val="black">
                      <a:alpha val="40000"/>
                    </a:prstClr>
                  </a:outerShdw>
                </a:effectLst>
              </a:rPr>
              <a:t>Sorting through open windows with Aero Flip 3D </a:t>
            </a:r>
            <a:endParaRPr lang="en-US" sz="3200" b="1" dirty="0">
              <a:solidFill>
                <a:schemeClr val="accent2">
                  <a:lumMod val="40000"/>
                  <a:lumOff val="60000"/>
                </a:schemeClr>
              </a:solidFill>
              <a:effectLst>
                <a:outerShdw blurRad="50800" dist="38100" dir="5400000" algn="t" rotWithShape="0">
                  <a:prstClr val="black">
                    <a:alpha val="40000"/>
                  </a:prstClr>
                </a:outerShdw>
              </a:effectLst>
            </a:endParaRPr>
          </a:p>
        </p:txBody>
      </p:sp>
      <p:pic>
        <p:nvPicPr>
          <p:cNvPr id="8" name="Content Placeholder 7" descr="3.png"/>
          <p:cNvPicPr>
            <a:picLocks noGrp="1" noChangeAspect="1"/>
          </p:cNvPicPr>
          <p:nvPr>
            <p:ph idx="1"/>
          </p:nvPr>
        </p:nvPicPr>
        <p:blipFill>
          <a:blip r:embed="rId3" cstate="print"/>
          <a:stretch>
            <a:fillRect/>
          </a:stretch>
        </p:blipFill>
        <p:spPr>
          <a:xfrm>
            <a:off x="457200" y="1763944"/>
            <a:ext cx="7467600" cy="41984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Date Placeholder 3"/>
          <p:cNvSpPr>
            <a:spLocks noGrp="1"/>
          </p:cNvSpPr>
          <p:nvPr>
            <p:ph type="dt" sz="half" idx="10"/>
          </p:nvPr>
        </p:nvSpPr>
        <p:spPr/>
        <p:txBody>
          <a:bodyPr/>
          <a:lstStyle/>
          <a:p>
            <a:fld id="{34CDA032-3081-4F0A-BADB-7303A6A51DDD}" type="datetime1">
              <a:rPr lang="en-US" smtClean="0"/>
              <a:pPr/>
              <a:t>1/13/2015</a:t>
            </a:fld>
            <a:endParaRPr lang="en-US"/>
          </a:p>
        </p:txBody>
      </p:sp>
    </p:spTree>
  </p:cSld>
  <p:clrMapOvr>
    <a:masterClrMapping/>
  </p:clrMapOvr>
  <p:transition spd="slow">
    <p:wipe dir="d"/>
    <p:sndAc>
      <p:stSnd>
        <p:snd r:embed="rId2" name="camera.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fontScale="90000"/>
          </a:bodyPr>
          <a:lstStyle/>
          <a:p>
            <a:r>
              <a:rPr lang="en-US" dirty="0" smtClean="0">
                <a:solidFill>
                  <a:schemeClr val="accent2">
                    <a:lumMod val="60000"/>
                    <a:lumOff val="40000"/>
                  </a:schemeClr>
                </a:solidFill>
              </a:rPr>
              <a:t/>
            </a:r>
            <a:br>
              <a:rPr lang="en-US" dirty="0" smtClean="0">
                <a:solidFill>
                  <a:schemeClr val="accent2">
                    <a:lumMod val="60000"/>
                    <a:lumOff val="40000"/>
                  </a:schemeClr>
                </a:solidFill>
              </a:rPr>
            </a:br>
            <a:r>
              <a:rPr lang="en-US" sz="3100" b="1" dirty="0" smtClean="0">
                <a:solidFill>
                  <a:schemeClr val="accent2">
                    <a:lumMod val="60000"/>
                    <a:lumOff val="40000"/>
                  </a:schemeClr>
                </a:solidFill>
                <a:effectLst>
                  <a:reflection blurRad="6350" stA="55000" endA="300" endPos="45500" dir="5400000" sy="-100000" algn="bl" rotWithShape="0"/>
                </a:effectLst>
              </a:rPr>
              <a:t>Aero</a:t>
            </a:r>
            <a:r>
              <a:rPr lang="en-US" sz="3100" b="1" dirty="0" smtClean="0">
                <a:solidFill>
                  <a:schemeClr val="accent2">
                    <a:lumMod val="60000"/>
                    <a:lumOff val="40000"/>
                  </a:schemeClr>
                </a:solidFill>
              </a:rPr>
              <a:t> </a:t>
            </a:r>
            <a:r>
              <a:rPr lang="en-US" sz="3100" b="1" dirty="0" smtClean="0">
                <a:solidFill>
                  <a:schemeClr val="accent2">
                    <a:lumMod val="40000"/>
                    <a:lumOff val="60000"/>
                  </a:schemeClr>
                </a:solidFill>
              </a:rPr>
              <a:t>Flip </a:t>
            </a:r>
            <a:r>
              <a:rPr lang="en-US" sz="3100" b="1" dirty="0" smtClean="0"/>
              <a:t>allows you to preview all your open windows from a central window or 3D view that you can flip through. </a:t>
            </a:r>
            <a:r>
              <a:rPr lang="en-US" b="1" dirty="0" smtClean="0">
                <a:solidFill>
                  <a:schemeClr val="accent2">
                    <a:lumMod val="60000"/>
                    <a:lumOff val="40000"/>
                  </a:schemeClr>
                </a:solidFill>
              </a:rPr>
              <a:t/>
            </a:r>
            <a:br>
              <a:rPr lang="en-US" b="1" dirty="0" smtClean="0">
                <a:solidFill>
                  <a:schemeClr val="accent2">
                    <a:lumMod val="60000"/>
                    <a:lumOff val="40000"/>
                  </a:schemeClr>
                </a:solidFill>
              </a:rPr>
            </a:br>
            <a:endParaRPr lang="en-US" dirty="0">
              <a:solidFill>
                <a:schemeClr val="accent2">
                  <a:lumMod val="60000"/>
                  <a:lumOff val="40000"/>
                </a:schemeClr>
              </a:solidFill>
            </a:endParaRPr>
          </a:p>
        </p:txBody>
      </p:sp>
      <p:sp>
        <p:nvSpPr>
          <p:cNvPr id="3" name="Content Placeholder 2"/>
          <p:cNvSpPr>
            <a:spLocks noGrp="1"/>
          </p:cNvSpPr>
          <p:nvPr>
            <p:ph idx="1"/>
          </p:nvPr>
        </p:nvSpPr>
        <p:spPr>
          <a:xfrm>
            <a:off x="457200" y="1600200"/>
            <a:ext cx="7467600" cy="4953000"/>
          </a:xfrm>
          <a:ln/>
        </p:spPr>
        <p:style>
          <a:lnRef idx="1">
            <a:schemeClr val="accent6"/>
          </a:lnRef>
          <a:fillRef idx="3">
            <a:schemeClr val="accent6"/>
          </a:fillRef>
          <a:effectRef idx="2">
            <a:schemeClr val="accent6"/>
          </a:effectRef>
          <a:fontRef idx="minor">
            <a:schemeClr val="lt1"/>
          </a:fontRef>
        </p:style>
        <p:txBody>
          <a:bodyPr>
            <a:normAutofit fontScale="25000" lnSpcReduction="20000"/>
            <a:scene3d>
              <a:camera prst="orthographicFront"/>
              <a:lightRig rig="threePt" dir="t"/>
            </a:scene3d>
            <a:sp3d extrusionH="57150">
              <a:bevelT w="38100" h="38100" prst="relaxedInset"/>
            </a:sp3d>
          </a:bodyPr>
          <a:lstStyle/>
          <a:p>
            <a:pPr>
              <a:buNone/>
            </a:pPr>
            <a:r>
              <a:rPr lang="en-US" sz="9600" dirty="0" smtClean="0"/>
              <a:t> 1-Press and hold the </a:t>
            </a:r>
            <a:r>
              <a:rPr lang="en-US" sz="9600" b="1" dirty="0" smtClean="0">
                <a:solidFill>
                  <a:schemeClr val="accent2">
                    <a:lumMod val="40000"/>
                    <a:lumOff val="60000"/>
                  </a:schemeClr>
                </a:solidFill>
              </a:rPr>
              <a:t>Alt key </a:t>
            </a:r>
            <a:r>
              <a:rPr lang="en-US" sz="9600" b="1" dirty="0" smtClean="0"/>
              <a:t>and then  press </a:t>
            </a:r>
            <a:r>
              <a:rPr lang="en-US" sz="9600" b="1" dirty="0" smtClean="0">
                <a:solidFill>
                  <a:schemeClr val="accent2">
                    <a:lumMod val="40000"/>
                    <a:lumOff val="60000"/>
                  </a:schemeClr>
                </a:solidFill>
              </a:rPr>
              <a:t>Tab</a:t>
            </a:r>
            <a:r>
              <a:rPr lang="en-US" sz="9600" b="1" dirty="0" smtClean="0"/>
              <a:t> to open the Flip view of your open windows.</a:t>
            </a:r>
          </a:p>
          <a:p>
            <a:pPr>
              <a:buNone/>
            </a:pPr>
            <a:r>
              <a:rPr lang="en-US" sz="9600" b="1" dirty="0" smtClean="0"/>
              <a:t> </a:t>
            </a:r>
            <a:r>
              <a:rPr lang="en-US" sz="9600" b="1" dirty="0" smtClean="0">
                <a:solidFill>
                  <a:schemeClr val="accent2">
                    <a:lumMod val="40000"/>
                    <a:lumOff val="60000"/>
                  </a:schemeClr>
                </a:solidFill>
              </a:rPr>
              <a:t>2-While still pressing the Alt key</a:t>
            </a:r>
            <a:r>
              <a:rPr lang="en-US" sz="9600" b="1" dirty="0" smtClean="0"/>
              <a:t>, you can Flip through the open windows by pressing the </a:t>
            </a:r>
            <a:r>
              <a:rPr lang="en-US" sz="9600" b="1" dirty="0" smtClean="0">
                <a:solidFill>
                  <a:schemeClr val="accent2">
                    <a:lumMod val="40000"/>
                    <a:lumOff val="60000"/>
                  </a:schemeClr>
                </a:solidFill>
              </a:rPr>
              <a:t>Tab key</a:t>
            </a:r>
            <a:r>
              <a:rPr lang="en-US" sz="9600" b="1" dirty="0" smtClean="0"/>
              <a:t>. </a:t>
            </a:r>
          </a:p>
          <a:p>
            <a:pPr>
              <a:buNone/>
            </a:pPr>
            <a:r>
              <a:rPr lang="en-US" sz="9600" b="1" dirty="0" smtClean="0"/>
              <a:t> 3-</a:t>
            </a:r>
            <a:r>
              <a:rPr lang="en-US" sz="9600" dirty="0" smtClean="0"/>
              <a:t>Stop on the window you want to open and it will appear on the full screen. </a:t>
            </a:r>
          </a:p>
          <a:p>
            <a:pPr>
              <a:buNone/>
            </a:pPr>
            <a:r>
              <a:rPr lang="en-US" sz="9600" dirty="0" smtClean="0"/>
              <a:t>4-Press and hold the </a:t>
            </a:r>
            <a:r>
              <a:rPr lang="en-US" sz="9600" b="1" dirty="0" smtClean="0">
                <a:solidFill>
                  <a:schemeClr val="accent2">
                    <a:lumMod val="40000"/>
                    <a:lumOff val="60000"/>
                  </a:schemeClr>
                </a:solidFill>
              </a:rPr>
              <a:t>Windows key </a:t>
            </a:r>
            <a:r>
              <a:rPr lang="en-US" sz="9600" b="1" dirty="0" smtClean="0"/>
              <a:t>and then press </a:t>
            </a:r>
            <a:r>
              <a:rPr lang="en-US" sz="9600" b="1" dirty="0" smtClean="0">
                <a:solidFill>
                  <a:schemeClr val="accent2">
                    <a:lumMod val="40000"/>
                    <a:lumOff val="60000"/>
                  </a:schemeClr>
                </a:solidFill>
              </a:rPr>
              <a:t>Tab</a:t>
            </a:r>
            <a:r>
              <a:rPr lang="en-US" sz="9600" b="1" dirty="0" smtClean="0"/>
              <a:t> for a </a:t>
            </a:r>
            <a:r>
              <a:rPr lang="en-US" sz="9600" b="1" dirty="0" smtClean="0">
                <a:solidFill>
                  <a:schemeClr val="accent2">
                    <a:lumMod val="40000"/>
                    <a:lumOff val="60000"/>
                  </a:schemeClr>
                </a:solidFill>
              </a:rPr>
              <a:t>3D version of Flip</a:t>
            </a:r>
            <a:r>
              <a:rPr lang="en-US" sz="9600" b="1" dirty="0" smtClean="0"/>
              <a:t>. </a:t>
            </a:r>
          </a:p>
          <a:p>
            <a:pPr>
              <a:buNone/>
            </a:pPr>
            <a:r>
              <a:rPr lang="en-US" sz="9600" b="1" dirty="0" smtClean="0"/>
              <a:t>5-</a:t>
            </a:r>
            <a:r>
              <a:rPr lang="en-US" sz="9600" dirty="0" smtClean="0"/>
              <a:t>Use the </a:t>
            </a:r>
            <a:r>
              <a:rPr lang="en-US" sz="9600" b="1" dirty="0" smtClean="0">
                <a:solidFill>
                  <a:schemeClr val="accent2">
                    <a:lumMod val="40000"/>
                    <a:lumOff val="60000"/>
                  </a:schemeClr>
                </a:solidFill>
              </a:rPr>
              <a:t>Tab key or Arrow keys </a:t>
            </a:r>
            <a:r>
              <a:rPr lang="en-US" sz="9600" b="1" dirty="0" smtClean="0"/>
              <a:t>to Flip through your open windows. </a:t>
            </a:r>
          </a:p>
          <a:p>
            <a:endParaRPr lang="en-US" dirty="0" smtClean="0"/>
          </a:p>
          <a:p>
            <a:r>
              <a:rPr lang="en-US" sz="9600" b="1" dirty="0" smtClean="0">
                <a:solidFill>
                  <a:schemeClr val="accent2">
                    <a:lumMod val="40000"/>
                    <a:lumOff val="60000"/>
                  </a:schemeClr>
                </a:solidFill>
              </a:rPr>
              <a:t>Aero Shake </a:t>
            </a:r>
            <a:r>
              <a:rPr lang="en-US" sz="9600" b="1" dirty="0" smtClean="0"/>
              <a:t>allows you to take your mouse and shake only the open window you want to focus on and the rest will disappear. </a:t>
            </a:r>
          </a:p>
          <a:p>
            <a:pPr>
              <a:buNone/>
            </a:pPr>
            <a:r>
              <a:rPr lang="en-US" sz="5800" b="1" dirty="0" smtClean="0"/>
              <a:t> </a:t>
            </a:r>
          </a:p>
          <a:p>
            <a:pPr>
              <a:buNone/>
            </a:pPr>
            <a:r>
              <a:rPr lang="en-US" b="1" dirty="0" smtClean="0">
                <a:solidFill>
                  <a:schemeClr val="accent2">
                    <a:lumMod val="75000"/>
                  </a:schemeClr>
                </a:solidFill>
              </a:rPr>
              <a:t> </a:t>
            </a:r>
          </a:p>
          <a:p>
            <a:pPr>
              <a:buNone/>
            </a:pPr>
            <a:r>
              <a:rPr lang="en-US" dirty="0" smtClean="0"/>
              <a:t> </a:t>
            </a:r>
          </a:p>
          <a:p>
            <a:pPr>
              <a:buNone/>
            </a:pPr>
            <a:r>
              <a:rPr lang="en-US" b="1" dirty="0" smtClean="0"/>
              <a:t> </a:t>
            </a:r>
          </a:p>
          <a:p>
            <a:pPr>
              <a:buNone/>
            </a:pPr>
            <a:r>
              <a:rPr lang="en-US" b="1" dirty="0" smtClean="0"/>
              <a:t>  </a:t>
            </a:r>
          </a:p>
          <a:p>
            <a:pPr>
              <a:buNone/>
            </a:pPr>
            <a:r>
              <a:rPr lang="en-US" b="1" dirty="0" smtClean="0"/>
              <a:t> </a:t>
            </a:r>
          </a:p>
          <a:p>
            <a:pPr>
              <a:buNone/>
            </a:pPr>
            <a:endParaRPr lang="en-US" dirty="0"/>
          </a:p>
        </p:txBody>
      </p:sp>
      <p:sp>
        <p:nvSpPr>
          <p:cNvPr id="4" name="Date Placeholder 3"/>
          <p:cNvSpPr>
            <a:spLocks noGrp="1"/>
          </p:cNvSpPr>
          <p:nvPr>
            <p:ph type="dt" sz="half" idx="10"/>
          </p:nvPr>
        </p:nvSpPr>
        <p:spPr/>
        <p:txBody>
          <a:bodyPr/>
          <a:lstStyle/>
          <a:p>
            <a:fld id="{A0918CE8-05E5-47D6-87BA-FDA0F1BDA49E}" type="datetime1">
              <a:rPr lang="en-US" smtClean="0"/>
              <a:pPr/>
              <a:t>1/13/2015</a:t>
            </a:fld>
            <a:endParaRPr lang="en-US"/>
          </a:p>
        </p:txBody>
      </p:sp>
    </p:spTree>
  </p:cSld>
  <p:clrMapOvr>
    <a:masterClrMapping/>
  </p:clrMapOvr>
  <p:transition spd="slow">
    <p:wipe dir="d"/>
    <p:sndAc>
      <p:stSnd>
        <p:snd r:embed="rId2" name="camera.wav"/>
      </p:stSnd>
    </p:sndAc>
  </p:transition>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3408</TotalTime>
  <Words>956</Words>
  <Application>Microsoft Office PowerPoint</Application>
  <PresentationFormat>On-screen Show (4:3)</PresentationFormat>
  <Paragraphs>148</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Technic</vt:lpstr>
      <vt:lpstr>   Assit.  Lactur Layth  kadhim abuhadma 2014-2015</vt:lpstr>
      <vt:lpstr>1. What is Windows 7? </vt:lpstr>
      <vt:lpstr>1.1 Changes and improvements from Windows XP only  </vt:lpstr>
      <vt:lpstr>1.2 Will Windows 7 Improve My Computer's Performance? </vt:lpstr>
      <vt:lpstr>1.3 Installing  Devices and Hardware </vt:lpstr>
      <vt:lpstr>2. What Can You Do on Windows 7? </vt:lpstr>
      <vt:lpstr>Slide 7</vt:lpstr>
      <vt:lpstr>Sorting through open windows with Aero Flip 3D </vt:lpstr>
      <vt:lpstr> Aero Flip allows you to preview all your open windows from a central window or 3D view that you can flip through.  </vt:lpstr>
      <vt:lpstr>2.2 Taskbar </vt:lpstr>
      <vt:lpstr>The taskbar is now more convenient to use with larger views and easier access. </vt:lpstr>
      <vt:lpstr>2.3 Show Desktop</vt:lpstr>
      <vt:lpstr>Slide 13</vt:lpstr>
      <vt:lpstr> 2. The windows will become transparent allowing you to see the desktop.  </vt:lpstr>
      <vt:lpstr>Slide 15</vt:lpstr>
      <vt:lpstr>2.4 Search </vt:lpstr>
      <vt:lpstr>3. Libraries </vt:lpstr>
      <vt:lpstr>Access your files in Libraries </vt:lpstr>
      <vt:lpstr>To Create your Own Library: </vt:lpstr>
      <vt:lpstr>Create a new Library </vt:lpstr>
      <vt:lpstr>To Customize Your Libraries: </vt:lpstr>
      <vt:lpstr>Select item type for new Library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Lyath</dc:creator>
  <cp:lastModifiedBy>Lyath</cp:lastModifiedBy>
  <cp:revision>173</cp:revision>
  <dcterms:created xsi:type="dcterms:W3CDTF">2015-01-10T15:37:35Z</dcterms:created>
  <dcterms:modified xsi:type="dcterms:W3CDTF">2015-01-15T15:01:29Z</dcterms:modified>
</cp:coreProperties>
</file>