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sldIdLst>
    <p:sldId id="256" r:id="rId2"/>
    <p:sldId id="257" r:id="rId3"/>
    <p:sldId id="267" r:id="rId4"/>
    <p:sldId id="258" r:id="rId5"/>
    <p:sldId id="268" r:id="rId6"/>
    <p:sldId id="259" r:id="rId7"/>
    <p:sldId id="260" r:id="rId8"/>
    <p:sldId id="269" r:id="rId9"/>
    <p:sldId id="261" r:id="rId10"/>
    <p:sldId id="270" r:id="rId11"/>
    <p:sldId id="262" r:id="rId12"/>
    <p:sldId id="263" r:id="rId13"/>
    <p:sldId id="271" r:id="rId14"/>
    <p:sldId id="264" r:id="rId15"/>
    <p:sldId id="272" r:id="rId16"/>
    <p:sldId id="265" r:id="rId17"/>
    <p:sldId id="266" r:id="rId18"/>
    <p:sldId id="273" r:id="rId19"/>
    <p:sldId id="274" r:id="rId20"/>
    <p:sldId id="275" r:id="rId21"/>
    <p:sldId id="277" r:id="rId22"/>
    <p:sldId id="276" r:id="rId23"/>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4380"/>
    <p:restoredTop sz="94660"/>
  </p:normalViewPr>
  <p:slideViewPr>
    <p:cSldViewPr>
      <p:cViewPr varScale="1">
        <p:scale>
          <a:sx n="78" d="100"/>
          <a:sy n="78" d="100"/>
        </p:scale>
        <p:origin x="-1146"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2130425"/>
            <a:ext cx="7772400" cy="1470025"/>
          </a:xfrm>
        </p:spPr>
        <p:txBody>
          <a:bodyPr/>
          <a:lstStyle/>
          <a:p>
            <a:r>
              <a:rPr lang="ar-SA" smtClean="0"/>
              <a:t>انقر لتحرير نمط العنوان الرئيسي</a:t>
            </a:r>
            <a:endParaRPr lang="ar-SA"/>
          </a:p>
        </p:txBody>
      </p:sp>
      <p:sp>
        <p:nvSpPr>
          <p:cNvPr id="3" name="عنوان فرعي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smtClean="0"/>
              <a:t>انقر لتحرير نمط العنوان الثانوي الرئيسي</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30/05/1436</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30/05/1436</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274638"/>
            <a:ext cx="2057400" cy="5851525"/>
          </a:xfrm>
        </p:spPr>
        <p:txBody>
          <a:bodyPr vert="eaVert"/>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a:xfrm>
            <a:off x="457200" y="274638"/>
            <a:ext cx="6019800" cy="5851525"/>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30/05/1436</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30/05/1436</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r">
              <a:defRPr sz="4000" b="1" cap="all"/>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30/05/1436</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30/05/1436</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defRPr/>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7" name="عنصر نائب للتاريخ 6"/>
          <p:cNvSpPr>
            <a:spLocks noGrp="1"/>
          </p:cNvSpPr>
          <p:nvPr>
            <p:ph type="dt" sz="half" idx="10"/>
          </p:nvPr>
        </p:nvSpPr>
        <p:spPr/>
        <p:txBody>
          <a:bodyPr/>
          <a:lstStyle/>
          <a:p>
            <a:fld id="{1B8ABB09-4A1D-463E-8065-109CC2B7EFAA}" type="datetimeFigureOut">
              <a:rPr lang="ar-SA" smtClean="0"/>
              <a:pPr/>
              <a:t>30/05/1436</a:t>
            </a:fld>
            <a:endParaRPr lang="ar-SA"/>
          </a:p>
        </p:txBody>
      </p:sp>
      <p:sp>
        <p:nvSpPr>
          <p:cNvPr id="8" name="عنصر نائب للتذييل 7"/>
          <p:cNvSpPr>
            <a:spLocks noGrp="1"/>
          </p:cNvSpPr>
          <p:nvPr>
            <p:ph type="ftr" sz="quarter" idx="11"/>
          </p:nvPr>
        </p:nvSpPr>
        <p:spPr/>
        <p:txBody>
          <a:bodyPr/>
          <a:lstStyle/>
          <a:p>
            <a:endParaRPr lang="ar-SA"/>
          </a:p>
        </p:txBody>
      </p:sp>
      <p:sp>
        <p:nvSpPr>
          <p:cNvPr id="9" name="عنصر نائب لرقم الشريحة 8"/>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تاريخ 2"/>
          <p:cNvSpPr>
            <a:spLocks noGrp="1"/>
          </p:cNvSpPr>
          <p:nvPr>
            <p:ph type="dt" sz="half" idx="10"/>
          </p:nvPr>
        </p:nvSpPr>
        <p:spPr/>
        <p:txBody>
          <a:bodyPr/>
          <a:lstStyle/>
          <a:p>
            <a:fld id="{1B8ABB09-4A1D-463E-8065-109CC2B7EFAA}" type="datetimeFigureOut">
              <a:rPr lang="ar-SA" smtClean="0"/>
              <a:pPr/>
              <a:t>30/05/1436</a:t>
            </a:fld>
            <a:endParaRPr lang="ar-SA"/>
          </a:p>
        </p:txBody>
      </p:sp>
      <p:sp>
        <p:nvSpPr>
          <p:cNvPr id="4" name="عنصر نائب للتذييل 3"/>
          <p:cNvSpPr>
            <a:spLocks noGrp="1"/>
          </p:cNvSpPr>
          <p:nvPr>
            <p:ph type="ftr" sz="quarter" idx="11"/>
          </p:nvPr>
        </p:nvSpPr>
        <p:spPr/>
        <p:txBody>
          <a:bodyPr/>
          <a:lstStyle/>
          <a:p>
            <a:endParaRPr lang="ar-SA"/>
          </a:p>
        </p:txBody>
      </p:sp>
      <p:sp>
        <p:nvSpPr>
          <p:cNvPr id="5" name="عنصر نائب لرقم الشريحة 4"/>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1B8ABB09-4A1D-463E-8065-109CC2B7EFAA}" type="datetimeFigureOut">
              <a:rPr lang="ar-SA" smtClean="0"/>
              <a:pPr/>
              <a:t>30/05/1436</a:t>
            </a:fld>
            <a:endParaRPr lang="ar-SA"/>
          </a:p>
        </p:txBody>
      </p:sp>
      <p:sp>
        <p:nvSpPr>
          <p:cNvPr id="3" name="عنصر نائب للتذييل 2"/>
          <p:cNvSpPr>
            <a:spLocks noGrp="1"/>
          </p:cNvSpPr>
          <p:nvPr>
            <p:ph type="ftr" sz="quarter" idx="11"/>
          </p:nvPr>
        </p:nvSpPr>
        <p:spPr/>
        <p:txBody>
          <a:bodyPr/>
          <a:lstStyle/>
          <a:p>
            <a:endParaRPr lang="ar-SA"/>
          </a:p>
        </p:txBody>
      </p:sp>
      <p:sp>
        <p:nvSpPr>
          <p:cNvPr id="4" name="عنصر نائب لرقم الشريحة 3"/>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30/05/1436</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SA"/>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30/05/1436</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عنوان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1B8ABB09-4A1D-463E-8065-109CC2B7EFAA}" type="datetimeFigureOut">
              <a:rPr lang="ar-SA" smtClean="0"/>
              <a:pPr/>
              <a:t>30/05/1436</a:t>
            </a:fld>
            <a:endParaRPr lang="ar-SA"/>
          </a:p>
        </p:txBody>
      </p:sp>
      <p:sp>
        <p:nvSpPr>
          <p:cNvPr id="5" name="عنصر نائب للتذييل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SA"/>
          </a:p>
        </p:txBody>
      </p:sp>
      <p:sp>
        <p:nvSpPr>
          <p:cNvPr id="6" name="عنصر نائب لرقم الشريحة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0B34F065-1154-456A-91E3-76DE8E75E17B}" type="slidenum">
              <a:rPr lang="ar-SA" smtClean="0"/>
              <a:pPr/>
              <a:t>‹#›</a:t>
            </a:fld>
            <a:endParaRPr lang="ar-SA"/>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hyperlink" Target="http://ar.wikipedia.org/wiki/%D9%81%D8%B1%D9%86%D8%B3%D8%A7" TargetMode="External"/><Relationship Id="rId3" Type="http://schemas.openxmlformats.org/officeDocument/2006/relationships/hyperlink" Target="http://ar.wikipedia.org/wiki/%D9%85%D8%AF%D8%B1%D9%8A%D8%AF" TargetMode="External"/><Relationship Id="rId7" Type="http://schemas.openxmlformats.org/officeDocument/2006/relationships/hyperlink" Target="http://ar.wikipedia.org/wiki/%D8%B5%D9%88%D9%81%D9%8A%D8%A7_%D8%A3%D9%86%D8%AA%D9%8A%D8%A8%D9%88%D9%84%D9%8A%D8%B3" TargetMode="External"/><Relationship Id="rId2" Type="http://schemas.openxmlformats.org/officeDocument/2006/relationships/hyperlink" Target="http://www.amadeus.com/" TargetMode="External"/><Relationship Id="rId1" Type="http://schemas.openxmlformats.org/officeDocument/2006/relationships/slideLayout" Target="../slideLayouts/slideLayout2.xml"/><Relationship Id="rId6" Type="http://schemas.openxmlformats.org/officeDocument/2006/relationships/hyperlink" Target="http://ar.wikipedia.org/wiki/%D8%A3%D9%84%D9%85%D8%A7%D9%86%D9%8A%D8%A7" TargetMode="External"/><Relationship Id="rId5" Type="http://schemas.openxmlformats.org/officeDocument/2006/relationships/hyperlink" Target="http://ar.wikipedia.org/wiki/%D8%A8%D8%A7%D9%81%D8%A7%D8%B1%D9%8A%D8%A7" TargetMode="External"/><Relationship Id="rId4" Type="http://schemas.openxmlformats.org/officeDocument/2006/relationships/hyperlink" Target="http://www.erding.de/" TargetMode="External"/></Relationships>
</file>

<file path=ppt/slides/_rels/slide1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0" y="-531440"/>
            <a:ext cx="9144000" cy="2448272"/>
          </a:xfrm>
        </p:spPr>
        <p:style>
          <a:lnRef idx="1">
            <a:schemeClr val="accent2"/>
          </a:lnRef>
          <a:fillRef idx="2">
            <a:schemeClr val="accent2"/>
          </a:fillRef>
          <a:effectRef idx="1">
            <a:schemeClr val="accent2"/>
          </a:effectRef>
          <a:fontRef idx="minor">
            <a:schemeClr val="dk1"/>
          </a:fontRef>
        </p:style>
        <p:txBody>
          <a:bodyPr>
            <a:normAutofit fontScale="90000"/>
          </a:bodyPr>
          <a:lstStyle/>
          <a:p>
            <a:r>
              <a:rPr lang="ar-IQ" dirty="0" smtClean="0"/>
              <a:t/>
            </a:r>
            <a:br>
              <a:rPr lang="ar-IQ" dirty="0" smtClean="0"/>
            </a:br>
            <a:r>
              <a:rPr lang="ar-IQ" dirty="0" smtClean="0"/>
              <a:t/>
            </a:r>
            <a:br>
              <a:rPr lang="ar-IQ" dirty="0" smtClean="0"/>
            </a:br>
            <a:r>
              <a:rPr lang="ar-IQ" dirty="0" smtClean="0"/>
              <a:t/>
            </a:r>
            <a:br>
              <a:rPr lang="ar-IQ" dirty="0" smtClean="0"/>
            </a:br>
            <a:r>
              <a:rPr lang="ar-SA" dirty="0" smtClean="0"/>
              <a:t>نظام الحجز إلكتروني </a:t>
            </a:r>
            <a:r>
              <a:rPr lang="en-US" dirty="0" smtClean="0"/>
              <a:t>Computer Reservation System </a:t>
            </a:r>
            <a:br>
              <a:rPr lang="en-US" dirty="0" smtClean="0"/>
            </a:br>
            <a:r>
              <a:rPr lang="ar-SA" sz="2000" b="1" cap="all"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mj-cs"/>
              </a:rPr>
              <a:t>د .</a:t>
            </a:r>
            <a:r>
              <a:rPr lang="ar-SA" sz="2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mj-cs"/>
              </a:rPr>
              <a:t> عادل الوزني</a:t>
            </a:r>
            <a:r>
              <a:rPr lang="en-US" sz="2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mj-cs"/>
              </a:rPr>
              <a:t/>
            </a:r>
            <a:br>
              <a:rPr lang="en-US" sz="2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mj-cs"/>
              </a:rPr>
            </a:br>
            <a:r>
              <a:rPr lang="ar-SA" sz="2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mj-cs"/>
              </a:rPr>
              <a:t>كلية العلوم السياحية</a:t>
            </a:r>
            <a:r>
              <a:rPr lang="ar-IQ" sz="2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cs typeface="+mj-cs"/>
              </a:rPr>
              <a:t> / جامعة كربلاء</a:t>
            </a:r>
            <a:r>
              <a:rPr lang="en-US" sz="20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cs typeface="+mj-cs"/>
              </a:rPr>
              <a:t/>
            </a:r>
            <a:br>
              <a:rPr lang="en-US" sz="20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cs typeface="+mj-cs"/>
              </a:rPr>
            </a:br>
            <a:r>
              <a:rPr lang="en-US" dirty="0" smtClean="0"/>
              <a:t/>
            </a:r>
            <a:br>
              <a:rPr lang="en-US" dirty="0" smtClean="0"/>
            </a:br>
            <a:endParaRPr lang="ar-IQ" dirty="0"/>
          </a:p>
        </p:txBody>
      </p:sp>
      <p:sp>
        <p:nvSpPr>
          <p:cNvPr id="3" name="عنوان فرعي 2"/>
          <p:cNvSpPr>
            <a:spLocks noGrp="1"/>
          </p:cNvSpPr>
          <p:nvPr>
            <p:ph type="subTitle" idx="1"/>
          </p:nvPr>
        </p:nvSpPr>
        <p:spPr>
          <a:xfrm>
            <a:off x="0" y="1916832"/>
            <a:ext cx="9144000" cy="4941168"/>
          </a:xfrm>
        </p:spPr>
        <p:style>
          <a:lnRef idx="3">
            <a:schemeClr val="lt1"/>
          </a:lnRef>
          <a:fillRef idx="1">
            <a:schemeClr val="accent3"/>
          </a:fillRef>
          <a:effectRef idx="1">
            <a:schemeClr val="accent3"/>
          </a:effectRef>
          <a:fontRef idx="minor">
            <a:schemeClr val="lt1"/>
          </a:fontRef>
        </p:style>
        <p:txBody>
          <a:bodyPr>
            <a:normAutofit fontScale="92500"/>
          </a:bodyPr>
          <a:lstStyle/>
          <a:p>
            <a:r>
              <a:rPr lang="ar-SA"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rPr>
              <a:t>نظام الحجز الإلكتروني</a:t>
            </a:r>
            <a:r>
              <a:rPr lang="en-US"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rPr>
              <a:t>:  </a:t>
            </a:r>
          </a:p>
          <a:p>
            <a:r>
              <a:rPr lang="ar-SA"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rPr>
              <a:t>  هو نظام </a:t>
            </a:r>
            <a:r>
              <a:rPr lang="ar-SA" b="1" dirty="0" err="1"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rPr>
              <a:t>محوسب</a:t>
            </a:r>
            <a:r>
              <a:rPr lang="ar-SA"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rPr>
              <a:t> </a:t>
            </a:r>
            <a:r>
              <a:rPr lang="en-US"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rPr>
              <a:t> </a:t>
            </a:r>
            <a:r>
              <a:rPr lang="ar-SA"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rPr>
              <a:t>يستخدم </a:t>
            </a:r>
            <a:r>
              <a:rPr lang="ar-SA"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rPr>
              <a:t>للتخزين </a:t>
            </a:r>
            <a:r>
              <a:rPr lang="ar-SA"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rPr>
              <a:t>والاستعلام والقيام بعمليات الحجز</a:t>
            </a:r>
            <a:r>
              <a:rPr lang="ar-IQ"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rPr>
              <a:t>للسفر</a:t>
            </a:r>
            <a:r>
              <a:rPr lang="ar-SA"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rPr>
              <a:t> ، استخدمته </a:t>
            </a:r>
            <a:r>
              <a:rPr lang="ar-SA"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rPr>
              <a:t>في البداية</a:t>
            </a:r>
            <a:r>
              <a:rPr lang="ar-IQ"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rPr>
              <a:t> شركات الطيران </a:t>
            </a:r>
            <a:r>
              <a:rPr lang="ar-SA"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rPr>
              <a:t>، ثم امتد فيما بعد لتستخدمه </a:t>
            </a:r>
            <a:r>
              <a:rPr lang="ar-IQ"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rPr>
              <a:t>وكالات السفر </a:t>
            </a:r>
            <a:r>
              <a:rPr lang="ar-IQ" b="1" dirty="0" err="1"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rPr>
              <a:t>والسياحة ،</a:t>
            </a:r>
            <a:r>
              <a:rPr lang="ar-IQ"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rPr>
              <a:t> </a:t>
            </a:r>
            <a:r>
              <a:rPr lang="ar-SA"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rPr>
              <a:t>تعرف نظم الحجز الإلكتروني الكبيرة التي تبيع</a:t>
            </a:r>
            <a:r>
              <a:rPr lang="en-US"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rPr>
              <a:t> </a:t>
            </a:r>
            <a:r>
              <a:rPr lang="ar-IQ"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rPr>
              <a:t>تذاكر السفر </a:t>
            </a:r>
            <a:r>
              <a:rPr lang="ar-SA"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rPr>
              <a:t>لعدة شركات طيران باسم</a:t>
            </a:r>
            <a:r>
              <a:rPr lang="en-US"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rPr>
              <a:t> </a:t>
            </a:r>
            <a:r>
              <a:rPr lang="ar-SA"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rPr>
              <a:t>نظم التوزيع العالمي</a:t>
            </a:r>
            <a:r>
              <a:rPr lang="en-US"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rPr>
              <a:t> (Global Distribution System) </a:t>
            </a:r>
            <a:r>
              <a:rPr lang="ar-SA"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rPr>
              <a:t>أو</a:t>
            </a:r>
            <a:r>
              <a:rPr lang="en-US"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rPr>
              <a:t> GDS </a:t>
            </a:r>
            <a:r>
              <a:rPr lang="ar-SA"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rPr>
              <a:t>منحت شركات </a:t>
            </a:r>
            <a:r>
              <a:rPr lang="ar-SA" b="1" dirty="0" err="1"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rPr>
              <a:t>الطيرات</a:t>
            </a:r>
            <a:r>
              <a:rPr lang="ar-SA"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rPr>
              <a:t> صلاحية الحجز الإلكتروني لشركات التوزيع العالمي المتخصصة، التي تتيح للعملاء عملية الحجز عبر</a:t>
            </a:r>
            <a:r>
              <a:rPr lang="en-US"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rPr>
              <a:t> </a:t>
            </a:r>
            <a:r>
              <a:rPr lang="ar-IQ"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rPr>
              <a:t>الانترنيت </a:t>
            </a:r>
            <a:r>
              <a:rPr lang="ar-SA"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rPr>
              <a:t>، وتتيح </a:t>
            </a:r>
            <a:r>
              <a:rPr lang="ar-SA"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rPr>
              <a:t>نظم التوزيع العالمي الحديثة غرف</a:t>
            </a:r>
            <a:r>
              <a:rPr lang="en-US"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rPr>
              <a:t>  </a:t>
            </a:r>
            <a:r>
              <a:rPr lang="ar-IQ"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rPr>
              <a:t>الفنادق </a:t>
            </a:r>
            <a:r>
              <a:rPr lang="ar-SA"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rPr>
              <a:t>وتأجير</a:t>
            </a:r>
            <a:r>
              <a:rPr lang="en-US"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rPr>
              <a:t> </a:t>
            </a:r>
            <a:r>
              <a:rPr lang="ar-IQ"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rPr>
              <a:t>السيارات </a:t>
            </a:r>
            <a:r>
              <a:rPr lang="ar-SA"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rPr>
              <a:t>فضلا عن تذاكر </a:t>
            </a:r>
            <a:r>
              <a:rPr lang="ar-SA"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rPr>
              <a:t>السفر، وتذاكر</a:t>
            </a:r>
            <a:r>
              <a:rPr lang="ar-IQ"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rPr>
              <a:t>القطارات</a:t>
            </a:r>
            <a:r>
              <a:rPr lang="en-US"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rPr>
              <a:t> </a:t>
            </a:r>
            <a:r>
              <a:rPr lang="ar-SA"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rPr>
              <a:t>في بعض الدول</a:t>
            </a:r>
            <a:r>
              <a:rPr lang="ar-IQ"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rPr>
              <a:t> </a:t>
            </a:r>
            <a:r>
              <a:rPr lang="ar-IQ" b="1" dirty="0" err="1"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rPr>
              <a:t>.</a:t>
            </a:r>
            <a:endParaRPr lang="ar-IQ" b="1" dirty="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D:\20140323_172253.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0" y="0"/>
            <a:ext cx="9144000" cy="980728"/>
          </a:xfrm>
        </p:spPr>
        <p:style>
          <a:lnRef idx="1">
            <a:schemeClr val="accent6"/>
          </a:lnRef>
          <a:fillRef idx="3">
            <a:schemeClr val="accent6"/>
          </a:fillRef>
          <a:effectRef idx="2">
            <a:schemeClr val="accent6"/>
          </a:effectRef>
          <a:fontRef idx="minor">
            <a:schemeClr val="lt1"/>
          </a:fontRef>
        </p:style>
        <p:txBody>
          <a:bodyPr>
            <a:normAutofit fontScale="90000"/>
          </a:bodyPr>
          <a:lstStyle/>
          <a:p>
            <a:r>
              <a:rPr lang="ar-SA" sz="6000" dirty="0" smtClean="0"/>
              <a:t>التكلفة</a:t>
            </a:r>
            <a:endParaRPr lang="ar-IQ" sz="6000" dirty="0"/>
          </a:p>
        </p:txBody>
      </p:sp>
      <p:sp>
        <p:nvSpPr>
          <p:cNvPr id="3" name="عنصر نائب للمحتوى 2"/>
          <p:cNvSpPr>
            <a:spLocks noGrp="1"/>
          </p:cNvSpPr>
          <p:nvPr>
            <p:ph idx="1"/>
          </p:nvPr>
        </p:nvSpPr>
        <p:spPr>
          <a:xfrm>
            <a:off x="0" y="980728"/>
            <a:ext cx="9144000" cy="5877272"/>
          </a:xfrm>
        </p:spPr>
        <p:style>
          <a:lnRef idx="2">
            <a:schemeClr val="accent3">
              <a:shade val="50000"/>
            </a:schemeClr>
          </a:lnRef>
          <a:fillRef idx="1">
            <a:schemeClr val="accent3"/>
          </a:fillRef>
          <a:effectRef idx="0">
            <a:schemeClr val="accent3"/>
          </a:effectRef>
          <a:fontRef idx="minor">
            <a:schemeClr val="lt1"/>
          </a:fontRef>
        </p:style>
        <p:txBody>
          <a:bodyPr/>
          <a:lstStyle/>
          <a:p>
            <a:pPr>
              <a:buNone/>
            </a:pPr>
            <a:r>
              <a:rPr lang="ar-SA" dirty="0" smtClean="0"/>
              <a:t>طرق احتساب التكلفة</a:t>
            </a:r>
            <a:r>
              <a:rPr lang="ar-IQ" dirty="0" smtClean="0"/>
              <a:t> </a:t>
            </a:r>
            <a:r>
              <a:rPr lang="ar-IQ" dirty="0" err="1" smtClean="0"/>
              <a:t>:</a:t>
            </a:r>
            <a:endParaRPr lang="ar-IQ" dirty="0" smtClean="0"/>
          </a:p>
          <a:p>
            <a:r>
              <a:rPr lang="ar-SA" dirty="0" smtClean="0"/>
              <a:t>تكلفه بالنسبة للعملاء</a:t>
            </a:r>
            <a:r>
              <a:rPr lang="en-US" dirty="0" smtClean="0"/>
              <a:t>: </a:t>
            </a:r>
            <a:r>
              <a:rPr lang="ar-SA" dirty="0" smtClean="0"/>
              <a:t>يتم توفير جزء من الخدمة مجاناً للعملاء، ولمن يرغب بخدمات إضافية متقدمة فيكون ذلك بمقابل مادي</a:t>
            </a:r>
            <a:endParaRPr lang="en-US" dirty="0" smtClean="0"/>
          </a:p>
          <a:p>
            <a:r>
              <a:rPr lang="ar-SA" dirty="0" smtClean="0"/>
              <a:t>تكلفة بالنسبة للموردين</a:t>
            </a:r>
            <a:r>
              <a:rPr lang="en-US" dirty="0" smtClean="0"/>
              <a:t>: </a:t>
            </a:r>
            <a:r>
              <a:rPr lang="ar-SA" dirty="0" smtClean="0"/>
              <a:t>بعض أنظمة الحجوزات الإلكترونية تفرض مبالغ مالية على الموردين لإضافة معلوماتهم وهذه التكلفة ليست موحدة</a:t>
            </a:r>
            <a:r>
              <a:rPr lang="ar-IQ" dirty="0" smtClean="0"/>
              <a:t> </a:t>
            </a:r>
            <a:r>
              <a:rPr lang="ar-SA" dirty="0" smtClean="0"/>
              <a:t>، فهي تختلف باختلاف عدد وكالات السفر، فكلما زاد عدد وكالات السفر الخاصة بنظام الحجوزات كلما أدى ذلك إلى ارتفاع السعر الذي تقدمه الشركة لنشر محتواها خلال النظام، فهو بذلك يقيم نفسه حسب القيمة التي يقدمها وليس حسب السعر ولكن لا تزال هناك أنظمة تعتمد على السعر فقط</a:t>
            </a:r>
            <a:r>
              <a:rPr lang="ar-IQ" dirty="0" smtClean="0"/>
              <a:t> </a:t>
            </a:r>
            <a:r>
              <a:rPr lang="ar-IQ" dirty="0" err="1" smtClean="0"/>
              <a:t>.</a:t>
            </a:r>
            <a:endParaRPr lang="ar-IQ"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0" y="0"/>
            <a:ext cx="9144000" cy="908720"/>
          </a:xfrm>
        </p:spPr>
        <p:style>
          <a:lnRef idx="2">
            <a:schemeClr val="accent6">
              <a:shade val="50000"/>
            </a:schemeClr>
          </a:lnRef>
          <a:fillRef idx="1">
            <a:schemeClr val="accent6"/>
          </a:fillRef>
          <a:effectRef idx="0">
            <a:schemeClr val="accent6"/>
          </a:effectRef>
          <a:fontRef idx="minor">
            <a:schemeClr val="lt1"/>
          </a:fontRef>
        </p:style>
        <p:txBody>
          <a:bodyPr/>
          <a:lstStyle/>
          <a:p>
            <a:r>
              <a:rPr lang="ar-SA" dirty="0" smtClean="0"/>
              <a:t>الأرباح</a:t>
            </a:r>
            <a:endParaRPr lang="ar-IQ" dirty="0"/>
          </a:p>
        </p:txBody>
      </p:sp>
      <p:sp>
        <p:nvSpPr>
          <p:cNvPr id="3" name="عنصر نائب للمحتوى 2"/>
          <p:cNvSpPr>
            <a:spLocks noGrp="1"/>
          </p:cNvSpPr>
          <p:nvPr>
            <p:ph idx="1"/>
          </p:nvPr>
        </p:nvSpPr>
        <p:spPr>
          <a:xfrm>
            <a:off x="0" y="908720"/>
            <a:ext cx="9144000" cy="5949280"/>
          </a:xfrm>
        </p:spPr>
        <p:style>
          <a:lnRef idx="2">
            <a:schemeClr val="accent4">
              <a:shade val="50000"/>
            </a:schemeClr>
          </a:lnRef>
          <a:fillRef idx="1">
            <a:schemeClr val="accent4"/>
          </a:fillRef>
          <a:effectRef idx="0">
            <a:schemeClr val="accent4"/>
          </a:effectRef>
          <a:fontRef idx="minor">
            <a:schemeClr val="lt1"/>
          </a:fontRef>
        </p:style>
        <p:txBody>
          <a:bodyPr/>
          <a:lstStyle/>
          <a:p>
            <a:r>
              <a:rPr lang="ar-SA" sz="4000" dirty="0" smtClean="0"/>
              <a:t>يقدر هامش الربح لنظام الحجوزات الإلكتروني </a:t>
            </a:r>
            <a:r>
              <a:rPr lang="ar-SA" sz="4000" dirty="0" err="1" smtClean="0"/>
              <a:t>بـ</a:t>
            </a:r>
            <a:r>
              <a:rPr lang="ar-SA" sz="4000" dirty="0" smtClean="0"/>
              <a:t> 50%، أما وكالات السفر فتحصل على عمولة وقدرها 10%- 15% من حجوزات السفر</a:t>
            </a:r>
            <a:endParaRPr lang="en-US" sz="4000" dirty="0" smtClean="0"/>
          </a:p>
          <a:p>
            <a:endParaRPr lang="ar-IQ"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D:\20140323_170736.jpg"/>
          <p:cNvPicPr>
            <a:picLocks noChangeAspect="1" noChangeArrowheads="1"/>
          </p:cNvPicPr>
          <p:nvPr/>
        </p:nvPicPr>
        <p:blipFill>
          <a:blip r:embed="rId2" cstate="print"/>
          <a:srcRect/>
          <a:stretch>
            <a:fillRect/>
          </a:stretch>
        </p:blipFill>
        <p:spPr bwMode="auto">
          <a:xfrm>
            <a:off x="827584" y="-603448"/>
            <a:ext cx="7020272" cy="8352928"/>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0" y="0"/>
            <a:ext cx="9144000" cy="836712"/>
          </a:xfrm>
        </p:spPr>
        <p:style>
          <a:lnRef idx="3">
            <a:schemeClr val="lt1"/>
          </a:lnRef>
          <a:fillRef idx="1">
            <a:schemeClr val="accent6"/>
          </a:fillRef>
          <a:effectRef idx="1">
            <a:schemeClr val="accent6"/>
          </a:effectRef>
          <a:fontRef idx="minor">
            <a:schemeClr val="lt1"/>
          </a:fontRef>
        </p:style>
        <p:txBody>
          <a:bodyPr>
            <a:normAutofit fontScale="90000"/>
          </a:bodyPr>
          <a:lstStyle/>
          <a:p>
            <a:r>
              <a:rPr lang="ar-IQ" dirty="0" smtClean="0"/>
              <a:t/>
            </a:r>
            <a:br>
              <a:rPr lang="ar-IQ" dirty="0" smtClean="0"/>
            </a:br>
            <a:r>
              <a:rPr lang="ar-SA" dirty="0" smtClean="0"/>
              <a:t>المخاطر</a:t>
            </a:r>
            <a:r>
              <a:rPr lang="en-US" dirty="0" smtClean="0"/>
              <a:t/>
            </a:r>
            <a:br>
              <a:rPr lang="en-US" dirty="0" smtClean="0"/>
            </a:br>
            <a:endParaRPr lang="ar-IQ" dirty="0"/>
          </a:p>
        </p:txBody>
      </p:sp>
      <p:sp>
        <p:nvSpPr>
          <p:cNvPr id="3" name="عنصر نائب للمحتوى 2"/>
          <p:cNvSpPr>
            <a:spLocks noGrp="1"/>
          </p:cNvSpPr>
          <p:nvPr>
            <p:ph idx="1"/>
          </p:nvPr>
        </p:nvSpPr>
        <p:spPr>
          <a:xfrm>
            <a:off x="0" y="836712"/>
            <a:ext cx="9144000" cy="6021288"/>
          </a:xfrm>
        </p:spPr>
        <p:style>
          <a:lnRef idx="0">
            <a:schemeClr val="accent3"/>
          </a:lnRef>
          <a:fillRef idx="3">
            <a:schemeClr val="accent3"/>
          </a:fillRef>
          <a:effectRef idx="3">
            <a:schemeClr val="accent3"/>
          </a:effectRef>
          <a:fontRef idx="minor">
            <a:schemeClr val="lt1"/>
          </a:fontRef>
        </p:style>
        <p:txBody>
          <a:bodyPr/>
          <a:lstStyle/>
          <a:p>
            <a:endParaRPr lang="ar-IQ" dirty="0" smtClean="0"/>
          </a:p>
          <a:p>
            <a:endParaRPr lang="ar-IQ" dirty="0" smtClean="0"/>
          </a:p>
          <a:p>
            <a:r>
              <a:rPr lang="ar-SA" dirty="0" smtClean="0"/>
              <a:t>يتجه الموردون </a:t>
            </a:r>
            <a:r>
              <a:rPr lang="ar-SA" dirty="0" err="1" smtClean="0"/>
              <a:t>حالياً (</a:t>
            </a:r>
            <a:r>
              <a:rPr lang="ar-IQ" dirty="0" smtClean="0"/>
              <a:t> </a:t>
            </a:r>
            <a:r>
              <a:rPr lang="ar-SA" dirty="0" err="1" smtClean="0"/>
              <a:t>فنادق </a:t>
            </a:r>
            <a:r>
              <a:rPr lang="ar-SA" dirty="0" smtClean="0"/>
              <a:t>،شركات طيران وغيرها) لبناء علاقة مباشرة مع الزبون عن طريق توفير الحجوزات عبر الإنترنت</a:t>
            </a:r>
            <a:r>
              <a:rPr lang="ar-IQ" dirty="0" smtClean="0"/>
              <a:t> </a:t>
            </a:r>
            <a:r>
              <a:rPr lang="ar-IQ" dirty="0" err="1" smtClean="0"/>
              <a:t>.</a:t>
            </a:r>
            <a:endParaRPr lang="en-US" dirty="0" smtClean="0"/>
          </a:p>
          <a:p>
            <a:r>
              <a:rPr lang="ar-SA" dirty="0" smtClean="0"/>
              <a:t>تحاول وكالات السفر شراء كمية كبيرة من البضاعة وبيعها مباشرة للزبائن، مما يحد من استخدام نظام الحجوزات الإلكتروني وكذلك يزيد أرباحها</a:t>
            </a:r>
            <a:r>
              <a:rPr lang="ar-IQ" dirty="0" smtClean="0"/>
              <a:t> </a:t>
            </a:r>
            <a:r>
              <a:rPr lang="ar-IQ" dirty="0" err="1" smtClean="0"/>
              <a:t>.</a:t>
            </a:r>
            <a:endParaRPr lang="en-US" dirty="0" smtClean="0"/>
          </a:p>
          <a:p>
            <a:pPr>
              <a:buNone/>
            </a:pPr>
            <a:endParaRPr lang="ar-IQ" dirty="0"/>
          </a:p>
        </p:txBody>
      </p:sp>
      <p:sp>
        <p:nvSpPr>
          <p:cNvPr id="4" name="مستطيل 3"/>
          <p:cNvSpPr/>
          <p:nvPr/>
        </p:nvSpPr>
        <p:spPr>
          <a:xfrm>
            <a:off x="3707904" y="980728"/>
            <a:ext cx="5436096"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scene3d>
              <a:camera prst="orthographicFront"/>
              <a:lightRig rig="glow" dir="tl">
                <a:rot lat="0" lon="0" rev="5400000"/>
              </a:lightRig>
            </a:scene3d>
            <a:sp3d contourW="12700">
              <a:bevelT w="25400" h="25400"/>
              <a:contourClr>
                <a:schemeClr val="accent6">
                  <a:shade val="73000"/>
                </a:schemeClr>
              </a:contourClr>
            </a:sp3d>
          </a:bodyPr>
          <a:lstStyle/>
          <a:p>
            <a:pPr lvl="0" algn="justLow" fontAlgn="base">
              <a:spcBef>
                <a:spcPct val="0"/>
              </a:spcBef>
              <a:spcAft>
                <a:spcPct val="0"/>
              </a:spcAft>
            </a:pPr>
            <a:r>
              <a:rPr lang="ar-IQ" sz="28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Times New Roman" pitchFamily="18" charset="0"/>
                <a:ea typeface="Calibri" pitchFamily="34" charset="0"/>
                <a:cs typeface="Times New Roman" pitchFamily="18" charset="0"/>
              </a:rPr>
              <a:t>  </a:t>
            </a:r>
            <a:r>
              <a:rPr lang="ar-SA" sz="28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Times New Roman" pitchFamily="18" charset="0"/>
                <a:ea typeface="Calibri" pitchFamily="34" charset="0"/>
                <a:cs typeface="Times New Roman" pitchFamily="18" charset="0"/>
              </a:rPr>
              <a:t>تواجه نظم الحجز الإلكتروني المخاطر التالية</a:t>
            </a:r>
            <a:endParaRPr lang="ar-SA" sz="28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Arial" pitchFamily="34" charset="0"/>
              <a:cs typeface="Arial" pitchFamily="3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D:\20140323_150820.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0" y="0"/>
            <a:ext cx="9144000" cy="836712"/>
          </a:xfrm>
        </p:spPr>
        <p:style>
          <a:lnRef idx="2">
            <a:schemeClr val="accent4">
              <a:shade val="50000"/>
            </a:schemeClr>
          </a:lnRef>
          <a:fillRef idx="1">
            <a:schemeClr val="accent4"/>
          </a:fillRef>
          <a:effectRef idx="0">
            <a:schemeClr val="accent4"/>
          </a:effectRef>
          <a:fontRef idx="minor">
            <a:schemeClr val="lt1"/>
          </a:fontRef>
        </p:style>
        <p:txBody>
          <a:bodyPr/>
          <a:lstStyle/>
          <a:p>
            <a:r>
              <a:rPr lang="ar-SA" dirty="0" smtClean="0"/>
              <a:t>أمثلة من نظم الحجز الإلكتروني</a:t>
            </a:r>
            <a:endParaRPr lang="ar-IQ" dirty="0"/>
          </a:p>
        </p:txBody>
      </p:sp>
      <p:sp>
        <p:nvSpPr>
          <p:cNvPr id="3" name="عنصر نائب للمحتوى 2"/>
          <p:cNvSpPr>
            <a:spLocks noGrp="1"/>
          </p:cNvSpPr>
          <p:nvPr>
            <p:ph idx="1"/>
          </p:nvPr>
        </p:nvSpPr>
        <p:spPr>
          <a:xfrm>
            <a:off x="0" y="836712"/>
            <a:ext cx="9144000" cy="6021288"/>
          </a:xfrm>
        </p:spPr>
        <p:style>
          <a:lnRef idx="1">
            <a:schemeClr val="accent5"/>
          </a:lnRef>
          <a:fillRef idx="2">
            <a:schemeClr val="accent5"/>
          </a:fillRef>
          <a:effectRef idx="1">
            <a:schemeClr val="accent5"/>
          </a:effectRef>
          <a:fontRef idx="minor">
            <a:schemeClr val="dk1"/>
          </a:fontRef>
        </p:style>
        <p:txBody>
          <a:bodyPr/>
          <a:lstStyle/>
          <a:p>
            <a:r>
              <a:rPr lang="ar-IQ" dirty="0" smtClean="0"/>
              <a:t> </a:t>
            </a:r>
            <a:r>
              <a:rPr lang="ar-SA"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النظام الامريكي </a:t>
            </a:r>
            <a:r>
              <a:rPr lang="en-US"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The American System</a:t>
            </a:r>
            <a:r>
              <a:rPr lang="ar-SA"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يطبق انظمة الحجز </a:t>
            </a:r>
            <a:r>
              <a:rPr lang="ar-SA" b="1"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الاتية :-</a:t>
            </a:r>
            <a:endParaRPr lang="en-US" dirty="0" smtClean="0"/>
          </a:p>
          <a:p>
            <a:pPr algn="l" rtl="0"/>
            <a:r>
              <a:rPr lang="en-US"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APOLLO / COVIA ( United Airline , US Air )</a:t>
            </a:r>
          </a:p>
          <a:p>
            <a:pPr algn="l" rtl="0"/>
            <a:r>
              <a:rPr lang="en-US"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SYSTEM ONE ( Eastern , Continental )</a:t>
            </a:r>
          </a:p>
          <a:p>
            <a:pPr algn="l" rtl="0"/>
            <a:r>
              <a:rPr lang="en-US"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PARS ( Northwest , TWA , Air Canada )</a:t>
            </a:r>
          </a:p>
          <a:p>
            <a:pPr algn="l" rtl="0"/>
            <a:r>
              <a:rPr lang="en-US"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SABRE ( American Air )</a:t>
            </a:r>
          </a:p>
          <a:p>
            <a:pPr algn="l" rtl="0"/>
            <a:r>
              <a:rPr lang="en-US"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DATAS2 ( Delta Air line )</a:t>
            </a:r>
            <a:endParaRPr lang="ar-IQ"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0" y="0"/>
            <a:ext cx="9144000" cy="548680"/>
          </a:xfrm>
        </p:spPr>
        <p:style>
          <a:lnRef idx="2">
            <a:schemeClr val="dk1">
              <a:shade val="50000"/>
            </a:schemeClr>
          </a:lnRef>
          <a:fillRef idx="1">
            <a:schemeClr val="dk1"/>
          </a:fillRef>
          <a:effectRef idx="0">
            <a:schemeClr val="dk1"/>
          </a:effectRef>
          <a:fontRef idx="minor">
            <a:schemeClr val="lt1"/>
          </a:fontRef>
        </p:style>
        <p:txBody>
          <a:bodyPr>
            <a:normAutofit fontScale="90000"/>
          </a:bodyPr>
          <a:lstStyle/>
          <a:p>
            <a:r>
              <a:rPr lang="ar-SA" sz="3100" dirty="0" smtClean="0"/>
              <a:t/>
            </a:r>
            <a:br>
              <a:rPr lang="ar-SA" sz="3100" dirty="0" smtClean="0"/>
            </a:br>
            <a:r>
              <a:rPr lang="ar-SA" sz="3100" dirty="0" smtClean="0"/>
              <a:t>النظام الاوربي </a:t>
            </a:r>
            <a:r>
              <a:rPr lang="en-US" sz="3100" dirty="0" smtClean="0"/>
              <a:t>The European Systems</a:t>
            </a:r>
            <a:r>
              <a:rPr lang="ar-SA" sz="3100" dirty="0" smtClean="0"/>
              <a:t> ويطبق انظمة الحجز الاتية </a:t>
            </a:r>
            <a:r>
              <a:rPr lang="en-US" dirty="0" smtClean="0"/>
              <a:t/>
            </a:r>
            <a:br>
              <a:rPr lang="en-US" dirty="0" smtClean="0"/>
            </a:br>
            <a:endParaRPr lang="ar-IQ" dirty="0"/>
          </a:p>
        </p:txBody>
      </p:sp>
      <p:sp>
        <p:nvSpPr>
          <p:cNvPr id="3" name="عنصر نائب للمحتوى 2"/>
          <p:cNvSpPr>
            <a:spLocks noGrp="1"/>
          </p:cNvSpPr>
          <p:nvPr>
            <p:ph idx="1"/>
          </p:nvPr>
        </p:nvSpPr>
        <p:spPr>
          <a:xfrm>
            <a:off x="0" y="548680"/>
            <a:ext cx="9144000" cy="6309320"/>
          </a:xfrm>
        </p:spPr>
        <p:style>
          <a:lnRef idx="1">
            <a:schemeClr val="dk1"/>
          </a:lnRef>
          <a:fillRef idx="1002">
            <a:schemeClr val="lt1"/>
          </a:fillRef>
          <a:effectRef idx="2">
            <a:schemeClr val="dk1"/>
          </a:effectRef>
          <a:fontRef idx="minor">
            <a:schemeClr val="lt1"/>
          </a:fontRef>
        </p:style>
        <p:txBody>
          <a:bodyPr/>
          <a:lstStyle/>
          <a:p>
            <a:pPr algn="l" rtl="0"/>
            <a:r>
              <a:rPr lang="en-US"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AMADEUS ( Linked With Pars )</a:t>
            </a:r>
          </a:p>
          <a:p>
            <a:pPr algn="l" rtl="0"/>
            <a:r>
              <a:rPr lang="en-US"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Lufthansa , Iberia , Air France , </a:t>
            </a:r>
            <a:r>
              <a:rPr lang="en-US" b="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Jat</a:t>
            </a:r>
            <a:r>
              <a:rPr lang="en-US"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,Finn air )</a:t>
            </a:r>
          </a:p>
          <a:p>
            <a:pPr algn="l" rtl="0"/>
            <a:r>
              <a:rPr lang="en-US"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GALILEO ( Linked with Apollo / </a:t>
            </a:r>
            <a:r>
              <a:rPr lang="en-US" b="1" cap="all" dirty="0" err="1"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Covia</a:t>
            </a:r>
            <a:r>
              <a:rPr lang="en-US"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 British Airways , Alitalia ,</a:t>
            </a:r>
          </a:p>
          <a:p>
            <a:pPr algn="l" rtl="0"/>
            <a:r>
              <a:rPr lang="en-US"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Swissair , Olympic , KLM , Sabena , Air </a:t>
            </a:r>
            <a:r>
              <a:rPr lang="en-US" b="1"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lingus</a:t>
            </a:r>
            <a:r>
              <a:rPr lang="en-US"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a:t>
            </a:r>
          </a:p>
          <a:p>
            <a:pPr algn="l" rtl="0"/>
            <a:r>
              <a:rPr lang="en-US"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Austrian Airlines , Australian )</a:t>
            </a:r>
          </a:p>
          <a:p>
            <a:endParaRPr lang="ar-IQ"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0" y="0"/>
            <a:ext cx="9144000" cy="1417638"/>
          </a:xfrm>
        </p:spPr>
        <p:style>
          <a:lnRef idx="1">
            <a:schemeClr val="accent4"/>
          </a:lnRef>
          <a:fillRef idx="2">
            <a:schemeClr val="accent4"/>
          </a:fillRef>
          <a:effectRef idx="1">
            <a:schemeClr val="accent4"/>
          </a:effectRef>
          <a:fontRef idx="minor">
            <a:schemeClr val="dk1"/>
          </a:fontRef>
        </p:style>
        <p:txBody>
          <a:bodyPr>
            <a:normAutofit fontScale="90000"/>
          </a:bodyPr>
          <a:lstStyle/>
          <a:p>
            <a:r>
              <a:rPr lang="ar-SA" dirty="0" err="1" smtClean="0"/>
              <a:t>أماديوس</a:t>
            </a:r>
            <a:r>
              <a:rPr lang="ar-SA" dirty="0" smtClean="0"/>
              <a:t> </a:t>
            </a:r>
            <a:r>
              <a:rPr lang="ar-SA" dirty="0" err="1" smtClean="0"/>
              <a:t>سي</a:t>
            </a:r>
            <a:r>
              <a:rPr lang="ar-SA" dirty="0" smtClean="0"/>
              <a:t> </a:t>
            </a:r>
            <a:r>
              <a:rPr lang="ar-SA" dirty="0" err="1" smtClean="0"/>
              <a:t>آر</a:t>
            </a:r>
            <a:r>
              <a:rPr lang="ar-SA" dirty="0" smtClean="0"/>
              <a:t> </a:t>
            </a:r>
            <a:r>
              <a:rPr lang="ar-SA" dirty="0" err="1" smtClean="0"/>
              <a:t>إس</a:t>
            </a:r>
            <a:r>
              <a:rPr lang="ar-SA" dirty="0" smtClean="0"/>
              <a:t> </a:t>
            </a:r>
            <a:r>
              <a:rPr lang="ar-SA" dirty="0" err="1" smtClean="0"/>
              <a:t>(</a:t>
            </a:r>
            <a:r>
              <a:rPr lang="en-US" dirty="0" smtClean="0"/>
              <a:t>(AMADEUS</a:t>
            </a:r>
            <a:br>
              <a:rPr lang="en-US" dirty="0" smtClean="0"/>
            </a:br>
            <a:endParaRPr lang="ar-IQ" dirty="0"/>
          </a:p>
        </p:txBody>
      </p:sp>
      <p:sp>
        <p:nvSpPr>
          <p:cNvPr id="3" name="عنصر نائب للمحتوى 2"/>
          <p:cNvSpPr>
            <a:spLocks noGrp="1"/>
          </p:cNvSpPr>
          <p:nvPr>
            <p:ph idx="1"/>
          </p:nvPr>
        </p:nvSpPr>
        <p:spPr>
          <a:xfrm>
            <a:off x="0" y="1412776"/>
            <a:ext cx="9144000" cy="5445224"/>
          </a:xfrm>
        </p:spPr>
        <p:style>
          <a:lnRef idx="1">
            <a:schemeClr val="accent5"/>
          </a:lnRef>
          <a:fillRef idx="2">
            <a:schemeClr val="accent5"/>
          </a:fillRef>
          <a:effectRef idx="1">
            <a:schemeClr val="accent5"/>
          </a:effectRef>
          <a:fontRef idx="minor">
            <a:schemeClr val="dk1"/>
          </a:fontRef>
        </p:style>
        <p:txBody>
          <a:bodyPr/>
          <a:lstStyle/>
          <a:p>
            <a:pPr>
              <a:buNone/>
            </a:pPr>
            <a:r>
              <a:rPr lang="ar-SA" sz="4400" dirty="0" smtClean="0">
                <a:solidFill>
                  <a:schemeClr val="tx1"/>
                </a:solidFill>
              </a:rPr>
              <a:t>هو نظام حجز الكتروني</a:t>
            </a:r>
            <a:r>
              <a:rPr lang="ar-SA" sz="4400" dirty="0" smtClean="0">
                <a:solidFill>
                  <a:srgbClr val="FFFFFF"/>
                </a:solidFill>
              </a:rPr>
              <a:t> </a:t>
            </a:r>
            <a:r>
              <a:rPr lang="ar-SA" sz="44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مملوك بالكامل لشركة</a:t>
            </a:r>
            <a:r>
              <a:rPr lang="ar-SA" sz="4400" dirty="0" smtClean="0">
                <a:solidFill>
                  <a:srgbClr val="FFFFFF"/>
                </a:solidFill>
              </a:rPr>
              <a:t> </a:t>
            </a:r>
            <a:r>
              <a:rPr lang="en-US" sz="4400" u="sng" dirty="0" smtClean="0">
                <a:solidFill>
                  <a:srgbClr val="FFFFFF"/>
                </a:solidFill>
                <a:hlinkClick r:id="rId2"/>
              </a:rPr>
              <a:t>Amadeus Group</a:t>
            </a:r>
            <a:r>
              <a:rPr lang="ar-SA" sz="4400" dirty="0" smtClean="0">
                <a:solidFill>
                  <a:srgbClr val="FFFFFF"/>
                </a:solidFill>
              </a:rPr>
              <a:t> </a:t>
            </a:r>
            <a:r>
              <a:rPr lang="ar-SA" sz="44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ومقرها الرئيسي في</a:t>
            </a:r>
            <a:r>
              <a:rPr lang="ar-SA" sz="4400" dirty="0" smtClean="0">
                <a:solidFill>
                  <a:srgbClr val="FFFFFF"/>
                </a:solidFill>
              </a:rPr>
              <a:t> </a:t>
            </a:r>
            <a:r>
              <a:rPr lang="ar-SA" sz="4400" u="sng" dirty="0" smtClean="0">
                <a:solidFill>
                  <a:srgbClr val="FFFFFF"/>
                </a:solidFill>
                <a:hlinkClick r:id="rId3" tooltip="مدريد"/>
              </a:rPr>
              <a:t>مدريد</a:t>
            </a:r>
            <a:r>
              <a:rPr lang="en-US" sz="4400" dirty="0" smtClean="0">
                <a:solidFill>
                  <a:srgbClr val="FFFFFF"/>
                </a:solidFill>
              </a:rPr>
              <a:t> </a:t>
            </a:r>
            <a:r>
              <a:rPr lang="ar-IQ" sz="4400" b="1" dirty="0" err="1" smtClean="0">
                <a:ln w="18000">
                  <a:solidFill>
                    <a:schemeClr val="accent2">
                      <a:satMod val="140000"/>
                    </a:schemeClr>
                  </a:solidFill>
                  <a:prstDash val="solid"/>
                  <a:miter lim="800000"/>
                </a:ln>
                <a:noFill/>
                <a:effectLst>
                  <a:outerShdw blurRad="25500" dist="23000" dir="7020000" algn="tl">
                    <a:srgbClr val="000000">
                      <a:alpha val="50000"/>
                    </a:srgbClr>
                  </a:outerShdw>
                </a:effectLst>
              </a:rPr>
              <a:t>،</a:t>
            </a:r>
            <a:r>
              <a:rPr lang="ar-IQ" sz="44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 </a:t>
            </a:r>
            <a:r>
              <a:rPr lang="ar-SA" sz="44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أما قاعدة البيانات المركزية فمتواجدة في مدينة </a:t>
            </a:r>
            <a:r>
              <a:rPr lang="ar-SA" sz="4400" dirty="0" smtClean="0">
                <a:solidFill>
                  <a:srgbClr val="FFFFFF"/>
                </a:solidFill>
              </a:rPr>
              <a:t> </a:t>
            </a:r>
            <a:r>
              <a:rPr lang="ar-SA" sz="4400" u="sng" dirty="0" err="1" smtClean="0">
                <a:solidFill>
                  <a:srgbClr val="FFFFFF"/>
                </a:solidFill>
                <a:hlinkClick r:id="rId4"/>
              </a:rPr>
              <a:t>إيدرينج</a:t>
            </a:r>
            <a:r>
              <a:rPr lang="ar-SA" sz="44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 في مقاطعة</a:t>
            </a:r>
            <a:r>
              <a:rPr lang="ar-SA" sz="4400" dirty="0" smtClean="0">
                <a:solidFill>
                  <a:srgbClr val="FFFFFF"/>
                </a:solidFill>
              </a:rPr>
              <a:t> </a:t>
            </a:r>
            <a:r>
              <a:rPr lang="ar-SA" sz="4400" u="sng" dirty="0" err="1" smtClean="0">
                <a:solidFill>
                  <a:srgbClr val="FFFFFF"/>
                </a:solidFill>
                <a:hlinkClick r:id="rId5" tooltip="بافاريا"/>
              </a:rPr>
              <a:t>بافاريا</a:t>
            </a:r>
            <a:r>
              <a:rPr lang="ar-SA" sz="4400" dirty="0" smtClean="0">
                <a:solidFill>
                  <a:srgbClr val="FFFFFF"/>
                </a:solidFill>
              </a:rPr>
              <a:t> </a:t>
            </a:r>
            <a:r>
              <a:rPr lang="ar-SA" sz="44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في </a:t>
            </a:r>
            <a:r>
              <a:rPr lang="ar-SA" sz="4400" u="sng" dirty="0" smtClean="0">
                <a:solidFill>
                  <a:srgbClr val="FFFFFF"/>
                </a:solidFill>
                <a:hlinkClick r:id="rId6" tooltip="ألمانيا"/>
              </a:rPr>
              <a:t>ألمانيا</a:t>
            </a:r>
            <a:r>
              <a:rPr lang="en-US" sz="4400" dirty="0" smtClean="0">
                <a:solidFill>
                  <a:srgbClr val="FFFFFF"/>
                </a:solidFill>
              </a:rPr>
              <a:t> </a:t>
            </a:r>
            <a:r>
              <a:rPr lang="ar-SA" sz="4400" b="1" dirty="0" err="1" smtClean="0">
                <a:ln w="18000">
                  <a:solidFill>
                    <a:schemeClr val="accent2">
                      <a:satMod val="140000"/>
                    </a:schemeClr>
                  </a:solidFill>
                  <a:prstDash val="solid"/>
                  <a:miter lim="800000"/>
                </a:ln>
                <a:noFill/>
                <a:effectLst>
                  <a:outerShdw blurRad="25500" dist="23000" dir="7020000" algn="tl">
                    <a:srgbClr val="000000">
                      <a:alpha val="50000"/>
                    </a:srgbClr>
                  </a:outerShdw>
                </a:effectLst>
              </a:rPr>
              <a:t>.</a:t>
            </a:r>
            <a:r>
              <a:rPr lang="ar-SA" sz="44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 أما القسم التقني والتطوير فمتواجد في واحة العلوم</a:t>
            </a:r>
            <a:r>
              <a:rPr lang="ar-SA" sz="4400" dirty="0" smtClean="0">
                <a:solidFill>
                  <a:srgbClr val="FFFFFF"/>
                </a:solidFill>
              </a:rPr>
              <a:t> </a:t>
            </a:r>
            <a:r>
              <a:rPr lang="ar-SA" sz="4400" dirty="0" smtClean="0">
                <a:solidFill>
                  <a:srgbClr val="FFFFFF"/>
                </a:solidFill>
              </a:rPr>
              <a:t> </a:t>
            </a:r>
            <a:r>
              <a:rPr lang="ar-SA" sz="4400" u="sng" dirty="0" smtClean="0">
                <a:solidFill>
                  <a:srgbClr val="FFFFFF"/>
                </a:solidFill>
                <a:hlinkClick r:id="rId7" tooltip="صوفيا أنتيبوليس"/>
              </a:rPr>
              <a:t>صوفيا </a:t>
            </a:r>
            <a:r>
              <a:rPr lang="ar-SA" sz="4400" u="sng" dirty="0" err="1" smtClean="0">
                <a:solidFill>
                  <a:srgbClr val="FFFFFF"/>
                </a:solidFill>
                <a:hlinkClick r:id="rId7" tooltip="صوفيا أنتيبوليس"/>
              </a:rPr>
              <a:t>أنتيبوليس</a:t>
            </a:r>
            <a:r>
              <a:rPr lang="en-US" sz="4400" dirty="0" smtClean="0">
                <a:solidFill>
                  <a:srgbClr val="FFFFFF"/>
                </a:solidFill>
              </a:rPr>
              <a:t> </a:t>
            </a:r>
            <a:r>
              <a:rPr lang="ar-SA" sz="44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a:t>
            </a:r>
            <a:r>
              <a:rPr lang="ar-SA" sz="4400" dirty="0" smtClean="0">
                <a:solidFill>
                  <a:srgbClr val="FFFFFF"/>
                </a:solidFill>
              </a:rPr>
              <a:t> </a:t>
            </a:r>
            <a:r>
              <a:rPr lang="ar-SA" sz="4400" u="sng" dirty="0" smtClean="0">
                <a:solidFill>
                  <a:srgbClr val="FFFFFF"/>
                </a:solidFill>
                <a:hlinkClick r:id="rId8" tooltip="فرنسا"/>
              </a:rPr>
              <a:t>فرنسا</a:t>
            </a:r>
            <a:r>
              <a:rPr lang="ar-SA" sz="44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a:t>
            </a:r>
            <a:endParaRPr lang="en-US" sz="4400" dirty="0" smtClean="0">
              <a:solidFill>
                <a:srgbClr val="FFFFFF"/>
              </a:solidFill>
            </a:endParaRPr>
          </a:p>
          <a:p>
            <a:pPr>
              <a:buNone/>
            </a:pPr>
            <a:endParaRPr lang="ar-IQ"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D:\20140325_154047.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0" y="-171400"/>
            <a:ext cx="9468544" cy="1080120"/>
          </a:xfrm>
        </p:spPr>
        <p:style>
          <a:lnRef idx="1">
            <a:schemeClr val="accent3"/>
          </a:lnRef>
          <a:fillRef idx="2">
            <a:schemeClr val="accent3"/>
          </a:fillRef>
          <a:effectRef idx="1">
            <a:schemeClr val="accent3"/>
          </a:effectRef>
          <a:fontRef idx="minor">
            <a:schemeClr val="dk1"/>
          </a:fontRef>
        </p:style>
        <p:txBody>
          <a:bodyPr>
            <a:normAutofit fontScale="90000"/>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ar-IQ"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r>
            <a:br>
              <a:rPr lang="ar-IQ"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br>
            <a:r>
              <a:rPr lang="ar-SA"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الخدمات التي يقدمها نظام الحجز الالي للقطاع السياحي </a:t>
            </a:r>
            <a:r>
              <a:rPr lang="en-US"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r>
            <a:br>
              <a:rPr lang="en-US"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br>
            <a:endParaRPr lang="ar-IQ"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3" name="عنصر نائب للمحتوى 2"/>
          <p:cNvSpPr>
            <a:spLocks noGrp="1"/>
          </p:cNvSpPr>
          <p:nvPr>
            <p:ph idx="1"/>
          </p:nvPr>
        </p:nvSpPr>
        <p:spPr>
          <a:xfrm>
            <a:off x="0" y="908720"/>
            <a:ext cx="9468544" cy="5949280"/>
          </a:xfrm>
        </p:spPr>
        <p:style>
          <a:lnRef idx="1">
            <a:schemeClr val="accent5"/>
          </a:lnRef>
          <a:fillRef idx="2">
            <a:schemeClr val="accent5"/>
          </a:fillRef>
          <a:effectRef idx="1">
            <a:schemeClr val="accent5"/>
          </a:effectRef>
          <a:fontRef idx="minor">
            <a:schemeClr val="dk1"/>
          </a:fontRef>
        </p:style>
        <p:txBody>
          <a:bodyPr>
            <a:norm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endParaRPr lang="en-US"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a:p>
            <a:endParaRPr lang="ar-IQ"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4" name="شكل بيضاوي 3"/>
          <p:cNvSpPr/>
          <p:nvPr/>
        </p:nvSpPr>
        <p:spPr>
          <a:xfrm>
            <a:off x="4427983" y="1844824"/>
            <a:ext cx="1146617" cy="914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ar-SA"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غرف الفنادق</a:t>
            </a:r>
            <a:endParaRPr lang="en-US"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5" name="مستطيل مستدير الزوايا 4"/>
          <p:cNvSpPr/>
          <p:nvPr/>
        </p:nvSpPr>
        <p:spPr>
          <a:xfrm>
            <a:off x="4499992" y="2780928"/>
            <a:ext cx="9906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ar-SA"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سيارات الأجرة</a:t>
            </a:r>
            <a:endParaRPr lang="en-US"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6" name="مثلث متساوي الساقين 5"/>
          <p:cNvSpPr/>
          <p:nvPr/>
        </p:nvSpPr>
        <p:spPr>
          <a:xfrm>
            <a:off x="4283967" y="908720"/>
            <a:ext cx="1461131" cy="9144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ar-SA"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التأمين</a:t>
            </a:r>
            <a:endParaRPr lang="en-US"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7" name="مستطيل 6"/>
          <p:cNvSpPr/>
          <p:nvPr/>
        </p:nvSpPr>
        <p:spPr>
          <a:xfrm>
            <a:off x="4499992" y="3717032"/>
            <a:ext cx="9906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ar-SA"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رحلات بحرية</a:t>
            </a:r>
            <a:endParaRPr lang="en-US"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8" name="سداسي 7"/>
          <p:cNvSpPr/>
          <p:nvPr/>
        </p:nvSpPr>
        <p:spPr>
          <a:xfrm>
            <a:off x="3995935" y="4653136"/>
            <a:ext cx="2028225" cy="914400"/>
          </a:xfrm>
          <a:prstGeom prst="hexagon">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ar-SA"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برامج سياحية متكاملة</a:t>
            </a:r>
            <a:endParaRPr lang="ar-IQ"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9" name="دبوس زينة 8"/>
          <p:cNvSpPr/>
          <p:nvPr/>
        </p:nvSpPr>
        <p:spPr>
          <a:xfrm>
            <a:off x="3851919" y="5589240"/>
            <a:ext cx="2262251" cy="914400"/>
          </a:xfrm>
          <a:prstGeom prst="plaque">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ar-IQ"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ر</a:t>
            </a:r>
            <a:r>
              <a:rPr lang="ar-SA" b="1"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حلات</a:t>
            </a:r>
            <a:r>
              <a:rPr lang="ar-SA"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ar-SA" b="1"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السفاري</a:t>
            </a:r>
            <a:endParaRPr lang="en-US"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10" name="معين 9"/>
          <p:cNvSpPr/>
          <p:nvPr/>
        </p:nvSpPr>
        <p:spPr>
          <a:xfrm>
            <a:off x="5868144" y="4653136"/>
            <a:ext cx="1872208" cy="91440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ar-SA"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تذاكر القطار</a:t>
            </a:r>
            <a:r>
              <a:rPr lang="ar-IQ"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ات</a:t>
            </a:r>
            <a:endParaRPr lang="en-US"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11" name="معين 10"/>
          <p:cNvSpPr/>
          <p:nvPr/>
        </p:nvSpPr>
        <p:spPr>
          <a:xfrm>
            <a:off x="2195736" y="4653136"/>
            <a:ext cx="1926704" cy="91440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ar-SA"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حجوزات المطاعم</a:t>
            </a:r>
            <a:endParaRPr lang="en-US"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12" name="شكل بيضاوي 11"/>
          <p:cNvSpPr/>
          <p:nvPr/>
        </p:nvSpPr>
        <p:spPr>
          <a:xfrm>
            <a:off x="6084167" y="3573016"/>
            <a:ext cx="1482165" cy="105841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ar-IQ"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ar-SA"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رحلات </a:t>
            </a:r>
            <a:r>
              <a:rPr lang="ar-IQ"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ar-SA"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المدن</a:t>
            </a:r>
            <a:endParaRPr lang="en-US"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13" name="شكل بيضاوي 12"/>
          <p:cNvSpPr/>
          <p:nvPr/>
        </p:nvSpPr>
        <p:spPr>
          <a:xfrm>
            <a:off x="2339751" y="3717032"/>
            <a:ext cx="1560173" cy="98640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ar-IQ"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ar-SA"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تذاكر المسرحيات</a:t>
            </a:r>
            <a:endParaRPr lang="en-US"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0" y="-1179512"/>
            <a:ext cx="9144000" cy="2736304"/>
          </a:xfrm>
        </p:spPr>
        <p:style>
          <a:lnRef idx="2">
            <a:schemeClr val="accent4">
              <a:shade val="50000"/>
            </a:schemeClr>
          </a:lnRef>
          <a:fillRef idx="1">
            <a:schemeClr val="accent4"/>
          </a:fillRef>
          <a:effectRef idx="0">
            <a:schemeClr val="accent4"/>
          </a:effectRef>
          <a:fontRef idx="minor">
            <a:schemeClr val="lt1"/>
          </a:fontRef>
        </p:style>
        <p:txBody>
          <a:bodyPr>
            <a:normAutofit fontScale="90000"/>
          </a:bodyPr>
          <a:lstStyle/>
          <a:p>
            <a:r>
              <a:rPr lang="ar-SA" dirty="0" smtClean="0"/>
              <a:t>3</a:t>
            </a:r>
            <a:br>
              <a:rPr lang="ar-SA" dirty="0" smtClean="0"/>
            </a:br>
            <a:r>
              <a:rPr lang="ar-SA" dirty="0" smtClean="0"/>
              <a:t> 3– </a:t>
            </a:r>
            <a:r>
              <a:rPr lang="ar-SA" dirty="0" smtClean="0"/>
              <a:t>نظام الحجز الالي الاسيوي والباسيفيك </a:t>
            </a:r>
            <a:r>
              <a:rPr lang="ar-SA" dirty="0" smtClean="0"/>
              <a:t>    </a:t>
            </a:r>
            <a:r>
              <a:rPr lang="en-US" dirty="0" smtClean="0"/>
              <a:t>The Asia / Pacific Systems</a:t>
            </a:r>
            <a:r>
              <a:rPr lang="ar-SA" dirty="0" smtClean="0"/>
              <a:t> ويطبق نظم الحجز الالي </a:t>
            </a:r>
            <a:r>
              <a:rPr lang="ar-SA" dirty="0" err="1" smtClean="0"/>
              <a:t>الاتية </a:t>
            </a:r>
            <a:r>
              <a:rPr lang="ar-SA" dirty="0" err="1" smtClean="0"/>
              <a:t>:-</a:t>
            </a:r>
            <a:r>
              <a:rPr lang="en-US" dirty="0" smtClean="0"/>
              <a:t/>
            </a:r>
            <a:br>
              <a:rPr lang="en-US" dirty="0" smtClean="0"/>
            </a:br>
            <a:r>
              <a:rPr lang="ar-SA" dirty="0" smtClean="0"/>
              <a:t> </a:t>
            </a:r>
            <a:r>
              <a:rPr lang="en-US" dirty="0" smtClean="0"/>
              <a:t/>
            </a:r>
            <a:br>
              <a:rPr lang="en-US" dirty="0" smtClean="0"/>
            </a:br>
            <a:endParaRPr lang="ar-IQ" dirty="0"/>
          </a:p>
        </p:txBody>
      </p:sp>
      <p:sp>
        <p:nvSpPr>
          <p:cNvPr id="3" name="عنصر نائب للمحتوى 2"/>
          <p:cNvSpPr>
            <a:spLocks noGrp="1"/>
          </p:cNvSpPr>
          <p:nvPr>
            <p:ph idx="1"/>
          </p:nvPr>
        </p:nvSpPr>
        <p:spPr>
          <a:xfrm>
            <a:off x="0" y="1600200"/>
            <a:ext cx="9144000" cy="4525963"/>
          </a:xfrm>
        </p:spPr>
        <p:style>
          <a:lnRef idx="2">
            <a:schemeClr val="accent1">
              <a:shade val="50000"/>
            </a:schemeClr>
          </a:lnRef>
          <a:fillRef idx="1">
            <a:schemeClr val="accent1"/>
          </a:fillRef>
          <a:effectRef idx="0">
            <a:schemeClr val="accent1"/>
          </a:effectRef>
          <a:fontRef idx="minor">
            <a:schemeClr val="lt1"/>
          </a:fontRef>
        </p:style>
        <p:txBody>
          <a:bodyPr>
            <a:normAutofit/>
            <a:scene3d>
              <a:camera prst="orthographicFront"/>
              <a:lightRig rig="glow" dir="tl">
                <a:rot lat="0" lon="0" rev="5400000"/>
              </a:lightRig>
            </a:scene3d>
            <a:sp3d contourW="12700">
              <a:bevelT w="25400" h="25400"/>
              <a:contourClr>
                <a:schemeClr val="accent6">
                  <a:shade val="73000"/>
                </a:schemeClr>
              </a:contourClr>
            </a:sp3d>
          </a:bodyPr>
          <a:lstStyle/>
          <a:p>
            <a:pPr algn="l" rtl="0"/>
            <a:r>
              <a:rPr lang="en-US" sz="36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ABACUS</a:t>
            </a:r>
            <a:r>
              <a:rPr lang="en-US" sz="36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a:t>
            </a:r>
          </a:p>
          <a:p>
            <a:pPr algn="l" rtl="0">
              <a:buNone/>
            </a:pPr>
            <a:r>
              <a:rPr lang="en-US" sz="36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 </a:t>
            </a:r>
            <a:r>
              <a:rPr lang="en-US" sz="36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 Cathay Pacific , Singapore Airlines , China Airlines , Philippines Airlines )</a:t>
            </a:r>
          </a:p>
          <a:p>
            <a:pPr algn="l" rtl="0"/>
            <a:r>
              <a:rPr lang="en-US" sz="36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FANTASIA:</a:t>
            </a:r>
          </a:p>
          <a:p>
            <a:pPr algn="l" rtl="0">
              <a:buNone/>
            </a:pPr>
            <a:r>
              <a:rPr lang="en-US" sz="36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 </a:t>
            </a:r>
            <a:r>
              <a:rPr lang="en-US" sz="36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(Quanta’s with American Airlines , Japan Airlines )</a:t>
            </a:r>
          </a:p>
          <a:p>
            <a:endParaRPr lang="ar-IQ"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1"/>
          <p:cNvSpPr>
            <a:spLocks noChangeArrowheads="1"/>
          </p:cNvSpPr>
          <p:nvPr/>
        </p:nvSpPr>
        <p:spPr bwMode="auto">
          <a:xfrm>
            <a:off x="1" y="1155812"/>
            <a:ext cx="9144000" cy="2585323"/>
          </a:xfrm>
          <a:prstGeom prst="rect">
            <a:avLst/>
          </a:prstGeom>
          <a:ln>
            <a:headEnd/>
            <a:tailEnd/>
          </a:ln>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SA" sz="54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نظام الحجز الالي العربي </a:t>
            </a:r>
            <a:r>
              <a:rPr kumimoji="0" lang="ar-SA" sz="5400" b="1"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سارز</a:t>
            </a:r>
            <a:r>
              <a:rPr kumimoji="0" lang="ar-SA" sz="5400"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ar-SA" sz="5400" b="1"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a:t>
            </a:r>
            <a:endParaRPr kumimoji="0" lang="ar-SA" sz="5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ar-SA" sz="5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يطبق هذا النظام في بعض الدول العربية</a:t>
            </a:r>
            <a:r>
              <a:rPr kumimoji="0" lang="en-US" sz="800" b="0" i="0" u="none" strike="noStrike" cap="none" normalizeH="0" baseline="0" dirty="0" smtClean="0">
                <a:ln>
                  <a:noFill/>
                </a:ln>
                <a:solidFill>
                  <a:schemeClr val="tx1"/>
                </a:solidFill>
                <a:effectLst/>
                <a:latin typeface="Arial" pitchFamily="34" charset="0"/>
                <a:cs typeface="Arial" pitchFamily="34" charset="0"/>
              </a:rPr>
              <a:t>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20140325_154626.jpg"/>
          <p:cNvPicPr>
            <a:picLocks noGrp="1" noChangeAspect="1" noChangeArrowheads="1"/>
          </p:cNvPicPr>
          <p:nvPr>
            <p:ph idx="1"/>
          </p:nvPr>
        </p:nvPicPr>
        <p:blipFill>
          <a:blip r:embed="rId2" cstate="print"/>
          <a:srcRect/>
          <a:stretch>
            <a:fillRect/>
          </a:stretch>
        </p:blipFill>
        <p:spPr bwMode="auto">
          <a:xfrm>
            <a:off x="0" y="0"/>
            <a:ext cx="9144000" cy="7461448"/>
          </a:xfrm>
          <a:prstGeom prst="rect">
            <a:avLst/>
          </a:prstGeom>
          <a:no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0" y="0"/>
            <a:ext cx="9144000" cy="1124744"/>
          </a:xfrm>
        </p:spPr>
        <p:style>
          <a:lnRef idx="0">
            <a:scrgbClr r="0" g="0" b="0"/>
          </a:lnRef>
          <a:fillRef idx="1002">
            <a:schemeClr val="dk1"/>
          </a:fillRef>
          <a:effectRef idx="0">
            <a:scrgbClr r="0" g="0" b="0"/>
          </a:effectRef>
          <a:fontRef idx="major"/>
        </p:style>
        <p:txBody>
          <a:bodyPr/>
          <a:lstStyle/>
          <a:p>
            <a:r>
              <a:rPr lang="ar-SA" dirty="0" smtClean="0"/>
              <a:t>مميزات الحجز ال</a:t>
            </a:r>
            <a:r>
              <a:rPr lang="ar-IQ" dirty="0" smtClean="0"/>
              <a:t>آ</a:t>
            </a:r>
            <a:r>
              <a:rPr lang="ar-SA" dirty="0" smtClean="0"/>
              <a:t>لي </a:t>
            </a:r>
            <a:endParaRPr lang="ar-IQ" dirty="0"/>
          </a:p>
        </p:txBody>
      </p:sp>
      <p:sp>
        <p:nvSpPr>
          <p:cNvPr id="3" name="عنصر نائب للمحتوى 2"/>
          <p:cNvSpPr>
            <a:spLocks noGrp="1"/>
          </p:cNvSpPr>
          <p:nvPr>
            <p:ph idx="1"/>
          </p:nvPr>
        </p:nvSpPr>
        <p:spPr>
          <a:xfrm>
            <a:off x="0" y="1124744"/>
            <a:ext cx="9144000" cy="5733256"/>
          </a:xfrm>
        </p:spPr>
        <p:style>
          <a:lnRef idx="1">
            <a:schemeClr val="accent5"/>
          </a:lnRef>
          <a:fillRef idx="2">
            <a:schemeClr val="accent5"/>
          </a:fillRef>
          <a:effectRef idx="1">
            <a:schemeClr val="accent5"/>
          </a:effectRef>
          <a:fontRef idx="minor">
            <a:schemeClr val="dk1"/>
          </a:fontRef>
        </p:style>
        <p:txBody>
          <a:bodyPr/>
          <a:lstStyle/>
          <a:p>
            <a:pPr>
              <a:buNone/>
            </a:pPr>
            <a:r>
              <a:rPr lang="ar-SA" dirty="0" smtClean="0"/>
              <a:t> </a:t>
            </a:r>
            <a:endParaRPr lang="en-US" dirty="0" smtClean="0"/>
          </a:p>
          <a:p>
            <a:endParaRPr lang="ar-IQ" dirty="0"/>
          </a:p>
        </p:txBody>
      </p:sp>
      <p:sp>
        <p:nvSpPr>
          <p:cNvPr id="4" name="مستطيل 3"/>
          <p:cNvSpPr/>
          <p:nvPr/>
        </p:nvSpPr>
        <p:spPr>
          <a:xfrm>
            <a:off x="4572000" y="5229200"/>
            <a:ext cx="4572000"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r>
              <a:rPr lang="ar-IQ" dirty="0" smtClean="0"/>
              <a:t>  </a:t>
            </a:r>
            <a:r>
              <a:rPr lang="ar-SA" b="1"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تسهيل عملية البحث عن الرحلات</a:t>
            </a:r>
            <a:endParaRPr lang="en-US" dirty="0" smtClean="0"/>
          </a:p>
        </p:txBody>
      </p:sp>
      <p:sp>
        <p:nvSpPr>
          <p:cNvPr id="5" name="مستطيل 4"/>
          <p:cNvSpPr/>
          <p:nvPr/>
        </p:nvSpPr>
        <p:spPr>
          <a:xfrm>
            <a:off x="5220072" y="5943600"/>
            <a:ext cx="3923928" cy="72576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r>
              <a:rPr lang="ar-IQ" dirty="0" smtClean="0"/>
              <a:t>   </a:t>
            </a:r>
            <a:r>
              <a:rPr lang="ar-SA" b="1"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مقارنة أسعار الخدمات فيما بينها</a:t>
            </a:r>
            <a:endParaRPr lang="en-US" dirty="0" smtClean="0"/>
          </a:p>
        </p:txBody>
      </p:sp>
      <p:sp>
        <p:nvSpPr>
          <p:cNvPr id="6" name="مستطيل 5"/>
          <p:cNvSpPr/>
          <p:nvPr/>
        </p:nvSpPr>
        <p:spPr>
          <a:xfrm>
            <a:off x="4211960" y="4221088"/>
            <a:ext cx="493204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r>
              <a:rPr lang="ar-IQ" b="1"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  </a:t>
            </a:r>
            <a:r>
              <a:rPr lang="ar-SA" b="1"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ارتفاع مبيعات شركات الطيران ودخلها</a:t>
            </a:r>
            <a:endParaRPr lang="en-US" b="1"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endParaRPr>
          </a:p>
        </p:txBody>
      </p:sp>
      <p:sp>
        <p:nvSpPr>
          <p:cNvPr id="7" name="مستطيل 6"/>
          <p:cNvSpPr/>
          <p:nvPr/>
        </p:nvSpPr>
        <p:spPr>
          <a:xfrm>
            <a:off x="2339752" y="2204864"/>
            <a:ext cx="6804248"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r>
              <a:rPr lang="ar-IQ" dirty="0" smtClean="0"/>
              <a:t>  </a:t>
            </a:r>
            <a:r>
              <a:rPr lang="ar-SA" b="1"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تسهل العمليات الإدارية وتقلل عدد الموظفين لأنها تجمع أكثر من نظام في نظام واحد</a:t>
            </a:r>
            <a:endParaRPr lang="en-US" dirty="0" smtClean="0"/>
          </a:p>
        </p:txBody>
      </p:sp>
      <p:sp>
        <p:nvSpPr>
          <p:cNvPr id="8" name="مستطيل 7"/>
          <p:cNvSpPr/>
          <p:nvPr/>
        </p:nvSpPr>
        <p:spPr>
          <a:xfrm>
            <a:off x="1691680" y="1196752"/>
            <a:ext cx="745232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ar-IQ"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ا</a:t>
            </a:r>
            <a:r>
              <a:rPr lang="ar-SA" b="1"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لقدرة على تقديم برامج سياحية </a:t>
            </a:r>
            <a:r>
              <a:rPr lang="ar-SA" b="1" dirty="0" err="1"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متكاملة </a:t>
            </a:r>
            <a:r>
              <a:rPr lang="ar-SA" b="1"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(مثل حجز تذكرة </a:t>
            </a:r>
            <a:r>
              <a:rPr lang="ar-SA" b="1" dirty="0" err="1"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السفر </a:t>
            </a:r>
            <a:r>
              <a:rPr lang="ar-SA" b="1"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،السيارة، الفنادق وغيرها</a:t>
            </a:r>
            <a:r>
              <a:rPr lang="ar-SA" b="1" dirty="0" err="1"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a:t>
            </a:r>
            <a:endParaRPr lang="en-US" b="1"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endParaRPr>
          </a:p>
        </p:txBody>
      </p:sp>
      <p:sp>
        <p:nvSpPr>
          <p:cNvPr id="9" name="مستطيل 8"/>
          <p:cNvSpPr/>
          <p:nvPr/>
        </p:nvSpPr>
        <p:spPr>
          <a:xfrm>
            <a:off x="3563888" y="3212976"/>
            <a:ext cx="5580112"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r>
              <a:rPr lang="ar-SA" b="1"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زيادة حجم العملاء لشركات الطيران والفنادق وغيرها</a:t>
            </a:r>
            <a:endParaRPr lang="en-US" b="1"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descr="D:\20140323_172246.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0" y="0"/>
            <a:ext cx="9144000" cy="908720"/>
          </a:xfrm>
        </p:spPr>
        <p:style>
          <a:lnRef idx="2">
            <a:schemeClr val="accent6">
              <a:shade val="50000"/>
            </a:schemeClr>
          </a:lnRef>
          <a:fillRef idx="1">
            <a:schemeClr val="accent6"/>
          </a:fillRef>
          <a:effectRef idx="0">
            <a:schemeClr val="accent6"/>
          </a:effectRef>
          <a:fontRef idx="minor">
            <a:schemeClr val="lt1"/>
          </a:fontRef>
        </p:style>
        <p:txBody>
          <a:bodyPr/>
          <a:lstStyle/>
          <a:p>
            <a:r>
              <a:rPr lang="ar-SA" dirty="0" smtClean="0"/>
              <a:t>سلبيات نظم الحجز الالي </a:t>
            </a:r>
            <a:endParaRPr lang="ar-IQ" dirty="0"/>
          </a:p>
        </p:txBody>
      </p:sp>
      <p:sp>
        <p:nvSpPr>
          <p:cNvPr id="3" name="عنصر نائب للمحتوى 2"/>
          <p:cNvSpPr>
            <a:spLocks noGrp="1"/>
          </p:cNvSpPr>
          <p:nvPr>
            <p:ph idx="1"/>
          </p:nvPr>
        </p:nvSpPr>
        <p:spPr>
          <a:xfrm>
            <a:off x="0" y="908720"/>
            <a:ext cx="9144000" cy="5949280"/>
          </a:xfrm>
        </p:spPr>
        <p:style>
          <a:lnRef idx="1">
            <a:schemeClr val="accent5"/>
          </a:lnRef>
          <a:fillRef idx="2">
            <a:schemeClr val="accent5"/>
          </a:fillRef>
          <a:effectRef idx="1">
            <a:schemeClr val="accent5"/>
          </a:effectRef>
          <a:fontRef idx="minor">
            <a:schemeClr val="dk1"/>
          </a:fontRef>
        </p:style>
        <p:txBody>
          <a:bodyPr/>
          <a:lstStyle/>
          <a:p>
            <a:r>
              <a:rPr lang="ar-SA" sz="36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عيب نظم الحجز الإلكتروني أن درجة تمييز المنتج محدودة بالنسبة لوكالات السفر، مما أدى بنظام حجوزات السفر إلى توفير معلومات خاصة لبعض وكالات سفر للإبقاء على أفضل زبائنها أو تقديم أسعار خاصة لبعض أنظمه حجوزات السفر من قبل شركات طيران</a:t>
            </a:r>
            <a:r>
              <a:rPr lang="en-US" sz="36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 </a:t>
            </a:r>
          </a:p>
          <a:p>
            <a:endParaRPr lang="ar-IQ"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0" y="0"/>
            <a:ext cx="9144000" cy="836712"/>
          </a:xfrm>
        </p:spPr>
        <p:style>
          <a:lnRef idx="2">
            <a:schemeClr val="accent2">
              <a:shade val="50000"/>
            </a:schemeClr>
          </a:lnRef>
          <a:fillRef idx="1">
            <a:schemeClr val="accent2"/>
          </a:fillRef>
          <a:effectRef idx="0">
            <a:schemeClr val="accent2"/>
          </a:effectRef>
          <a:fontRef idx="minor">
            <a:schemeClr val="lt1"/>
          </a:fontRef>
        </p:style>
        <p:txBody>
          <a:bodyPr/>
          <a:lstStyle/>
          <a:p>
            <a:r>
              <a:rPr lang="ar-IQ" dirty="0" smtClean="0"/>
              <a:t>حجم ألانتشار لأنظمة الحجز الالي</a:t>
            </a:r>
            <a:endParaRPr lang="ar-IQ" dirty="0"/>
          </a:p>
        </p:txBody>
      </p:sp>
      <p:sp>
        <p:nvSpPr>
          <p:cNvPr id="3" name="عنصر نائب للمحتوى 2"/>
          <p:cNvSpPr>
            <a:spLocks noGrp="1"/>
          </p:cNvSpPr>
          <p:nvPr>
            <p:ph idx="1"/>
          </p:nvPr>
        </p:nvSpPr>
        <p:spPr>
          <a:xfrm>
            <a:off x="0" y="836712"/>
            <a:ext cx="9144000" cy="6264696"/>
          </a:xfrm>
        </p:spPr>
        <p:style>
          <a:lnRef idx="1">
            <a:schemeClr val="accent4"/>
          </a:lnRef>
          <a:fillRef idx="2">
            <a:schemeClr val="accent4"/>
          </a:fillRef>
          <a:effectRef idx="1">
            <a:schemeClr val="accent4"/>
          </a:effectRef>
          <a:fontRef idx="minor">
            <a:schemeClr val="dk1"/>
          </a:fontRef>
        </p:style>
        <p:txBody>
          <a:bodyPr/>
          <a:lstStyle/>
          <a:p>
            <a:pPr>
              <a:buNone/>
            </a:pPr>
            <a:endParaRPr lang="ar-IQ" dirty="0" smtClean="0"/>
          </a:p>
          <a:p>
            <a:pPr>
              <a:buNone/>
            </a:pPr>
            <a:endParaRPr lang="ar-IQ" dirty="0" smtClean="0"/>
          </a:p>
          <a:p>
            <a:pPr>
              <a:buNone/>
            </a:pPr>
            <a:endParaRPr lang="ar-IQ" dirty="0" smtClean="0"/>
          </a:p>
          <a:p>
            <a:pPr>
              <a:buNone/>
            </a:pPr>
            <a:endParaRPr lang="ar-IQ" dirty="0" smtClean="0"/>
          </a:p>
          <a:p>
            <a:pPr>
              <a:buNone/>
            </a:pPr>
            <a:endParaRPr lang="ar-IQ" dirty="0" smtClean="0"/>
          </a:p>
          <a:p>
            <a:pPr>
              <a:buNone/>
            </a:pPr>
            <a:endParaRPr lang="ar-IQ" dirty="0" smtClean="0"/>
          </a:p>
          <a:p>
            <a:pPr>
              <a:buNone/>
            </a:pPr>
            <a:endParaRPr lang="ar-IQ" dirty="0"/>
          </a:p>
        </p:txBody>
      </p:sp>
      <p:sp>
        <p:nvSpPr>
          <p:cNvPr id="4" name="دبوس زينة 3"/>
          <p:cNvSpPr/>
          <p:nvPr/>
        </p:nvSpPr>
        <p:spPr>
          <a:xfrm>
            <a:off x="2699792" y="908720"/>
            <a:ext cx="4464496" cy="914400"/>
          </a:xfrm>
          <a:prstGeom prst="plaque">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scene3d>
              <a:camera prst="orthographicFront"/>
              <a:lightRig rig="glow" dir="tl">
                <a:rot lat="0" lon="0" rev="5400000"/>
              </a:lightRig>
            </a:scene3d>
            <a:sp3d contourW="12700">
              <a:bevelT w="25400" h="25400"/>
              <a:contourClr>
                <a:schemeClr val="accent6">
                  <a:shade val="73000"/>
                </a:schemeClr>
              </a:contourClr>
            </a:sp3d>
          </a:bodyPr>
          <a:lstStyle/>
          <a:p>
            <a:pPr algn="ctr"/>
            <a:r>
              <a:rPr lang="ar-IQ" sz="24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تستخدم نظم الحجز الالي في</a:t>
            </a:r>
            <a:endParaRPr lang="ar-IQ" sz="24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
        <p:nvSpPr>
          <p:cNvPr id="11" name="مستطيل 10"/>
          <p:cNvSpPr/>
          <p:nvPr/>
        </p:nvSpPr>
        <p:spPr>
          <a:xfrm>
            <a:off x="3707904" y="2132856"/>
            <a:ext cx="5220072"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IQ" sz="28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اكثر من 10000 مكتب من مكاتب المبيعات الجوية</a:t>
            </a:r>
            <a:endParaRPr lang="ar-IQ" sz="28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14" name="مستطيل مستدير الزوايا 13"/>
          <p:cNvSpPr/>
          <p:nvPr/>
        </p:nvSpPr>
        <p:spPr>
          <a:xfrm>
            <a:off x="251520" y="3356992"/>
            <a:ext cx="4608512"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ar-IQ" sz="2800" b="1" dirty="0" smtClean="0">
                <a:ln/>
                <a:solidFill>
                  <a:schemeClr val="accent3"/>
                </a:solidFill>
              </a:rPr>
              <a:t>اكثر من 240 متجر حول العالم</a:t>
            </a:r>
            <a:endParaRPr lang="ar-IQ" sz="2800" b="1" dirty="0">
              <a:ln/>
              <a:solidFill>
                <a:schemeClr val="accent3"/>
              </a:solidFill>
            </a:endParaRPr>
          </a:p>
        </p:txBody>
      </p:sp>
      <p:sp>
        <p:nvSpPr>
          <p:cNvPr id="16" name="سداسي 15"/>
          <p:cNvSpPr/>
          <p:nvPr/>
        </p:nvSpPr>
        <p:spPr>
          <a:xfrm>
            <a:off x="3851920" y="4941168"/>
            <a:ext cx="4968552" cy="914400"/>
          </a:xfrm>
          <a:prstGeom prst="hexagon">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buNone/>
            </a:pPr>
            <a:r>
              <a:rPr lang="ar-SA" sz="2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أكثر من 67000 وكالة سفر</a:t>
            </a:r>
            <a:endParaRPr lang="en-US" sz="28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D:\20140323_170558.jpg"/>
          <p:cNvPicPr>
            <a:picLocks noChangeAspect="1" noChangeArrowheads="1"/>
          </p:cNvPicPr>
          <p:nvPr/>
        </p:nvPicPr>
        <p:blipFill>
          <a:blip r:embed="rId2" cstate="print"/>
          <a:srcRect/>
          <a:stretch>
            <a:fillRect/>
          </a:stretch>
        </p:blipFill>
        <p:spPr bwMode="auto">
          <a:xfrm>
            <a:off x="0" y="-387424"/>
            <a:ext cx="9144000" cy="7848872"/>
          </a:xfrm>
          <a:prstGeom prst="rect">
            <a:avLst/>
          </a:prstGeom>
          <a:noFill/>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0" y="0"/>
            <a:ext cx="9144000" cy="908720"/>
          </a:xfrm>
        </p:spPr>
        <p:style>
          <a:lnRef idx="1">
            <a:schemeClr val="accent3"/>
          </a:lnRef>
          <a:fillRef idx="2">
            <a:schemeClr val="accent3"/>
          </a:fillRef>
          <a:effectRef idx="1">
            <a:schemeClr val="accent3"/>
          </a:effectRef>
          <a:fontRef idx="minor">
            <a:schemeClr val="dk1"/>
          </a:fontRef>
        </p:style>
        <p:txBody>
          <a:bodyPr/>
          <a:lstStyle/>
          <a:p>
            <a:r>
              <a:rPr lang="ar-SA" dirty="0" smtClean="0"/>
              <a:t>طرق الحصول على المعلومات </a:t>
            </a:r>
            <a:endParaRPr lang="ar-IQ" dirty="0"/>
          </a:p>
        </p:txBody>
      </p:sp>
      <p:sp>
        <p:nvSpPr>
          <p:cNvPr id="3" name="عنصر نائب للمحتوى 2"/>
          <p:cNvSpPr>
            <a:spLocks noGrp="1"/>
          </p:cNvSpPr>
          <p:nvPr>
            <p:ph idx="1"/>
          </p:nvPr>
        </p:nvSpPr>
        <p:spPr>
          <a:xfrm>
            <a:off x="0" y="908720"/>
            <a:ext cx="9144000" cy="6336704"/>
          </a:xfrm>
        </p:spPr>
        <p:style>
          <a:lnRef idx="1">
            <a:schemeClr val="dk1"/>
          </a:lnRef>
          <a:fillRef idx="2">
            <a:schemeClr val="dk1"/>
          </a:fillRef>
          <a:effectRef idx="1">
            <a:schemeClr val="dk1"/>
          </a:effectRef>
          <a:fontRef idx="minor">
            <a:schemeClr val="dk1"/>
          </a:fontRef>
        </p:style>
        <p:txBody>
          <a:bodyPr/>
          <a:lstStyle/>
          <a:p>
            <a:pPr>
              <a:buNone/>
            </a:pPr>
            <a:endParaRPr lang="ar-IQ" dirty="0"/>
          </a:p>
        </p:txBody>
      </p:sp>
      <p:sp>
        <p:nvSpPr>
          <p:cNvPr id="4" name="دبوس زينة 3"/>
          <p:cNvSpPr/>
          <p:nvPr/>
        </p:nvSpPr>
        <p:spPr>
          <a:xfrm>
            <a:off x="1619672" y="1124744"/>
            <a:ext cx="6048672" cy="914400"/>
          </a:xfrm>
          <a:prstGeom prst="plaque">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ar-SA" sz="2000" b="1" dirty="0" smtClean="0">
                <a:ln w="11430"/>
                <a:solidFill>
                  <a:srgbClr val="FFFF00"/>
                </a:solidFill>
                <a:effectLst>
                  <a:outerShdw blurRad="50800" dist="39000" dir="5460000" algn="tl">
                    <a:srgbClr val="000000">
                      <a:alpha val="38000"/>
                    </a:srgbClr>
                  </a:outerShdw>
                </a:effectLst>
              </a:rPr>
              <a:t>نظام الحجوزات الإلكتروني يجمع المعلومات من الموردين بالطرق التالية</a:t>
            </a:r>
            <a:endParaRPr lang="ar-IQ" sz="2000" b="1" dirty="0">
              <a:ln w="11430"/>
              <a:solidFill>
                <a:srgbClr val="FFFF00"/>
              </a:solidFill>
              <a:effectLst>
                <a:outerShdw blurRad="50800" dist="39000" dir="5460000" algn="tl">
                  <a:srgbClr val="000000">
                    <a:alpha val="38000"/>
                  </a:srgbClr>
                </a:outerShdw>
              </a:effectLst>
            </a:endParaRPr>
          </a:p>
        </p:txBody>
      </p:sp>
      <p:sp>
        <p:nvSpPr>
          <p:cNvPr id="5" name="سداسي 4"/>
          <p:cNvSpPr/>
          <p:nvPr/>
        </p:nvSpPr>
        <p:spPr>
          <a:xfrm>
            <a:off x="4860032" y="2348880"/>
            <a:ext cx="4283968" cy="1296144"/>
          </a:xfrm>
          <a:prstGeom prst="hexagon">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IQ" sz="3200" dirty="0" smtClean="0">
                <a:solidFill>
                  <a:srgbClr val="FF0000"/>
                </a:solidFill>
              </a:rPr>
              <a:t>شراء المعلومات مباشرة من الموردين</a:t>
            </a:r>
            <a:endParaRPr lang="ar-IQ" sz="3200" dirty="0">
              <a:solidFill>
                <a:srgbClr val="FF0000"/>
              </a:solidFill>
            </a:endParaRPr>
          </a:p>
        </p:txBody>
      </p:sp>
      <p:sp>
        <p:nvSpPr>
          <p:cNvPr id="7" name="سداسي 6"/>
          <p:cNvSpPr/>
          <p:nvPr/>
        </p:nvSpPr>
        <p:spPr>
          <a:xfrm>
            <a:off x="0" y="2348880"/>
            <a:ext cx="4824536" cy="1296144"/>
          </a:xfrm>
          <a:prstGeom prst="hexagon">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ar-IQ" dirty="0" smtClean="0"/>
              <a:t>  </a:t>
            </a:r>
            <a:r>
              <a:rPr lang="ar-IQ" sz="3200" dirty="0" smtClean="0">
                <a:solidFill>
                  <a:srgbClr val="FF0000"/>
                </a:solidFill>
              </a:rPr>
              <a:t>نشر الموردين لمعلوماتهم مقابل مبالغ مالية</a:t>
            </a:r>
            <a:endParaRPr lang="ar-IQ" sz="2800" dirty="0">
              <a:solidFill>
                <a:srgbClr val="FF0000"/>
              </a:solidFill>
            </a:endParaRPr>
          </a:p>
        </p:txBody>
      </p:sp>
      <p:sp>
        <p:nvSpPr>
          <p:cNvPr id="18434" name="Rectangle 2"/>
          <p:cNvSpPr>
            <a:spLocks noChangeArrowheads="1"/>
          </p:cNvSpPr>
          <p:nvPr/>
        </p:nvSpPr>
        <p:spPr bwMode="auto">
          <a:xfrm flipH="1" flipV="1">
            <a:off x="1907705" y="836367"/>
            <a:ext cx="2571930" cy="36933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pPr>
            <a:endParaRPr kumimoji="0" lang="ar-SA"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theme/theme1.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Median</Template>
  <TotalTime>210</TotalTime>
  <Words>518</Words>
  <Application>Microsoft Office PowerPoint</Application>
  <PresentationFormat>عرض على الشاشة (3:4)‏</PresentationFormat>
  <Paragraphs>72</Paragraphs>
  <Slides>22</Slides>
  <Notes>0</Notes>
  <HiddenSlides>0</HiddenSlides>
  <MMClips>0</MMClips>
  <ScaleCrop>false</ScaleCrop>
  <HeadingPairs>
    <vt:vector size="4" baseType="variant">
      <vt:variant>
        <vt:lpstr>سمة</vt:lpstr>
      </vt:variant>
      <vt:variant>
        <vt:i4>1</vt:i4>
      </vt:variant>
      <vt:variant>
        <vt:lpstr>عناوين الشرائح</vt:lpstr>
      </vt:variant>
      <vt:variant>
        <vt:i4>22</vt:i4>
      </vt:variant>
    </vt:vector>
  </HeadingPairs>
  <TitlesOfParts>
    <vt:vector size="23" baseType="lpstr">
      <vt:lpstr>سمة Office</vt:lpstr>
      <vt:lpstr>   نظام الحجز إلكتروني Computer Reservation System  د . عادل الوزني كلية العلوم السياحية / جامعة كربلاء  </vt:lpstr>
      <vt:lpstr> الخدمات التي يقدمها نظام الحجز الالي للقطاع السياحي  </vt:lpstr>
      <vt:lpstr>الشريحة 3</vt:lpstr>
      <vt:lpstr>مميزات الحجز الآلي </vt:lpstr>
      <vt:lpstr>الشريحة 5</vt:lpstr>
      <vt:lpstr>سلبيات نظم الحجز الالي </vt:lpstr>
      <vt:lpstr>حجم ألانتشار لأنظمة الحجز الالي</vt:lpstr>
      <vt:lpstr>الشريحة 8</vt:lpstr>
      <vt:lpstr>طرق الحصول على المعلومات </vt:lpstr>
      <vt:lpstr>الشريحة 10</vt:lpstr>
      <vt:lpstr>التكلفة</vt:lpstr>
      <vt:lpstr>الأرباح</vt:lpstr>
      <vt:lpstr>الشريحة 13</vt:lpstr>
      <vt:lpstr> المخاطر </vt:lpstr>
      <vt:lpstr>الشريحة 15</vt:lpstr>
      <vt:lpstr>أمثلة من نظم الحجز الإلكتروني</vt:lpstr>
      <vt:lpstr> النظام الاوربي The European Systems ويطبق انظمة الحجز الاتية  </vt:lpstr>
      <vt:lpstr>أماديوس سي آر إس ((AMADEUS </vt:lpstr>
      <vt:lpstr>الشريحة 19</vt:lpstr>
      <vt:lpstr>3  3– نظام الحجز الالي الاسيوي والباسيفيك     The Asia / Pacific Systems ويطبق نظم الحجز الالي الاتية :-   </vt:lpstr>
      <vt:lpstr>الشريحة 21</vt:lpstr>
      <vt:lpstr>الشريحة 22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نظام الحجز إلكتروني Computer Reservation System  د . عادل الوزني كلية العلوم السياحية / جامعة كربلاء  </dc:title>
  <dc:creator>عالم اللاب توب</dc:creator>
  <cp:lastModifiedBy>عالم اللاب توب</cp:lastModifiedBy>
  <cp:revision>24</cp:revision>
  <dcterms:created xsi:type="dcterms:W3CDTF">2015-03-02T14:25:49Z</dcterms:created>
  <dcterms:modified xsi:type="dcterms:W3CDTF">2015-03-20T08:19:29Z</dcterms:modified>
</cp:coreProperties>
</file>