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324600" cy="3276600"/>
          </a:xfrm>
        </p:spPr>
        <p:txBody>
          <a:bodyPr numCol="1">
            <a:normAutofit fontScale="32500" lnSpcReduction="20000"/>
          </a:bodyPr>
          <a:lstStyle/>
          <a:p>
            <a:pPr marL="2057400" lvl="2" indent="-1143000" algn="r" rtl="1">
              <a:lnSpc>
                <a:spcPct val="12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ar-IQ" sz="7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تعريف االتربة والنظام البيئي وعناصر النظام البيئي</a:t>
            </a:r>
          </a:p>
          <a:p>
            <a:pPr marL="2057400" lvl="2" indent="-1143000" algn="r" rtl="1">
              <a:lnSpc>
                <a:spcPct val="12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ar-IQ" sz="7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العلاقة بين عناصر النظام البيئي</a:t>
            </a:r>
          </a:p>
          <a:p>
            <a:pPr marL="2057400" lvl="2" indent="-1143000" algn="r" rtl="1">
              <a:lnSpc>
                <a:spcPct val="12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ar-IQ" sz="7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تركيب التربة وانواع التربة</a:t>
            </a:r>
          </a:p>
          <a:p>
            <a:pPr marL="2057400" lvl="2" indent="-1143000" algn="r" rtl="1">
              <a:lnSpc>
                <a:spcPct val="12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ar-IQ" sz="7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العوامل المؤثرة (درجات </a:t>
            </a:r>
            <a:r>
              <a:rPr lang="ar-IQ" sz="7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الحرارة,الرطوبة.والاحياء </a:t>
            </a:r>
            <a:r>
              <a:rPr lang="ar-IQ" sz="74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المجهرية)</a:t>
            </a:r>
            <a:endParaRPr lang="ar-IQ" sz="7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6553200" cy="1295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IQ" sz="7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احياء التربة والمياه</a:t>
            </a:r>
            <a:r>
              <a:rPr lang="ar-IQ" dirty="0" smtClean="0"/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175260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1" algn="r" rtl="1"/>
            <a:r>
              <a:rPr lang="ar-IQ" sz="2000" u="sng" dirty="0" smtClean="0">
                <a:solidFill>
                  <a:srgbClr val="002060"/>
                </a:solidFill>
              </a:rPr>
              <a:t>المحاضرة الاولى</a:t>
            </a:r>
            <a:endParaRPr lang="en-US" sz="2000" u="sng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2200028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IQ" sz="3200" i="1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د. جاسم محمد مصطفى</a:t>
            </a:r>
            <a:endParaRPr lang="en-US" sz="3200" i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79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-228600" y="2470103"/>
            <a:ext cx="6858000" cy="3657600"/>
          </a:xfrm>
        </p:spPr>
        <p:txBody>
          <a:bodyPr>
            <a:noAutofit/>
          </a:bodyPr>
          <a:lstStyle/>
          <a:p>
            <a:pPr marL="571500" indent="-571500" rtl="1">
              <a:buFont typeface="Wingdings" pitchFamily="2" charset="2"/>
              <a:buChar char="Ø"/>
            </a:pP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صفات التربة</a:t>
            </a:r>
          </a:p>
          <a:p>
            <a:pPr marL="571500" indent="-571500" rtl="1">
              <a:buFont typeface="Wingdings" pitchFamily="2" charset="2"/>
              <a:buChar char="Ø"/>
            </a:pP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العضوية </a:t>
            </a: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وال</a:t>
            </a: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لا</a:t>
            </a: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عضوية/التربة </a:t>
            </a: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القاعدية/الترب الحامضية/التربة المتعادلة/التربة الملحية</a:t>
            </a:r>
          </a:p>
          <a:p>
            <a:pPr marL="571500" indent="-571500" rtl="1">
              <a:buFont typeface="Wingdings" pitchFamily="2" charset="2"/>
              <a:buChar char="Ø"/>
            </a:pP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طبقات التربة وصفات نسيج التربة</a:t>
            </a:r>
          </a:p>
          <a:p>
            <a:pPr marL="571500" indent="-571500" rtl="1">
              <a:buFont typeface="Wingdings" pitchFamily="2" charset="2"/>
              <a:buChar char="Ø"/>
            </a:pPr>
            <a:r>
              <a:rPr lang="ar-IQ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توزيع واهمية مكونات التربة</a:t>
            </a:r>
            <a:endParaRPr 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577753"/>
            <a:ext cx="5906068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ar-IQ" sz="4000" dirty="0" smtClean="0">
                <a:solidFill>
                  <a:schemeClr val="tx2">
                    <a:lumMod val="75000"/>
                  </a:schemeClr>
                </a:solidFill>
              </a:rPr>
              <a:t>المجتمع</a:t>
            </a:r>
            <a:r>
              <a:rPr lang="ar-IQ" sz="4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ar-IQ" sz="4400" dirty="0">
                <a:solidFill>
                  <a:schemeClr val="tx2">
                    <a:lumMod val="75000"/>
                  </a:schemeClr>
                </a:solidFill>
              </a:rPr>
              <a:t>الاحيائي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24669" y="1447800"/>
            <a:ext cx="2590800" cy="52322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ar-IQ" sz="28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المحاضرة الثانية </a:t>
            </a:r>
            <a:endParaRPr lang="en-US" sz="2800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6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676400"/>
            <a:ext cx="1905000" cy="457200"/>
          </a:xfrm>
        </p:spPr>
        <p:txBody>
          <a:bodyPr>
            <a:noAutofit/>
          </a:bodyPr>
          <a:lstStyle/>
          <a:p>
            <a:pPr algn="ctr"/>
            <a:r>
              <a:rPr lang="ar-IQ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المحاضرة الثالثة</a:t>
            </a:r>
            <a:endParaRPr lang="en-US" sz="24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95400" y="228600"/>
            <a:ext cx="4419600" cy="1295400"/>
          </a:xfrm>
          <a:ln>
            <a:solidFill>
              <a:schemeClr val="bg2">
                <a:lumMod val="1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ar-IQ" sz="3600" b="1" dirty="0" smtClean="0">
                <a:solidFill>
                  <a:schemeClr val="accent2">
                    <a:lumMod val="75000"/>
                  </a:schemeClr>
                </a:solidFill>
              </a:rPr>
              <a:t>الصفات الكيميائية والفيزيائية للتربة</a:t>
            </a:r>
          </a:p>
          <a:p>
            <a:pPr algn="ctr"/>
            <a:endParaRPr lang="en-US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40257" y="2362200"/>
            <a:ext cx="48006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تغيرات صفات التربة</a:t>
            </a:r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احياء التربة </a:t>
            </a:r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انواع الاحياء المجهرية في التربة</a:t>
            </a:r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000" dirty="0" smtClean="0"/>
              <a:t>البكتيريا</a:t>
            </a:r>
            <a:endParaRPr lang="ar-IQ" sz="2400" dirty="0" smtClean="0"/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الاكتينومايسيتات</a:t>
            </a:r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الفطريات</a:t>
            </a:r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الطحالب</a:t>
            </a:r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البروتوزوا</a:t>
            </a:r>
          </a:p>
          <a:p>
            <a:pPr marL="457200" indent="-457200" algn="r" rtl="1">
              <a:buFont typeface="Wingdings" pitchFamily="2" charset="2"/>
              <a:buChar char="Ø"/>
            </a:pPr>
            <a:r>
              <a:rPr lang="ar-IQ" sz="2400" dirty="0" smtClean="0"/>
              <a:t>دور الاحياء المجهرية في التربة(تحليل االمادة العضوية  والاشتراك في دورات العناصر وتقليل سمية االتربة)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1733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39922" y="381000"/>
            <a:ext cx="4419600" cy="762000"/>
          </a:xfrm>
          <a:ln>
            <a:solidFill>
              <a:schemeClr val="bg2">
                <a:lumMod val="1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ar-IQ" sz="4400" dirty="0" smtClean="0"/>
              <a:t>البكتيريا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990600"/>
            <a:ext cx="3962400" cy="685800"/>
          </a:xfrm>
        </p:spPr>
        <p:txBody>
          <a:bodyPr>
            <a:noAutofit/>
          </a:bodyPr>
          <a:lstStyle/>
          <a:p>
            <a:pPr algn="ctr"/>
            <a:r>
              <a:rPr lang="ar-IQ" u="sng" dirty="0" smtClean="0">
                <a:solidFill>
                  <a:schemeClr val="bg2">
                    <a:lumMod val="25000"/>
                  </a:schemeClr>
                </a:solidFill>
              </a:rPr>
              <a:t>المحاضرة الرابعة</a:t>
            </a:r>
            <a:endParaRPr lang="en-US" u="sng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0" y="1905000"/>
            <a:ext cx="487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IQ" sz="2800" dirty="0" smtClean="0">
                <a:solidFill>
                  <a:schemeClr val="accent1">
                    <a:lumMod val="50000"/>
                  </a:schemeClr>
                </a:solidFill>
              </a:rPr>
              <a:t>تقسيم البكتيريا</a:t>
            </a:r>
          </a:p>
          <a:p>
            <a:pPr marL="342900" indent="-342900" algn="r" rtl="1">
              <a:buFont typeface="Wingdings" pitchFamily="2" charset="2"/>
              <a:buChar char="v"/>
            </a:pPr>
            <a:r>
              <a:rPr lang="ar-IQ" sz="2000" dirty="0" smtClean="0"/>
              <a:t>الاسس المعتمدة في التصنيف: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2800" dirty="0" smtClean="0">
                <a:solidFill>
                  <a:schemeClr val="accent1">
                    <a:lumMod val="50000"/>
                  </a:schemeClr>
                </a:solidFill>
              </a:rPr>
              <a:t>المعتمد حسب تقسيم بيرجي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2800" dirty="0" smtClean="0">
                <a:solidFill>
                  <a:schemeClr val="accent1">
                    <a:lumMod val="50000"/>
                  </a:schemeClr>
                </a:solidFill>
              </a:rPr>
              <a:t>التقسيم البيئي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2800" dirty="0" smtClean="0">
                <a:solidFill>
                  <a:schemeClr val="accent1">
                    <a:lumMod val="50000"/>
                  </a:schemeClr>
                </a:solidFill>
              </a:rPr>
              <a:t>التقسيم حسب احتياجها للاوكسجين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2800" dirty="0" smtClean="0">
                <a:solidFill>
                  <a:schemeClr val="accent1">
                    <a:lumMod val="50000"/>
                  </a:schemeClr>
                </a:solidFill>
              </a:rPr>
              <a:t>حسب متطلبات الحرارة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2800" dirty="0" smtClean="0">
                <a:solidFill>
                  <a:schemeClr val="accent1">
                    <a:lumMod val="50000"/>
                  </a:schemeClr>
                </a:solidFill>
              </a:rPr>
              <a:t>حسب مصادر الطاقة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2800" dirty="0" smtClean="0">
                <a:solidFill>
                  <a:schemeClr val="accent1">
                    <a:lumMod val="50000"/>
                  </a:schemeClr>
                </a:solidFill>
              </a:rPr>
              <a:t>حسب الوسط الغذائي</a:t>
            </a:r>
          </a:p>
        </p:txBody>
      </p:sp>
    </p:spTree>
    <p:extLst>
      <p:ext uri="{BB962C8B-B14F-4D97-AF65-F5344CB8AC3E}">
        <p14:creationId xmlns:p14="http://schemas.microsoft.com/office/powerpoint/2010/main" val="355135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676400" y="381000"/>
            <a:ext cx="3962400" cy="609600"/>
          </a:xfrm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ar-IQ" sz="3600" dirty="0" smtClean="0">
                <a:solidFill>
                  <a:schemeClr val="accent1">
                    <a:lumMod val="50000"/>
                  </a:schemeClr>
                </a:solidFill>
              </a:rPr>
              <a:t>اعداد البكتيريا في التربة</a:t>
            </a:r>
            <a:endParaRPr lang="en-US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76400" y="838200"/>
            <a:ext cx="3962400" cy="762000"/>
          </a:xfrm>
        </p:spPr>
        <p:txBody>
          <a:bodyPr>
            <a:normAutofit/>
          </a:bodyPr>
          <a:lstStyle/>
          <a:p>
            <a:pPr algn="ctr"/>
            <a:r>
              <a:rPr lang="ar-IQ" sz="2400" u="sng" dirty="0" smtClean="0"/>
              <a:t>المحاضرة الخامسة</a:t>
            </a:r>
            <a:endParaRPr lang="en-US" sz="24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2057400"/>
            <a:ext cx="41221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Font typeface="Wingdings" pitchFamily="2" charset="2"/>
              <a:buChar char="§"/>
            </a:pPr>
            <a:r>
              <a:rPr lang="ar-IQ" sz="3600" dirty="0" smtClean="0">
                <a:solidFill>
                  <a:schemeClr val="bg2">
                    <a:lumMod val="50000"/>
                  </a:schemeClr>
                </a:solidFill>
              </a:rPr>
              <a:t>طريقة التصبيغ</a:t>
            </a:r>
          </a:p>
          <a:p>
            <a:pPr marL="457200" indent="-457200" algn="r" rtl="1">
              <a:buFont typeface="Wingdings" pitchFamily="2" charset="2"/>
              <a:buChar char="§"/>
            </a:pPr>
            <a:r>
              <a:rPr lang="ar-IQ" sz="3600" dirty="0" smtClean="0">
                <a:solidFill>
                  <a:schemeClr val="bg2">
                    <a:lumMod val="50000"/>
                  </a:schemeClr>
                </a:solidFill>
              </a:rPr>
              <a:t>طريقة روسي وكولودني</a:t>
            </a:r>
          </a:p>
          <a:p>
            <a:pPr marL="457200" indent="-457200" algn="r" rtl="1">
              <a:buFont typeface="Wingdings" pitchFamily="2" charset="2"/>
              <a:buChar char="§"/>
            </a:pPr>
            <a:r>
              <a:rPr lang="ar-IQ" sz="3600" dirty="0" smtClean="0">
                <a:solidFill>
                  <a:schemeClr val="bg2">
                    <a:lumMod val="50000"/>
                  </a:schemeClr>
                </a:solidFill>
              </a:rPr>
              <a:t>الطريقة المباشرة</a:t>
            </a:r>
          </a:p>
          <a:p>
            <a:pPr marL="457200" indent="-457200" algn="r" rtl="1">
              <a:buFont typeface="Wingdings" pitchFamily="2" charset="2"/>
              <a:buChar char="§"/>
            </a:pPr>
            <a:r>
              <a:rPr lang="ar-IQ" sz="3600" dirty="0" smtClean="0">
                <a:solidFill>
                  <a:schemeClr val="bg2">
                    <a:lumMod val="50000"/>
                  </a:schemeClr>
                </a:solidFill>
              </a:rPr>
              <a:t>الطريقة الغير مباشرة</a:t>
            </a:r>
          </a:p>
          <a:p>
            <a:pPr marL="457200" indent="-457200" algn="r" rtl="1">
              <a:buFont typeface="Wingdings" pitchFamily="2" charset="2"/>
              <a:buChar char="§"/>
            </a:pPr>
            <a:endParaRPr lang="ar-IQ" sz="3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r" rtl="1">
              <a:buFont typeface="Wingdings" pitchFamily="2" charset="2"/>
              <a:buChar char="§"/>
            </a:pPr>
            <a:endParaRPr lang="ar-IQ" sz="3600" dirty="0">
              <a:solidFill>
                <a:schemeClr val="bg2">
                  <a:lumMod val="50000"/>
                </a:schemeClr>
              </a:solidFill>
            </a:endParaRPr>
          </a:p>
          <a:p>
            <a:pPr marL="457200" indent="-457200" algn="r" rtl="1">
              <a:buFont typeface="Wingdings" pitchFamily="2" charset="2"/>
              <a:buChar char="§"/>
            </a:pPr>
            <a:endParaRPr lang="ar-IQ" sz="36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8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osit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os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71</TotalTime>
  <Words>135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Composite</vt:lpstr>
      <vt:lpstr>احياء التربة والمياه </vt:lpstr>
      <vt:lpstr>PowerPoint Presentation</vt:lpstr>
      <vt:lpstr>المحاضرة الثالثة</vt:lpstr>
      <vt:lpstr>المحاضرة الرابعة</vt:lpstr>
      <vt:lpstr>المحاضرة الخامسة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احياء التربة والمياه </dc:title>
  <dc:creator>Dunya</dc:creator>
  <cp:lastModifiedBy>DR.Ahmed Saker 2o1O</cp:lastModifiedBy>
  <cp:revision>9</cp:revision>
  <dcterms:created xsi:type="dcterms:W3CDTF">2006-08-16T00:00:00Z</dcterms:created>
  <dcterms:modified xsi:type="dcterms:W3CDTF">2015-05-25T20:54:24Z</dcterms:modified>
</cp:coreProperties>
</file>