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4" r:id="rId11"/>
  </p:sldIdLst>
  <p:sldSz cx="9144000" cy="6858000" type="screen4x3"/>
  <p:notesSz cx="6735763" cy="9799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05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EE915-D238-4359-87B6-FA5E3211CC76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0" y="9307513"/>
            <a:ext cx="2919413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3814763" y="9307513"/>
            <a:ext cx="2919412" cy="4905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B8FD7-5349-4048-AE6B-833B0A401A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37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534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007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146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525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44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434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940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039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438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528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867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CA6496-2D78-44A4-B7D6-59330937ECAE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705ECB-DF29-4FDC-82E9-D0307EAA2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318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Childhood development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1470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98" name="Picture 2" descr="D:\documents\lec3\3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76200"/>
            <a:ext cx="10515600" cy="845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119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Infancy: Birth to 15 Months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b="1" i="0" u="none" strike="noStrike" baseline="0" dirty="0" smtClean="0">
                <a:latin typeface="Times New Roman"/>
              </a:rPr>
              <a:t>A. Bonding of the parent to the infant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latin typeface="Times New Roman"/>
              </a:rPr>
              <a:t>1. Bonding between the caregiver and the infant is enhanced by physical</a:t>
            </a:r>
            <a:r>
              <a:rPr lang="en-US" b="1" i="0" u="none" strike="noStrike" dirty="0" smtClean="0">
                <a:latin typeface="Times New Roman"/>
              </a:rPr>
              <a:t> </a:t>
            </a:r>
            <a:r>
              <a:rPr lang="en-US" b="1" i="0" u="none" strike="noStrike" baseline="0" dirty="0" smtClean="0">
                <a:latin typeface="Times New Roman"/>
              </a:rPr>
              <a:t>contact between the two.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latin typeface="Times New Roman"/>
              </a:rPr>
              <a:t>2. Bonding may be adversely affected if: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latin typeface="Times New Roman"/>
              </a:rPr>
              <a:t>a. The child is of low birth weight or ill, leading to separation from</a:t>
            </a:r>
            <a:r>
              <a:rPr lang="en-US" b="1" i="0" u="none" strike="noStrike" dirty="0" smtClean="0">
                <a:latin typeface="Times New Roman"/>
              </a:rPr>
              <a:t> </a:t>
            </a:r>
            <a:r>
              <a:rPr lang="en-US" b="1" i="0" u="none" strike="noStrike" baseline="0" dirty="0" smtClean="0">
                <a:latin typeface="Times New Roman"/>
              </a:rPr>
              <a:t>the mother after delivery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latin typeface="Times New Roman"/>
              </a:rPr>
              <a:t>b. There are problems in the mother-father relationship</a:t>
            </a:r>
          </a:p>
        </p:txBody>
      </p:sp>
    </p:spTree>
    <p:extLst>
      <p:ext uri="{BB962C8B-B14F-4D97-AF65-F5344CB8AC3E}">
        <p14:creationId xmlns:p14="http://schemas.microsoft.com/office/powerpoint/2010/main" val="8864417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/>
              <a:t>3. Women who take classes preparing them for childbirth have shorter labors, fewer medical complications, less need for medication, and have</a:t>
            </a:r>
          </a:p>
          <a:p>
            <a:pPr marL="0" indent="0">
              <a:buNone/>
            </a:pPr>
            <a:r>
              <a:rPr lang="en-US" dirty="0" smtClean="0"/>
              <a:t>closer initial interactions with their infants.</a:t>
            </a:r>
          </a:p>
          <a:p>
            <a:pPr marL="0" indent="0">
              <a:buNone/>
            </a:pPr>
            <a:r>
              <a:rPr lang="en-US" dirty="0" smtClean="0"/>
              <a:t>B. Attachment of the infant to the parent</a:t>
            </a:r>
          </a:p>
          <a:p>
            <a:pPr marL="0" indent="0">
              <a:buNone/>
            </a:pPr>
            <a:r>
              <a:rPr lang="en-US" dirty="0" smtClean="0"/>
              <a:t>1. The principal psychological task of infancy is the formation of an intimate attachment to the primary caregiver, usually the mother.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651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0" u="none" strike="noStrike" baseline="0" dirty="0" smtClean="0">
                <a:latin typeface="Times New Roman"/>
              </a:rPr>
              <a:t>2. Separation from the primary caregiver between 6-12 months of age</a:t>
            </a:r>
            <a:r>
              <a:rPr lang="en-US" b="1" i="0" u="none" strike="noStrike" dirty="0" smtClean="0">
                <a:latin typeface="Times New Roman"/>
              </a:rPr>
              <a:t> </a:t>
            </a:r>
            <a:r>
              <a:rPr lang="en-US" b="1" i="0" u="none" strike="noStrike" baseline="0" dirty="0" smtClean="0">
                <a:latin typeface="Times New Roman"/>
              </a:rPr>
              <a:t>leads to initial loud protests from the infant.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latin typeface="Times New Roman"/>
              </a:rPr>
              <a:t>3. With continued absence of the mother, the infant is at risk for anaclitic depression,</a:t>
            </a:r>
            <a:r>
              <a:rPr lang="en-US" b="1" i="0" u="none" strike="noStrike" dirty="0" smtClean="0">
                <a:latin typeface="Times New Roman"/>
              </a:rPr>
              <a:t> </a:t>
            </a:r>
            <a:r>
              <a:rPr lang="en-US" b="1" i="0" u="none" strike="noStrike" baseline="0" dirty="0" smtClean="0">
                <a:latin typeface="Times New Roman"/>
              </a:rPr>
              <a:t>in which he is withdrawn and unresponsive toward others.</a:t>
            </a:r>
          </a:p>
          <a:p>
            <a:pPr marL="0" indent="0">
              <a:buNone/>
            </a:pPr>
            <a:r>
              <a:rPr lang="en-US" b="0" i="0" u="none" strike="noStrike" baseline="0" dirty="0" smtClean="0">
                <a:latin typeface="Times New Roman"/>
              </a:rPr>
              <a:t>a. </a:t>
            </a:r>
            <a:r>
              <a:rPr lang="en-US" b="1" i="0" u="none" strike="noStrike" baseline="0" dirty="0" smtClean="0">
                <a:latin typeface="Times New Roman"/>
              </a:rPr>
              <a:t>An infant may suffer from anaclitic depression even when he is living</a:t>
            </a:r>
            <a:r>
              <a:rPr lang="en-US" b="1" i="0" u="none" strike="noStrike" dirty="0" smtClean="0">
                <a:latin typeface="Times New Roman"/>
              </a:rPr>
              <a:t> </a:t>
            </a:r>
            <a:r>
              <a:rPr lang="en-US" b="1" i="0" u="none" strike="noStrike" baseline="0" dirty="0" smtClean="0">
                <a:latin typeface="Times New Roman"/>
              </a:rPr>
              <a:t>with his mother if the mother is physically and emotionally distant</a:t>
            </a:r>
          </a:p>
          <a:p>
            <a:pPr marL="0" indent="0">
              <a:buNone/>
            </a:pPr>
            <a:r>
              <a:rPr lang="en-US" b="1" i="0" u="none" strike="noStrike" baseline="0" dirty="0" smtClean="0">
                <a:latin typeface="Times New Roman"/>
              </a:rPr>
              <a:t>and insensitive to his needs.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9050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b. Depressed infants may exhibit "failure to thrive" which includes poor physical growth and poor health.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110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عنصر نائب للمحتوى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600200"/>
            <a:ext cx="8001000" cy="5029200"/>
          </a:xfrm>
        </p:spPr>
      </p:pic>
    </p:spTree>
    <p:extLst>
      <p:ext uri="{BB962C8B-B14F-4D97-AF65-F5344CB8AC3E}">
        <p14:creationId xmlns:p14="http://schemas.microsoft.com/office/powerpoint/2010/main" val="30887246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D:\documents\lec3\3\4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685800"/>
            <a:ext cx="9525000" cy="861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781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D:\documents\lec3\3\5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0"/>
            <a:ext cx="10820400" cy="822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869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 descr="D:\documents\lec3\3\6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28800"/>
            <a:ext cx="9144000" cy="906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20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238</Words>
  <Application>Microsoft Office PowerPoint</Application>
  <PresentationFormat>عرض على الشاشة (3:4)‏</PresentationFormat>
  <Paragraphs>17</Paragraphs>
  <Slides>10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1" baseType="lpstr">
      <vt:lpstr>Office Theme</vt:lpstr>
      <vt:lpstr>Childhood development</vt:lpstr>
      <vt:lpstr>Infancy: Birth to 15 Months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amer</dc:creator>
  <cp:lastModifiedBy>DR.Ahmed Saker 2o1O</cp:lastModifiedBy>
  <cp:revision>5</cp:revision>
  <cp:lastPrinted>2015-04-13T12:12:06Z</cp:lastPrinted>
  <dcterms:created xsi:type="dcterms:W3CDTF">2015-04-13T09:50:28Z</dcterms:created>
  <dcterms:modified xsi:type="dcterms:W3CDTF">2015-04-13T12:15:06Z</dcterms:modified>
</cp:coreProperties>
</file>