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94C600"/>
                </a:solidFill>
              </a:rPr>
              <a:pPr/>
              <a:t>‹#›</a:t>
            </a:fld>
            <a:endParaRPr lang="ar-SA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781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87805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95415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31777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09151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22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61814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21199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866062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16828080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32144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570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r.wikipedia.org/wiki/1945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.wikipedia.org/wiki/%D9%85%D9%86%D8%B8%D9%85%D8%A9" TargetMode="External"/><Relationship Id="rId5" Type="http://schemas.openxmlformats.org/officeDocument/2006/relationships/hyperlink" Target="http://ar.wikipedia.org/wiki/%D8%B9%D8%A7%D9%84%D9%8E%D9%85" TargetMode="External"/><Relationship Id="rId4" Type="http://schemas.openxmlformats.org/officeDocument/2006/relationships/hyperlink" Target="http://ar.wikipedia.org/wiki/%D8%A7%D9%84%D8%AD%D8%B1%D8%A8_%D8%A7%D9%84%D8%B9%D8%A7%D9%84%D9%85%D9%8A%D8%A9_%D8%A7%D9%84%D8%AB%D8%A7%D9%86%D9%8A%D8%A9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ar-IQ" b="1" u="sng" dirty="0" smtClean="0"/>
              <a:t>ايجابيات وكيل </a:t>
            </a:r>
            <a:r>
              <a:rPr lang="ar-IQ" b="1" u="sng" dirty="0" err="1" smtClean="0"/>
              <a:t>السفروالسياحة</a:t>
            </a:r>
            <a:r>
              <a:rPr lang="ar-IQ" b="1" u="sng" dirty="0" smtClean="0"/>
              <a:t> </a:t>
            </a:r>
            <a:r>
              <a:rPr lang="ar-IQ" b="1" u="sng" dirty="0" err="1" smtClean="0"/>
              <a:t>: -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عمله ممتع لأنه يتيح للمالك السفر والسياحة الى اي جهة في العالم والالتقاء بالناس المهمين.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الحصول على تذاكر السفر ورسوم منخفضة وحجوزات في الفنادق وشركات الخطوط الجوية.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عمل وكيل السياحة والسفر الحصول على معلومات ثقافية وجغرافية وسياسية  ودينية من دول العالم وعادات الناس وأسلوب المعيشة.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العمل على تقوية الشخصية من خلال العلاقات الجيدة مع الناس والاستفادة من خبراتهم.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الحصول على ارباح.</a:t>
            </a:r>
            <a:endParaRPr lang="en-US" b="1" dirty="0" smtClean="0"/>
          </a:p>
          <a:p>
            <a:pPr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1175601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ar-IQ" b="1" u="sng" dirty="0" smtClean="0"/>
              <a:t>سلبيات وكيل السياحة والسفر :-</a:t>
            </a:r>
            <a:endParaRPr lang="ar-SA" b="1" u="sng" dirty="0" smtClean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عمل وكيل السياحة والسفر متعب وشاق.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 يحتاج العمل دقة في التنظيم والمواعيد والاسعار.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 اللوم في فشل رحلة سياحية.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 صعوبة الحصول على عناصر بشرية كفؤة للعمل في وكالة السياحة والسفر.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 تحمل مخاطر الظروف الطارئة والتي قد تظهر الى الغاء الوكالات السياحية لكثرة الحجوزات.</a:t>
            </a:r>
          </a:p>
          <a:p>
            <a:endParaRPr lang="ar-IQ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IQ" b="1" dirty="0" smtClean="0">
                <a:solidFill>
                  <a:srgbClr val="FF0000"/>
                </a:solidFill>
              </a:rPr>
              <a:t>         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</a:rPr>
              <a:t>     </a:t>
            </a:r>
            <a:r>
              <a:rPr lang="ar-IQ" b="1" dirty="0" smtClean="0">
                <a:solidFill>
                  <a:srgbClr val="FF0000"/>
                </a:solidFill>
              </a:rPr>
              <a:t>        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116361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algn="ctr">
              <a:buNone/>
            </a:pPr>
            <a:r>
              <a:rPr lang="ar-IQ" b="1" dirty="0" smtClean="0"/>
              <a:t>خطوات افتتاح وكالة للسفر والسياحة</a:t>
            </a:r>
            <a:endParaRPr lang="en-US" dirty="0" smtClean="0"/>
          </a:p>
          <a:p>
            <a:pPr>
              <a:buNone/>
            </a:pPr>
            <a:r>
              <a:rPr lang="ar-IQ" b="1" dirty="0" smtClean="0">
                <a:solidFill>
                  <a:srgbClr val="FF0000"/>
                </a:solidFill>
              </a:rPr>
              <a:t>1- دراسة </a:t>
            </a:r>
            <a:r>
              <a:rPr lang="ar-IQ" b="1" dirty="0" err="1" smtClean="0">
                <a:solidFill>
                  <a:srgbClr val="FF0000"/>
                </a:solidFill>
              </a:rPr>
              <a:t>المنافسين .</a:t>
            </a:r>
            <a:endParaRPr lang="ar-IQ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IQ" b="1" dirty="0" smtClean="0">
                <a:solidFill>
                  <a:srgbClr val="FF0000"/>
                </a:solidFill>
              </a:rPr>
              <a:t>2- دراسة السوق </a:t>
            </a:r>
          </a:p>
          <a:p>
            <a:pPr>
              <a:buNone/>
            </a:pPr>
            <a:r>
              <a:rPr lang="ar-IQ" b="1" dirty="0" smtClean="0">
                <a:solidFill>
                  <a:srgbClr val="FF0000"/>
                </a:solidFill>
              </a:rPr>
              <a:t>3- اختيار الموقع الجيد</a:t>
            </a:r>
          </a:p>
          <a:p>
            <a:pPr>
              <a:buNone/>
            </a:pPr>
            <a:r>
              <a:rPr lang="ar-IQ" b="1" dirty="0" smtClean="0">
                <a:solidFill>
                  <a:srgbClr val="FF0000"/>
                </a:solidFill>
              </a:rPr>
              <a:t> 4- اختيار هيئة العمل</a:t>
            </a:r>
            <a:r>
              <a:rPr lang="ar-IQ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ar-IQ" b="1" dirty="0" smtClean="0"/>
              <a:t>5- دراسة شراء وكالة سياحية قائمة او البدء في اعداد وكالة سياحية جديدة لم تكون موجودة من قبل.</a:t>
            </a:r>
          </a:p>
          <a:p>
            <a:pPr>
              <a:buNone/>
            </a:pPr>
            <a:r>
              <a:rPr lang="ar-IQ" b="1" dirty="0" smtClean="0"/>
              <a:t>6- تشيد المكتب.</a:t>
            </a:r>
          </a:p>
          <a:p>
            <a:pPr>
              <a:buNone/>
            </a:pPr>
            <a:r>
              <a:rPr lang="ar-IQ" b="1" dirty="0" smtClean="0">
                <a:solidFill>
                  <a:srgbClr val="FF0000"/>
                </a:solidFill>
              </a:rPr>
              <a:t> 7- حملة </a:t>
            </a:r>
            <a:r>
              <a:rPr lang="ar-IQ" b="1" dirty="0" err="1" smtClean="0">
                <a:solidFill>
                  <a:srgbClr val="FF0000"/>
                </a:solidFill>
              </a:rPr>
              <a:t>الافتتاح </a:t>
            </a:r>
            <a:r>
              <a:rPr lang="ar-IQ" b="1" dirty="0" smtClean="0">
                <a:solidFill>
                  <a:srgbClr val="FF0000"/>
                </a:solidFill>
              </a:rPr>
              <a:t>– وتشمل الاعلان عن الافتتاح عن طريق الجرائد والمجلات </a:t>
            </a:r>
            <a:endParaRPr lang="ar-IQ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4254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algn="ctr">
              <a:buNone/>
            </a:pPr>
            <a:r>
              <a:rPr lang="ar-IQ" sz="4000" b="1" dirty="0" smtClean="0">
                <a:solidFill>
                  <a:srgbClr val="FFFF00"/>
                </a:solidFill>
              </a:rPr>
              <a:t>دراسة شراء وكالة سياحية قائمة</a:t>
            </a:r>
          </a:p>
          <a:p>
            <a:pPr>
              <a:buFont typeface="Wingdings" pitchFamily="2" charset="2"/>
              <a:buChar char="Ø"/>
            </a:pPr>
            <a:r>
              <a:rPr lang="ar-IQ" sz="3600" b="1" dirty="0" smtClean="0">
                <a:solidFill>
                  <a:srgbClr val="FFFF00"/>
                </a:solidFill>
              </a:rPr>
              <a:t>تحديد الموقع المناسب </a:t>
            </a:r>
          </a:p>
          <a:p>
            <a:pPr>
              <a:buFont typeface="Wingdings" pitchFamily="2" charset="2"/>
              <a:buChar char="Ø"/>
            </a:pPr>
            <a:r>
              <a:rPr lang="ar-IQ" sz="3600" b="1" dirty="0" smtClean="0">
                <a:solidFill>
                  <a:srgbClr val="FFFF00"/>
                </a:solidFill>
              </a:rPr>
              <a:t>الاتصال بالموردين </a:t>
            </a:r>
            <a:r>
              <a:rPr lang="ar-IQ" sz="3600" b="1" dirty="0" smtClean="0">
                <a:solidFill>
                  <a:srgbClr val="FF0000"/>
                </a:solidFill>
              </a:rPr>
              <a:t>والتعرف على نصائحهم.</a:t>
            </a:r>
          </a:p>
          <a:p>
            <a:pPr>
              <a:buFont typeface="Wingdings" pitchFamily="2" charset="2"/>
              <a:buChar char="Ø"/>
            </a:pPr>
            <a:r>
              <a:rPr lang="ar-IQ" sz="3600" b="1" dirty="0" smtClean="0">
                <a:solidFill>
                  <a:srgbClr val="FF0000"/>
                </a:solidFill>
              </a:rPr>
              <a:t> التخلص من بعض الخطوات التي تستعمل لافتتاح وكالة جديدة </a:t>
            </a:r>
          </a:p>
          <a:p>
            <a:pPr>
              <a:buFont typeface="Wingdings" pitchFamily="2" charset="2"/>
              <a:buChar char="Ø"/>
            </a:pPr>
            <a:r>
              <a:rPr lang="ar-IQ" sz="4400" b="1" dirty="0" smtClean="0"/>
              <a:t>  هناك مزايا لشراء وكالة قائمة</a:t>
            </a:r>
          </a:p>
          <a:p>
            <a:pPr>
              <a:buFont typeface="Wingdings" pitchFamily="2" charset="2"/>
              <a:buChar char="Ø"/>
            </a:pPr>
            <a:r>
              <a:rPr lang="ar-IQ" b="1" dirty="0" smtClean="0">
                <a:solidFill>
                  <a:srgbClr val="FFFF00"/>
                </a:solidFill>
              </a:rPr>
              <a:t>عاملين يقومون بالعمل </a:t>
            </a:r>
            <a:endParaRPr lang="ar-IQ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IQ" b="1" dirty="0" smtClean="0">
                <a:solidFill>
                  <a:srgbClr val="FFFF00"/>
                </a:solidFill>
              </a:rPr>
              <a:t>لها ارتباطات وتعاقدات مع الموردين</a:t>
            </a:r>
          </a:p>
          <a:p>
            <a:pPr>
              <a:buFont typeface="Wingdings" pitchFamily="2" charset="2"/>
              <a:buChar char="Ø"/>
            </a:pPr>
            <a:r>
              <a:rPr lang="ar-IQ" b="1" dirty="0" smtClean="0">
                <a:solidFill>
                  <a:srgbClr val="FFFF00"/>
                </a:solidFill>
              </a:rPr>
              <a:t> ولها عملائها.</a:t>
            </a:r>
            <a:endParaRPr lang="en-US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8181843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ar-IQ" sz="3900" b="1" dirty="0" smtClean="0">
                <a:cs typeface="+mj-cs"/>
              </a:rPr>
              <a:t> تشيد </a:t>
            </a:r>
            <a:r>
              <a:rPr lang="ar-IQ" sz="3900" b="1" dirty="0" err="1" smtClean="0">
                <a:cs typeface="+mj-cs"/>
              </a:rPr>
              <a:t>المكتب :</a:t>
            </a:r>
            <a:endParaRPr lang="en-US" sz="3900" b="1" dirty="0" smtClean="0">
              <a:cs typeface="+mj-cs"/>
            </a:endParaRPr>
          </a:p>
          <a:p>
            <a:pPr>
              <a:buFont typeface="Wingdings" pitchFamily="2" charset="2"/>
              <a:buChar char="Ø"/>
            </a:pPr>
            <a:r>
              <a:rPr lang="ar-IQ" b="1" dirty="0" smtClean="0">
                <a:solidFill>
                  <a:srgbClr val="FF0000"/>
                </a:solidFill>
              </a:rPr>
              <a:t>اختيار الملصقات </a:t>
            </a:r>
            <a:r>
              <a:rPr lang="ar-IQ" b="1" dirty="0" err="1" smtClean="0">
                <a:solidFill>
                  <a:srgbClr val="FF0000"/>
                </a:solidFill>
              </a:rPr>
              <a:t>والاعلانات</a:t>
            </a:r>
            <a:r>
              <a:rPr lang="ar-IQ" b="1" dirty="0" smtClean="0">
                <a:solidFill>
                  <a:srgbClr val="FF0000"/>
                </a:solidFill>
              </a:rPr>
              <a:t> المضيئة ويجب وضعها بشكل جيد وملفت للنظر.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IQ" b="1" dirty="0" smtClean="0">
                <a:solidFill>
                  <a:srgbClr val="FF0000"/>
                </a:solidFill>
              </a:rPr>
              <a:t>مكان مناسب لاستقبال العملاء.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IQ" b="1" dirty="0" smtClean="0">
                <a:solidFill>
                  <a:srgbClr val="FF0000"/>
                </a:solidFill>
              </a:rPr>
              <a:t>اختيار الديكور المناسب.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IQ" b="1" dirty="0" smtClean="0">
                <a:solidFill>
                  <a:srgbClr val="FF0000"/>
                </a:solidFill>
              </a:rPr>
              <a:t>تحديد مكان موقع المدير ليتوفر له الانفراد والقدرة على ملاحظة العمل.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IQ" b="1" dirty="0" smtClean="0">
                <a:solidFill>
                  <a:srgbClr val="FF0000"/>
                </a:solidFill>
              </a:rPr>
              <a:t>خريطة العالم يتحدد عليها الاوقات في مختلف  مدن العالم.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IQ" b="1" dirty="0" smtClean="0">
                <a:solidFill>
                  <a:srgbClr val="FF0000"/>
                </a:solidFill>
              </a:rPr>
              <a:t>ان يكون قطع التذاكر بالقرب من مدخل المكتب.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IQ" b="1" dirty="0" smtClean="0">
                <a:solidFill>
                  <a:srgbClr val="FF0000"/>
                </a:solidFill>
              </a:rPr>
              <a:t> الاستفادة من الموقع اذا كان مطلاً على الشارع في اقامة نافذة عرض.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IQ" dirty="0"/>
          </a:p>
        </p:txBody>
      </p:sp>
      <p:pic>
        <p:nvPicPr>
          <p:cNvPr id="25602" name="Picture 2" descr="C:\Users\عالم اللاب توب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5"/>
            <a:ext cx="277163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65773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ar-IQ" b="1" dirty="0" smtClean="0"/>
              <a:t>منظمة النقل الجوي الدولي</a:t>
            </a:r>
            <a:r>
              <a:rPr lang="ar-IQ" dirty="0" smtClean="0"/>
              <a:t> (</a:t>
            </a:r>
            <a:r>
              <a:rPr lang="ar-IQ" b="1" dirty="0" err="1" smtClean="0"/>
              <a:t>اياتا</a:t>
            </a:r>
            <a:r>
              <a:rPr lang="ar-IQ" dirty="0" smtClean="0"/>
              <a:t>):</a:t>
            </a:r>
            <a:r>
              <a:rPr lang="ar-IQ" b="1" dirty="0" smtClean="0">
                <a:solidFill>
                  <a:srgbClr val="FF0000"/>
                </a:solidFill>
              </a:rPr>
              <a:t>تأسس في عام </a:t>
            </a:r>
            <a:r>
              <a:rPr lang="ar-IQ" b="1" dirty="0" smtClean="0">
                <a:solidFill>
                  <a:srgbClr val="FF0000"/>
                </a:solidFill>
                <a:hlinkClick r:id="rId3" tooltip="1945"/>
              </a:rPr>
              <a:t>1945</a:t>
            </a:r>
            <a:r>
              <a:rPr lang="ar-IQ" b="1" dirty="0" smtClean="0">
                <a:solidFill>
                  <a:srgbClr val="FF0000"/>
                </a:solidFill>
              </a:rPr>
              <a:t> لمواجهة المشاكل التي قد تنجم عن التوسع السريع لخدمات الطيران المدني في أعقاب </a:t>
            </a:r>
            <a:r>
              <a:rPr lang="ar-IQ" b="1" dirty="0" smtClean="0">
                <a:solidFill>
                  <a:srgbClr val="FF0000"/>
                </a:solidFill>
                <a:hlinkClick r:id="rId4" tooltip="الحرب العالمية الثانية"/>
              </a:rPr>
              <a:t>الحرب العالمية الثانية</a:t>
            </a:r>
            <a:r>
              <a:rPr lang="ar-IQ" b="1" dirty="0" smtClean="0">
                <a:solidFill>
                  <a:srgbClr val="FF0000"/>
                </a:solidFill>
              </a:rPr>
              <a:t>. مقرها كندا، عدد اعضائها 240 شركة طيران.</a:t>
            </a:r>
          </a:p>
          <a:p>
            <a:r>
              <a:rPr lang="ar-IQ" sz="4800" b="1" dirty="0" err="1" smtClean="0">
                <a:solidFill>
                  <a:srgbClr val="FF0000"/>
                </a:solidFill>
              </a:rPr>
              <a:t>اهدافها:</a:t>
            </a:r>
            <a:endParaRPr lang="ar-IQ" sz="4800" b="1" dirty="0" smtClean="0">
              <a:solidFill>
                <a:srgbClr val="FF0000"/>
              </a:solidFill>
            </a:endParaRPr>
          </a:p>
          <a:p>
            <a:r>
              <a:rPr lang="ar-IQ" b="1" dirty="0" smtClean="0"/>
              <a:t>تطوير النقل الجوي الآمن، والمنتظم، والاقتصادي لصالح شعوب </a:t>
            </a:r>
            <a:r>
              <a:rPr lang="ar-IQ" b="1" dirty="0" smtClean="0">
                <a:hlinkClick r:id="rId5" tooltip="عالَم"/>
              </a:rPr>
              <a:t>العالم</a:t>
            </a:r>
            <a:r>
              <a:rPr lang="ar-IQ" b="1" dirty="0" smtClean="0"/>
              <a:t> </a:t>
            </a:r>
          </a:p>
          <a:p>
            <a:r>
              <a:rPr lang="ar-IQ" b="1" dirty="0" smtClean="0"/>
              <a:t>حل مشاكل النقل.</a:t>
            </a:r>
          </a:p>
          <a:p>
            <a:r>
              <a:rPr lang="ar-IQ" b="1" dirty="0" smtClean="0"/>
              <a:t>لتحقيق الزيادة في معدلات نمو التجارة الدولية</a:t>
            </a:r>
          </a:p>
          <a:p>
            <a:r>
              <a:rPr lang="ar-IQ" b="1" dirty="0" smtClean="0"/>
              <a:t>التعاون بين شركات ومؤسسات النقل الجوي العاملة، بطريقة مباشرة أو غير مباشرة، في خدمات النقل الجوي الدولي.</a:t>
            </a:r>
          </a:p>
          <a:p>
            <a:r>
              <a:rPr lang="ar-IQ" b="1" dirty="0" smtClean="0"/>
              <a:t> التعاون مع منظمة الطيران المدني الدولي، وغيرها من </a:t>
            </a:r>
            <a:r>
              <a:rPr lang="ar-IQ" b="1" dirty="0" smtClean="0">
                <a:hlinkClick r:id="rId6" tooltip="منظمة"/>
              </a:rPr>
              <a:t>المنظمات</a:t>
            </a:r>
            <a:r>
              <a:rPr lang="ar-IQ" b="1" dirty="0" smtClean="0"/>
              <a:t> العالمية </a:t>
            </a:r>
            <a:r>
              <a:rPr lang="ar-IQ" b="1" dirty="0" err="1" smtClean="0"/>
              <a:t>والإقليمية،</a:t>
            </a:r>
            <a:r>
              <a:rPr lang="ar-IQ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7611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590" y="2324100"/>
            <a:ext cx="4677833" cy="3508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ستطيل 4"/>
          <p:cNvSpPr/>
          <p:nvPr/>
        </p:nvSpPr>
        <p:spPr>
          <a:xfrm>
            <a:off x="2915816" y="620688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000" b="1" dirty="0">
                <a:solidFill>
                  <a:srgbClr val="FF0000"/>
                </a:solidFill>
              </a:rPr>
              <a:t>هنا المحاضرة تنتهي</a:t>
            </a:r>
          </a:p>
        </p:txBody>
      </p:sp>
    </p:spTree>
    <p:extLst>
      <p:ext uri="{BB962C8B-B14F-4D97-AF65-F5344CB8AC3E}">
        <p14:creationId xmlns:p14="http://schemas.microsoft.com/office/powerpoint/2010/main" val="10916769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وستن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395</Words>
  <Application>Microsoft Office PowerPoint</Application>
  <PresentationFormat>عرض على الشاشة (3:4)‏</PresentationFormat>
  <Paragraphs>48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أوستن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2015-05-26T08:09:05Z</dcterms:created>
  <dcterms:modified xsi:type="dcterms:W3CDTF">2015-05-26T08:09:44Z</dcterms:modified>
</cp:coreProperties>
</file>