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CA82C-C6A8-40E3-9C5F-1B51E9CAB58C}" type="datetimeFigureOut">
              <a:rPr lang="en-US" smtClean="0"/>
              <a:pPr/>
              <a:t>5/27/2015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604DB0-3A20-41C3-A9F2-B2CCB623298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DAE8FD9-0B98-4856-8176-96B20E1D4D81}" type="slidenum">
              <a:rPr lang="ar-SA" smtClean="0"/>
              <a:pPr/>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09/08/1436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Binary_fission" TargetMode="External"/><Relationship Id="rId13" Type="http://schemas.openxmlformats.org/officeDocument/2006/relationships/hyperlink" Target="http://en.wikipedia.org/wiki/Smiley" TargetMode="External"/><Relationship Id="rId3" Type="http://schemas.openxmlformats.org/officeDocument/2006/relationships/hyperlink" Target="http://en.wikipedia.org/wiki/Protozoa" TargetMode="External"/><Relationship Id="rId7" Type="http://schemas.openxmlformats.org/officeDocument/2006/relationships/hyperlink" Target="http://en.wikipedia.org/wiki/Ventral" TargetMode="External"/><Relationship Id="rId12" Type="http://schemas.openxmlformats.org/officeDocument/2006/relationships/hyperlink" Target="http://en.wikipedia.org/wiki/Anaerobe" TargetMode="External"/><Relationship Id="rId2" Type="http://schemas.openxmlformats.org/officeDocument/2006/relationships/hyperlink" Target="http://en.wikipedia.org/wiki/Flagellate" TargetMode="External"/><Relationship Id="rId1" Type="http://schemas.openxmlformats.org/officeDocument/2006/relationships/slideLayout" Target="../slideLayouts/slideLayout2.xml"/><Relationship Id="rId6" Type="http://schemas.openxmlformats.org/officeDocument/2006/relationships/hyperlink" Target="http://en.wikipedia.org/wiki/Epithelium" TargetMode="External"/><Relationship Id="rId11" Type="http://schemas.openxmlformats.org/officeDocument/2006/relationships/hyperlink" Target="http://en.wikipedia.org/wiki/Trophozoite" TargetMode="External"/><Relationship Id="rId5" Type="http://schemas.openxmlformats.org/officeDocument/2006/relationships/hyperlink" Target="http://en.wikipedia.org/wiki/Giardiasis" TargetMode="External"/><Relationship Id="rId10" Type="http://schemas.openxmlformats.org/officeDocument/2006/relationships/hyperlink" Target="http://en.wikipedia.org/wiki/Lumen_(anatomy)" TargetMode="External"/><Relationship Id="rId4" Type="http://schemas.openxmlformats.org/officeDocument/2006/relationships/hyperlink" Target="http://en.wikipedia.org/wiki/Parasite" TargetMode="External"/><Relationship Id="rId9" Type="http://schemas.openxmlformats.org/officeDocument/2006/relationships/hyperlink" Target="http://en.wikipedia.org/wiki/Gastrointestinal_tract" TargetMode="External"/><Relationship Id="rId14" Type="http://schemas.openxmlformats.org/officeDocument/2006/relationships/hyperlink" Target="http://en.wikipedia.org/wiki/Microbial_cys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Adenosine_triphosphate" TargetMode="External"/><Relationship Id="rId3" Type="http://schemas.openxmlformats.org/officeDocument/2006/relationships/hyperlink" Target="http://en.wikipedia.org/wiki/Cell_nucleus" TargetMode="External"/><Relationship Id="rId7" Type="http://schemas.openxmlformats.org/officeDocument/2006/relationships/hyperlink" Target="http://en.wikipedia.org/wiki/Mitosom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en.wikipedia.org/wiki/Golgi_apparatus" TargetMode="External"/><Relationship Id="rId11" Type="http://schemas.openxmlformats.org/officeDocument/2006/relationships/hyperlink" Target="http://en.wikipedia.org/wiki/Anaerobe" TargetMode="External"/><Relationship Id="rId5" Type="http://schemas.openxmlformats.org/officeDocument/2006/relationships/hyperlink" Target="http://en.wikipedia.org/wiki/Mitochondrion" TargetMode="External"/><Relationship Id="rId10" Type="http://schemas.openxmlformats.org/officeDocument/2006/relationships/hyperlink" Target="http://en.wikipedia.org/wiki/Binary_fission" TargetMode="External"/><Relationship Id="rId4" Type="http://schemas.openxmlformats.org/officeDocument/2006/relationships/hyperlink" Target="http://en.wikipedia.org/wiki/Flagellum" TargetMode="External"/><Relationship Id="rId9" Type="http://schemas.openxmlformats.org/officeDocument/2006/relationships/hyperlink" Target="http://en.wikipedia.org/wiki/Iron-sulfur_protei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upload.wikimedia.org/wikipedia/commons/2/25/Giardia_lamblia_life_cycle.jpg" TargetMode="External"/><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noFill/>
          <a:effectLst>
            <a:glow rad="139700">
              <a:schemeClr val="accent2">
                <a:satMod val="175000"/>
                <a:alpha val="40000"/>
              </a:schemeClr>
            </a:glow>
            <a:outerShdw blurRad="50800" dist="38100" dir="13500000" algn="br" rotWithShape="0">
              <a:prstClr val="black">
                <a:alpha val="40000"/>
              </a:prstClr>
            </a:outerShdw>
          </a:effectLst>
        </p:spPr>
        <p:txBody>
          <a:bodyPr>
            <a:normAutofit/>
            <a:scene3d>
              <a:camera prst="obliqueTopLeft"/>
              <a:lightRig rig="threePt" dir="t"/>
            </a:scene3d>
            <a:sp3d extrusionH="57150">
              <a:bevelT w="69850" h="38100" prst="cross"/>
            </a:sp3d>
          </a:bodyPr>
          <a:lstStyle/>
          <a:p>
            <a:r>
              <a:rPr lang="en-US" sz="5400" b="1" i="1" dirty="0" err="1" smtClean="0">
                <a:ln>
                  <a:solidFill>
                    <a:sysClr val="windowText" lastClr="000000"/>
                  </a:solidFill>
                </a:ln>
                <a:solidFill>
                  <a:schemeClr val="accent4">
                    <a:lumMod val="50000"/>
                  </a:schemeClr>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t>Giardiasis</a:t>
            </a:r>
            <a:r>
              <a:rPr lang="en-US" b="1" i="1" dirty="0" smtClean="0">
                <a:ln>
                  <a:solidFill>
                    <a:sysClr val="windowText" lastClr="000000"/>
                  </a:solidFill>
                </a:ln>
                <a:solidFill>
                  <a:srgbClr val="FF0000"/>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t/>
            </a:r>
            <a:br>
              <a:rPr lang="en-US" b="1" i="1" dirty="0" smtClean="0">
                <a:ln>
                  <a:solidFill>
                    <a:sysClr val="windowText" lastClr="000000"/>
                  </a:solidFill>
                </a:ln>
                <a:solidFill>
                  <a:srgbClr val="FF0000"/>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br>
            <a:r>
              <a:rPr lang="en-US" sz="5400" b="1" i="1" dirty="0" smtClean="0">
                <a:ln>
                  <a:solidFill>
                    <a:sysClr val="windowText" lastClr="000000"/>
                  </a:solidFill>
                </a:ln>
                <a:solidFill>
                  <a:srgbClr val="FF0000"/>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t>(</a:t>
            </a:r>
            <a:r>
              <a:rPr lang="en-US" sz="5400" b="1" i="1" dirty="0" err="1" smtClean="0">
                <a:ln>
                  <a:solidFill>
                    <a:sysClr val="windowText" lastClr="000000"/>
                  </a:solidFill>
                </a:ln>
                <a:solidFill>
                  <a:srgbClr val="FF0000"/>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t>Giardia</a:t>
            </a:r>
            <a:r>
              <a:rPr lang="en-US" sz="5400" b="1" i="1" dirty="0" smtClean="0">
                <a:ln>
                  <a:solidFill>
                    <a:sysClr val="windowText" lastClr="000000"/>
                  </a:solidFill>
                </a:ln>
                <a:solidFill>
                  <a:srgbClr val="FF0000"/>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t> </a:t>
            </a:r>
            <a:r>
              <a:rPr lang="en-US" sz="5400" b="1" i="1" dirty="0" err="1"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lamblia</a:t>
            </a:r>
            <a:r>
              <a:rPr lang="en-US" sz="5400" b="1" i="1" dirty="0" smtClean="0">
                <a:ln>
                  <a:solidFill>
                    <a:sysClr val="windowText" lastClr="000000"/>
                  </a:solidFill>
                </a:ln>
                <a:solidFill>
                  <a:srgbClr val="FF0000"/>
                </a:solidFill>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rPr>
              <a:t>)</a:t>
            </a:r>
            <a:endParaRPr lang="ar-SA" sz="5400" dirty="0">
              <a:ln>
                <a:solidFill>
                  <a:sysClr val="windowText" lastClr="000000"/>
                </a:solidFill>
              </a:ln>
              <a:effectLst>
                <a:glow rad="139700">
                  <a:schemeClr val="accent2">
                    <a:satMod val="175000"/>
                    <a:alpha val="40000"/>
                  </a:schemeClr>
                </a:glow>
                <a:outerShdw blurRad="38100" dist="38100" dir="2700000" algn="tl">
                  <a:srgbClr val="000000">
                    <a:alpha val="43137"/>
                  </a:srgbClr>
                </a:outerShdw>
                <a:reflection blurRad="6350" stA="60000" endA="900" endPos="58000" dir="5400000" sy="-100000" algn="bl" rotWithShape="0"/>
              </a:effectLst>
            </a:endParaRPr>
          </a:p>
        </p:txBody>
      </p:sp>
      <p:sp>
        <p:nvSpPr>
          <p:cNvPr id="2" name="عنوان 1"/>
          <p:cNvSpPr>
            <a:spLocks noGrp="1"/>
          </p:cNvSpPr>
          <p:nvPr>
            <p:ph type="ctrTitle"/>
          </p:nvPr>
        </p:nvSpPr>
        <p:spPr/>
        <p:txBody>
          <a:bodyPr>
            <a:noAutofit/>
          </a:bodyPr>
          <a:lstStyle/>
          <a:p>
            <a:pPr rtl="0"/>
            <a:r>
              <a:rPr lang="en-US" sz="6000" b="1" i="1" dirty="0" smtClean="0">
                <a:solidFill>
                  <a:srgbClr val="FF0000"/>
                </a:solidFill>
              </a:rPr>
              <a:t>+</a:t>
            </a:r>
            <a:endParaRPr lang="ar-SA" sz="6000" b="1" i="1" dirty="0">
              <a:solidFill>
                <a:srgbClr val="FF0000"/>
              </a:solidFill>
            </a:endParaRP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Trophozoite</a:t>
            </a:r>
            <a:endParaRPr lang="ar-SA" dirty="0"/>
          </a:p>
        </p:txBody>
      </p:sp>
      <p:pic>
        <p:nvPicPr>
          <p:cNvPr id="4" name="Picture 7" descr="Giardia 6 trophozoites"/>
          <p:cNvPicPr>
            <a:picLocks noGrp="1" noChangeAspect="1" noChangeArrowheads="1"/>
          </p:cNvPicPr>
          <p:nvPr>
            <p:ph idx="1"/>
          </p:nvPr>
        </p:nvPicPr>
        <p:blipFill>
          <a:blip r:embed="rId2"/>
          <a:srcRect/>
          <a:stretch>
            <a:fillRect/>
          </a:stretch>
        </p:blipFill>
        <p:spPr bwMode="auto">
          <a:xfrm>
            <a:off x="76200" y="2362200"/>
            <a:ext cx="4419600" cy="4127564"/>
          </a:xfrm>
          <a:prstGeom prst="rect">
            <a:avLst/>
          </a:prstGeom>
          <a:ln w="228600" cap="sq" cmpd="thickThin">
            <a:solidFill>
              <a:srgbClr val="000000"/>
            </a:solidFill>
            <a:prstDash val="solid"/>
            <a:miter lim="800000"/>
          </a:ln>
          <a:effectLst>
            <a:innerShdw blurRad="76200">
              <a:srgbClr val="000000"/>
            </a:innerShdw>
          </a:effectLst>
        </p:spPr>
      </p:pic>
      <p:pic>
        <p:nvPicPr>
          <p:cNvPr id="5" name="Picture 5" descr="Film0001"/>
          <p:cNvPicPr>
            <a:picLocks noChangeAspect="1" noChangeArrowheads="1"/>
          </p:cNvPicPr>
          <p:nvPr/>
        </p:nvPicPr>
        <p:blipFill>
          <a:blip r:embed="rId3"/>
          <a:srcRect/>
          <a:stretch>
            <a:fillRect/>
          </a:stretch>
        </p:blipFill>
        <p:spPr bwMode="auto">
          <a:xfrm>
            <a:off x="4724400" y="1524000"/>
            <a:ext cx="4419600" cy="41910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Cyst</a:t>
            </a:r>
            <a:endParaRPr lang="ar-SA" dirty="0"/>
          </a:p>
        </p:txBody>
      </p:sp>
      <p:pic>
        <p:nvPicPr>
          <p:cNvPr id="4" name="Content Placeholder 3" descr="giardia cysts"/>
          <p:cNvPicPr>
            <a:picLocks noGrp="1" noChangeAspect="1" noChangeArrowheads="1"/>
          </p:cNvPicPr>
          <p:nvPr>
            <p:ph idx="1"/>
          </p:nvPr>
        </p:nvPicPr>
        <p:blipFill>
          <a:blip r:embed="rId2"/>
          <a:srcRect/>
          <a:stretch>
            <a:fillRect/>
          </a:stretch>
        </p:blipFill>
        <p:spPr bwMode="auto">
          <a:xfrm>
            <a:off x="228600" y="3429000"/>
            <a:ext cx="4495800" cy="3048000"/>
          </a:xfrm>
          <a:prstGeom prst="rect">
            <a:avLst/>
          </a:prstGeom>
          <a:ln w="228600" cap="sq" cmpd="thickThin">
            <a:solidFill>
              <a:srgbClr val="000000"/>
            </a:solidFill>
            <a:prstDash val="solid"/>
            <a:miter lim="800000"/>
          </a:ln>
          <a:effectLst>
            <a:innerShdw blurRad="76200">
              <a:srgbClr val="000000"/>
            </a:innerShdw>
          </a:effectLst>
        </p:spPr>
      </p:pic>
      <p:pic>
        <p:nvPicPr>
          <p:cNvPr id="5" name="Picture 4" descr="Film0003"/>
          <p:cNvPicPr>
            <a:picLocks noChangeAspect="1" noChangeArrowheads="1"/>
          </p:cNvPicPr>
          <p:nvPr/>
        </p:nvPicPr>
        <p:blipFill>
          <a:blip r:embed="rId3"/>
          <a:srcRect/>
          <a:stretch>
            <a:fillRect/>
          </a:stretch>
        </p:blipFill>
        <p:spPr bwMode="auto">
          <a:xfrm>
            <a:off x="4876800" y="1600200"/>
            <a:ext cx="4267200" cy="318293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a:p>
        </p:txBody>
      </p:sp>
      <p:sp>
        <p:nvSpPr>
          <p:cNvPr id="5" name="عنصر نائب للنص 4"/>
          <p:cNvSpPr>
            <a:spLocks noGrp="1"/>
          </p:cNvSpPr>
          <p:nvPr>
            <p:ph type="body" idx="1"/>
          </p:nvPr>
        </p:nvSpPr>
        <p:spPr/>
        <p:txBody>
          <a:bodyPr>
            <a:noAutofit/>
          </a:bodyPr>
          <a:lstStyle/>
          <a:p>
            <a:pPr algn="l" rtl="0"/>
            <a:r>
              <a:rPr lang="en-US" sz="4000" dirty="0" err="1" smtClean="0"/>
              <a:t>Trophozoite</a:t>
            </a:r>
            <a:endParaRPr lang="ar-SA" sz="4000" dirty="0"/>
          </a:p>
        </p:txBody>
      </p:sp>
      <p:sp>
        <p:nvSpPr>
          <p:cNvPr id="7" name="عنصر نائب للنص 6"/>
          <p:cNvSpPr>
            <a:spLocks noGrp="1"/>
          </p:cNvSpPr>
          <p:nvPr>
            <p:ph type="body" sz="quarter" idx="3"/>
          </p:nvPr>
        </p:nvSpPr>
        <p:spPr/>
        <p:txBody>
          <a:bodyPr>
            <a:noAutofit/>
          </a:bodyPr>
          <a:lstStyle/>
          <a:p>
            <a:pPr algn="l" rtl="0"/>
            <a:r>
              <a:rPr lang="en-US" sz="4000" dirty="0" smtClean="0"/>
              <a:t>Cyst</a:t>
            </a:r>
            <a:endParaRPr lang="ar-SA" sz="4000" dirty="0"/>
          </a:p>
        </p:txBody>
      </p:sp>
      <p:pic>
        <p:nvPicPr>
          <p:cNvPr id="9" name="Picture 4" descr="giardia1"/>
          <p:cNvPicPr>
            <a:picLocks noGrp="1" noChangeAspect="1" noChangeArrowheads="1"/>
          </p:cNvPicPr>
          <p:nvPr>
            <p:ph sz="half" idx="2"/>
          </p:nvPr>
        </p:nvPicPr>
        <p:blipFill>
          <a:blip r:embed="rId2">
            <a:lum contrast="24000"/>
          </a:blip>
          <a:srcRect/>
          <a:stretch>
            <a:fillRect/>
          </a:stretch>
        </p:blipFill>
        <p:spPr>
          <a:xfrm>
            <a:off x="0" y="2362200"/>
            <a:ext cx="4267200" cy="4191000"/>
          </a:xfrm>
          <a:prstGeom prst="rect">
            <a:avLst/>
          </a:prstGeom>
          <a:ln w="228600" cap="sq" cmpd="thickThin">
            <a:solidFill>
              <a:srgbClr val="000000"/>
            </a:solidFill>
            <a:prstDash val="solid"/>
            <a:miter lim="800000"/>
          </a:ln>
          <a:effectLst>
            <a:innerShdw blurRad="76200">
              <a:srgbClr val="000000"/>
            </a:innerShdw>
          </a:effectLst>
        </p:spPr>
      </p:pic>
      <p:pic>
        <p:nvPicPr>
          <p:cNvPr id="10" name="Content Placeholder 9" descr="images113"/>
          <p:cNvPicPr>
            <a:picLocks noGrp="1" noChangeAspect="1" noChangeArrowheads="1"/>
          </p:cNvPicPr>
          <p:nvPr>
            <p:ph sz="quarter" idx="4"/>
          </p:nvPr>
        </p:nvPicPr>
        <p:blipFill>
          <a:blip r:embed="rId3">
            <a:lum bright="-6000" contrast="18000"/>
          </a:blip>
          <a:srcRect/>
          <a:stretch>
            <a:fillRect/>
          </a:stretch>
        </p:blipFill>
        <p:spPr>
          <a:xfrm>
            <a:off x="4730661" y="2667000"/>
            <a:ext cx="4413339" cy="396795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صورة 4" descr=",,.jpg"/>
          <p:cNvPicPr>
            <a:picLocks noGrp="1" noChangeAspect="1"/>
          </p:cNvPicPr>
          <p:nvPr>
            <p:ph type="pic" idx="1"/>
          </p:nvPr>
        </p:nvPicPr>
        <p:blipFill>
          <a:blip r:embed="rId2"/>
          <a:srcRect l="5636" r="5636"/>
          <a:stretch>
            <a:fillRect/>
          </a:stretch>
        </p:blipFill>
        <p:spPr/>
      </p:pic>
      <p:sp>
        <p:nvSpPr>
          <p:cNvPr id="4" name="عنصر نائب للنص 3"/>
          <p:cNvSpPr>
            <a:spLocks noGrp="1"/>
          </p:cNvSpPr>
          <p:nvPr>
            <p:ph type="body" sz="half" idx="2"/>
          </p:nvPr>
        </p:nvSpPr>
        <p:spPr/>
        <p:txBody>
          <a:bodyPr>
            <a:normAutofit/>
          </a:bodyPr>
          <a:lstStyle/>
          <a:p>
            <a:pPr algn="l" rtl="0"/>
            <a:r>
              <a:rPr lang="en-US" sz="3200" b="1" dirty="0" err="1" smtClean="0">
                <a:solidFill>
                  <a:schemeClr val="accent1">
                    <a:lumMod val="75000"/>
                  </a:schemeClr>
                </a:solidFill>
              </a:rPr>
              <a:t>Giardia</a:t>
            </a:r>
            <a:r>
              <a:rPr lang="en-US" sz="3200" b="1" dirty="0" smtClean="0">
                <a:solidFill>
                  <a:schemeClr val="accent1">
                    <a:lumMod val="75000"/>
                  </a:schemeClr>
                </a:solidFill>
              </a:rPr>
              <a:t> </a:t>
            </a:r>
            <a:r>
              <a:rPr lang="en-US" sz="3200" b="1" dirty="0" err="1" smtClean="0">
                <a:solidFill>
                  <a:schemeClr val="accent1">
                    <a:lumMod val="75000"/>
                  </a:schemeClr>
                </a:solidFill>
              </a:rPr>
              <a:t>lamblia</a:t>
            </a:r>
            <a:r>
              <a:rPr lang="en-US" sz="3200" b="1" dirty="0" smtClean="0">
                <a:solidFill>
                  <a:schemeClr val="accent1">
                    <a:lumMod val="75000"/>
                  </a:schemeClr>
                </a:solidFill>
              </a:rPr>
              <a:t> Diagnosis</a:t>
            </a:r>
            <a:endParaRPr lang="ar-SA" sz="3200" b="1" dirty="0">
              <a:solidFill>
                <a:schemeClr val="accent1">
                  <a:lumMod val="75000"/>
                </a:schemeClr>
              </a:solidFill>
            </a:endParaRPr>
          </a:p>
        </p:txBody>
      </p:sp>
    </p:spTree>
  </p:cSld>
  <p:clrMapOvr>
    <a:masterClrMapping/>
  </p:clrMapOvr>
  <p:transition spd="med">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Epidemiology</a:t>
            </a:r>
            <a:endParaRPr lang="ar-SA" b="1" dirty="0"/>
          </a:p>
        </p:txBody>
      </p:sp>
      <p:sp>
        <p:nvSpPr>
          <p:cNvPr id="3" name="عنصر نائب للمحتوى 2"/>
          <p:cNvSpPr>
            <a:spLocks noGrp="1"/>
          </p:cNvSpPr>
          <p:nvPr>
            <p:ph idx="1"/>
          </p:nvPr>
        </p:nvSpPr>
        <p:spPr/>
        <p:txBody>
          <a:bodyPr>
            <a:normAutofit lnSpcReduction="10000"/>
          </a:bodyPr>
          <a:lstStyle/>
          <a:p>
            <a:pPr algn="l" rtl="0">
              <a:buNone/>
            </a:pPr>
            <a:r>
              <a:rPr lang="en-US" sz="2400" dirty="0" smtClean="0"/>
              <a:t>It has worldwide distribution .it is the most common frequent protozoan intestinal disease in the US and the most common identified cause of water-borne disease associated with breakdown of water purification system </a:t>
            </a:r>
            <a:r>
              <a:rPr lang="en-US" sz="2400" smtClean="0"/>
              <a:t>,  </a:t>
            </a:r>
            <a:r>
              <a:rPr lang="en-US" sz="2400" dirty="0" smtClean="0"/>
              <a:t>travel to endemic area (Russia , India , and  </a:t>
            </a:r>
            <a:r>
              <a:rPr lang="en-US" sz="2400" dirty="0" err="1" smtClean="0"/>
              <a:t>and</a:t>
            </a:r>
            <a:r>
              <a:rPr lang="en-US" sz="2400" dirty="0" smtClean="0"/>
              <a:t> middle east , etc . ) including </a:t>
            </a:r>
          </a:p>
          <a:p>
            <a:pPr algn="l" rtl="0">
              <a:buFont typeface="Wingdings" pitchFamily="2" charset="2"/>
              <a:buChar char="§"/>
            </a:pPr>
            <a:r>
              <a:rPr lang="en-US" sz="2400" dirty="0" smtClean="0"/>
              <a:t>Poor sanitation </a:t>
            </a:r>
          </a:p>
          <a:p>
            <a:pPr algn="l" rtl="0">
              <a:buFont typeface="Wingdings" pitchFamily="2" charset="2"/>
              <a:buChar char="§"/>
            </a:pPr>
            <a:r>
              <a:rPr lang="en-US" sz="2400" dirty="0" smtClean="0"/>
              <a:t>Travel to endemic area </a:t>
            </a:r>
          </a:p>
          <a:p>
            <a:pPr algn="l" rtl="0">
              <a:buFont typeface="Wingdings" pitchFamily="2" charset="2"/>
              <a:buChar char="§"/>
            </a:pPr>
            <a:r>
              <a:rPr lang="en-US" sz="2400" dirty="0" smtClean="0"/>
              <a:t>Reduced immunity –malnutrition </a:t>
            </a:r>
          </a:p>
          <a:p>
            <a:pPr algn="l" rtl="0">
              <a:buFont typeface="Wingdings" pitchFamily="2" charset="2"/>
              <a:buChar char="§"/>
            </a:pPr>
            <a:r>
              <a:rPr lang="en-US" sz="2400" dirty="0" smtClean="0"/>
              <a:t>Institutions example :children in nurseries and their caters</a:t>
            </a:r>
          </a:p>
          <a:p>
            <a:pPr algn="l" rtl="0">
              <a:buNone/>
            </a:pPr>
            <a:r>
              <a:rPr lang="en-US" sz="2400" dirty="0" smtClean="0"/>
              <a:t>World wide prevalence it occur at any age but is common in young children (estimated around 20% prevalence  in young children in developing countries )</a:t>
            </a:r>
          </a:p>
          <a:p>
            <a:pPr algn="l" rtl="0">
              <a:buNone/>
            </a:pPr>
            <a:endParaRPr lang="en-US" sz="2400" dirty="0" smtClean="0"/>
          </a:p>
        </p:txBody>
      </p:sp>
    </p:spTree>
  </p:cSld>
  <p:clrMapOvr>
    <a:masterClrMapping/>
  </p:clrMapOvr>
  <p:transition spd="med">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600" dirty="0" smtClean="0">
                <a:solidFill>
                  <a:srgbClr val="FF0000"/>
                </a:solidFill>
                <a:latin typeface="Monotype Corsiva" pitchFamily="66" charset="0"/>
              </a:rPr>
              <a:t>Common </a:t>
            </a:r>
            <a:r>
              <a:rPr lang="en-US" sz="3600" dirty="0" err="1" smtClean="0">
                <a:solidFill>
                  <a:srgbClr val="FF0000"/>
                </a:solidFill>
                <a:latin typeface="Monotype Corsiva" pitchFamily="66" charset="0"/>
              </a:rPr>
              <a:t>giardia</a:t>
            </a:r>
            <a:r>
              <a:rPr lang="en-US" sz="3600" dirty="0" smtClean="0">
                <a:solidFill>
                  <a:srgbClr val="FF0000"/>
                </a:solidFill>
                <a:latin typeface="Monotype Corsiva" pitchFamily="66" charset="0"/>
              </a:rPr>
              <a:t> </a:t>
            </a:r>
            <a:r>
              <a:rPr lang="en-US" sz="3600" dirty="0" err="1" smtClean="0">
                <a:solidFill>
                  <a:srgbClr val="FF0000"/>
                </a:solidFill>
                <a:latin typeface="Monotype Corsiva" pitchFamily="66" charset="0"/>
              </a:rPr>
              <a:t>lamblia</a:t>
            </a:r>
            <a:r>
              <a:rPr lang="en-US" sz="3600" dirty="0" smtClean="0">
                <a:solidFill>
                  <a:srgbClr val="FF0000"/>
                </a:solidFill>
                <a:latin typeface="Monotype Corsiva" pitchFamily="66" charset="0"/>
              </a:rPr>
              <a:t>  symptoms </a:t>
            </a:r>
            <a:br>
              <a:rPr lang="en-US" sz="3600" dirty="0" smtClean="0">
                <a:solidFill>
                  <a:srgbClr val="FF0000"/>
                </a:solidFill>
                <a:latin typeface="Monotype Corsiva" pitchFamily="66" charset="0"/>
              </a:rPr>
            </a:br>
            <a:r>
              <a:rPr lang="en-US" sz="3600" dirty="0" smtClean="0">
                <a:solidFill>
                  <a:srgbClr val="FF0000"/>
                </a:solidFill>
                <a:latin typeface="Monotype Corsiva" pitchFamily="66" charset="0"/>
              </a:rPr>
              <a:t>include</a:t>
            </a:r>
            <a:endParaRPr lang="ar-SA" sz="3600" dirty="0">
              <a:solidFill>
                <a:srgbClr val="FF0000"/>
              </a:solidFill>
              <a:latin typeface="Monotype Corsiva" pitchFamily="66" charset="0"/>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q"/>
            </a:pPr>
            <a:r>
              <a:rPr lang="en-US" dirty="0" smtClean="0"/>
              <a:t> </a:t>
            </a:r>
            <a:r>
              <a:rPr lang="en-US" sz="2200" dirty="0" smtClean="0">
                <a:solidFill>
                  <a:schemeClr val="tx2">
                    <a:lumMod val="50000"/>
                  </a:schemeClr>
                </a:solidFill>
              </a:rPr>
              <a:t>bloating</a:t>
            </a:r>
          </a:p>
          <a:p>
            <a:pPr algn="l" rtl="0">
              <a:buFont typeface="Wingdings" pitchFamily="2" charset="2"/>
              <a:buChar char="q"/>
            </a:pPr>
            <a:r>
              <a:rPr lang="en-US" sz="2200" dirty="0" smtClean="0">
                <a:solidFill>
                  <a:schemeClr val="tx2">
                    <a:lumMod val="50000"/>
                  </a:schemeClr>
                </a:solidFill>
              </a:rPr>
              <a:t>Bad breath </a:t>
            </a:r>
          </a:p>
          <a:p>
            <a:pPr algn="l" rtl="0">
              <a:buFont typeface="Wingdings" pitchFamily="2" charset="2"/>
              <a:buChar char="q"/>
            </a:pPr>
            <a:r>
              <a:rPr lang="en-US" sz="2200" dirty="0" smtClean="0">
                <a:solidFill>
                  <a:schemeClr val="tx2">
                    <a:lumMod val="50000"/>
                  </a:schemeClr>
                </a:solidFill>
              </a:rPr>
              <a:t>Diarrhea or greasy floating stool</a:t>
            </a:r>
          </a:p>
          <a:p>
            <a:pPr algn="l" rtl="0">
              <a:buFont typeface="Wingdings" pitchFamily="2" charset="2"/>
              <a:buChar char="q"/>
            </a:pPr>
            <a:r>
              <a:rPr lang="en-US" sz="2200" dirty="0" smtClean="0">
                <a:solidFill>
                  <a:schemeClr val="tx2">
                    <a:lumMod val="50000"/>
                  </a:schemeClr>
                </a:solidFill>
              </a:rPr>
              <a:t>Fatigue</a:t>
            </a:r>
          </a:p>
          <a:p>
            <a:pPr algn="l" rtl="0">
              <a:buFont typeface="Wingdings" pitchFamily="2" charset="2"/>
              <a:buChar char="q"/>
            </a:pPr>
            <a:r>
              <a:rPr lang="en-US" sz="2200" dirty="0" smtClean="0">
                <a:solidFill>
                  <a:schemeClr val="tx2">
                    <a:lumMod val="50000"/>
                  </a:schemeClr>
                </a:solidFill>
              </a:rPr>
              <a:t>Loss of appetite </a:t>
            </a:r>
          </a:p>
          <a:p>
            <a:pPr algn="l" rtl="0">
              <a:buFont typeface="Wingdings" pitchFamily="2" charset="2"/>
              <a:buChar char="q"/>
            </a:pPr>
            <a:r>
              <a:rPr lang="en-US" sz="2200" dirty="0" smtClean="0">
                <a:solidFill>
                  <a:schemeClr val="tx2">
                    <a:lumMod val="50000"/>
                  </a:schemeClr>
                </a:solidFill>
              </a:rPr>
              <a:t>Nausea with or without vomiting </a:t>
            </a:r>
          </a:p>
          <a:p>
            <a:pPr algn="l" rtl="0">
              <a:buFont typeface="Wingdings" pitchFamily="2" charset="2"/>
              <a:buChar char="q"/>
            </a:pPr>
            <a:r>
              <a:rPr lang="en-US" sz="2200" dirty="0" smtClean="0">
                <a:solidFill>
                  <a:schemeClr val="tx2">
                    <a:lumMod val="50000"/>
                  </a:schemeClr>
                </a:solidFill>
              </a:rPr>
              <a:t>Stomach ache (abdominal pain)</a:t>
            </a:r>
          </a:p>
          <a:p>
            <a:pPr algn="l" rtl="0">
              <a:buFont typeface="Wingdings" pitchFamily="2" charset="2"/>
              <a:buChar char="q"/>
            </a:pPr>
            <a:r>
              <a:rPr lang="en-US" sz="2200" dirty="0" smtClean="0">
                <a:solidFill>
                  <a:schemeClr val="tx2">
                    <a:lumMod val="50000"/>
                  </a:schemeClr>
                </a:solidFill>
              </a:rPr>
              <a:t>Weakness</a:t>
            </a:r>
          </a:p>
          <a:p>
            <a:pPr algn="l" rtl="0">
              <a:buFont typeface="Wingdings" pitchFamily="2" charset="2"/>
              <a:buChar char="q"/>
            </a:pPr>
            <a:r>
              <a:rPr lang="en-US" sz="2200" dirty="0" smtClean="0">
                <a:solidFill>
                  <a:schemeClr val="tx2">
                    <a:lumMod val="50000"/>
                  </a:schemeClr>
                </a:solidFill>
              </a:rPr>
              <a:t>Weight loss</a:t>
            </a:r>
          </a:p>
        </p:txBody>
      </p:sp>
    </p:spTree>
  </p:cSld>
  <p:clrMapOvr>
    <a:masterClrMapping/>
  </p:clrMapOvr>
  <p:transition spd="med">
    <p:cover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solidFill>
                  <a:srgbClr val="0070C0"/>
                </a:solidFill>
              </a:rPr>
              <a:t>pathogenesis</a:t>
            </a:r>
            <a:endParaRPr lang="ar-SA" b="1" dirty="0">
              <a:solidFill>
                <a:srgbClr val="0070C0"/>
              </a:solidFill>
            </a:endParaRPr>
          </a:p>
        </p:txBody>
      </p:sp>
      <p:sp>
        <p:nvSpPr>
          <p:cNvPr id="3" name="عنصر نائب للمحتوى 2"/>
          <p:cNvSpPr>
            <a:spLocks noGrp="1"/>
          </p:cNvSpPr>
          <p:nvPr>
            <p:ph idx="1"/>
          </p:nvPr>
        </p:nvSpPr>
        <p:spPr/>
        <p:txBody>
          <a:bodyPr/>
          <a:lstStyle/>
          <a:p>
            <a:pPr marL="571500" indent="-571500" algn="l" rtl="0">
              <a:buFont typeface="Wingdings" pitchFamily="2" charset="2"/>
              <a:buChar char="v"/>
            </a:pPr>
            <a:r>
              <a:rPr lang="en-US" dirty="0" smtClean="0"/>
              <a:t>Irritation and low grade inflammation of the duodenal or </a:t>
            </a:r>
            <a:r>
              <a:rPr lang="en-US" dirty="0" err="1" smtClean="0"/>
              <a:t>jejunal</a:t>
            </a:r>
            <a:r>
              <a:rPr lang="en-US" dirty="0" smtClean="0"/>
              <a:t> mucosa</a:t>
            </a:r>
          </a:p>
          <a:p>
            <a:pPr marL="571500" indent="-571500" algn="l" rtl="0">
              <a:buFont typeface="Wingdings" pitchFamily="2" charset="2"/>
              <a:buChar char="v"/>
            </a:pPr>
            <a:r>
              <a:rPr lang="en-US" dirty="0" smtClean="0"/>
              <a:t>Chronic or acute diarrhea associated crypt hypertrophy  villous  atrophy </a:t>
            </a:r>
          </a:p>
          <a:p>
            <a:pPr marL="571500" indent="-571500" algn="l" rtl="0">
              <a:buFont typeface="Wingdings" pitchFamily="2" charset="2"/>
              <a:buChar char="v"/>
            </a:pPr>
            <a:r>
              <a:rPr lang="en-US" dirty="0" smtClean="0"/>
              <a:t>Epithelial cell damage </a:t>
            </a:r>
          </a:p>
          <a:p>
            <a:pPr marL="571500" indent="-571500" algn="l" rtl="0">
              <a:buFont typeface="Wingdings" pitchFamily="2" charset="2"/>
              <a:buChar char="v"/>
            </a:pPr>
            <a:r>
              <a:rPr lang="en-US" dirty="0" smtClean="0"/>
              <a:t>Stools may be watery , semi solid , greasy, bulky and foul smelling</a:t>
            </a:r>
            <a:endParaRPr lang="ar-SA" dirty="0"/>
          </a:p>
        </p:txBody>
      </p:sp>
    </p:spTree>
  </p:cSld>
  <p:clrMapOvr>
    <a:masterClrMapping/>
  </p:clrMapOvr>
  <p:transition spd="med">
    <p:wheel spokes="2"/>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i="1" dirty="0" err="1" smtClean="0">
                <a:solidFill>
                  <a:srgbClr val="FF0000"/>
                </a:solidFill>
              </a:rPr>
              <a:t>Transmassion</a:t>
            </a:r>
            <a:r>
              <a:rPr lang="en-US" b="1" i="1" dirty="0" smtClean="0">
                <a:solidFill>
                  <a:srgbClr val="FF0000"/>
                </a:solidFill>
              </a:rPr>
              <a:t> </a:t>
            </a:r>
            <a:endParaRPr lang="ar-SA" b="1" i="1" dirty="0">
              <a:solidFill>
                <a:srgbClr val="FF0000"/>
              </a:solidFill>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q"/>
            </a:pPr>
            <a:r>
              <a:rPr lang="en-US" dirty="0" smtClean="0">
                <a:solidFill>
                  <a:schemeClr val="tx2">
                    <a:lumMod val="50000"/>
                  </a:schemeClr>
                </a:solidFill>
              </a:rPr>
              <a:t>Contamination water drinking  containing  </a:t>
            </a:r>
            <a:r>
              <a:rPr lang="en-US" dirty="0" err="1" smtClean="0">
                <a:solidFill>
                  <a:schemeClr val="tx2">
                    <a:lumMod val="50000"/>
                  </a:schemeClr>
                </a:solidFill>
              </a:rPr>
              <a:t>giardia</a:t>
            </a:r>
            <a:r>
              <a:rPr lang="en-US" dirty="0" smtClean="0">
                <a:solidFill>
                  <a:schemeClr val="tx2">
                    <a:lumMod val="50000"/>
                  </a:schemeClr>
                </a:solidFill>
              </a:rPr>
              <a:t>  cysts </a:t>
            </a:r>
          </a:p>
          <a:p>
            <a:pPr algn="l" rtl="0">
              <a:buFont typeface="Wingdings" pitchFamily="2" charset="2"/>
              <a:buChar char="q"/>
            </a:pPr>
            <a:r>
              <a:rPr lang="en-US" dirty="0" smtClean="0">
                <a:solidFill>
                  <a:schemeClr val="tx2">
                    <a:lumMod val="50000"/>
                  </a:schemeClr>
                </a:solidFill>
              </a:rPr>
              <a:t>Ingested food </a:t>
            </a:r>
          </a:p>
          <a:p>
            <a:pPr algn="l" rtl="0">
              <a:buFont typeface="Wingdings" pitchFamily="2" charset="2"/>
              <a:buChar char="q"/>
            </a:pPr>
            <a:r>
              <a:rPr lang="en-US" dirty="0" smtClean="0">
                <a:solidFill>
                  <a:schemeClr val="tx2">
                    <a:lumMod val="50000"/>
                  </a:schemeClr>
                </a:solidFill>
              </a:rPr>
              <a:t>Direct fecal contamination </a:t>
            </a:r>
          </a:p>
          <a:p>
            <a:pPr algn="l" rtl="0">
              <a:buFont typeface="Wingdings" pitchFamily="2" charset="2"/>
              <a:buChar char="q"/>
            </a:pPr>
            <a:r>
              <a:rPr lang="en-US" dirty="0" smtClean="0">
                <a:solidFill>
                  <a:schemeClr val="tx2">
                    <a:lumMod val="50000"/>
                  </a:schemeClr>
                </a:solidFill>
              </a:rPr>
              <a:t>Animals </a:t>
            </a:r>
            <a:r>
              <a:rPr lang="en-US" dirty="0" err="1" smtClean="0">
                <a:solidFill>
                  <a:schemeClr val="tx2">
                    <a:lumMod val="50000"/>
                  </a:schemeClr>
                </a:solidFill>
              </a:rPr>
              <a:t>giardia</a:t>
            </a:r>
            <a:r>
              <a:rPr lang="en-US" dirty="0" smtClean="0">
                <a:solidFill>
                  <a:schemeClr val="tx2">
                    <a:lumMod val="50000"/>
                  </a:schemeClr>
                </a:solidFill>
              </a:rPr>
              <a:t> harbored by rodents , cattle , sheep </a:t>
            </a:r>
            <a:endParaRPr lang="ar-SA" dirty="0">
              <a:solidFill>
                <a:schemeClr val="tx2">
                  <a:lumMod val="50000"/>
                </a:schemeClr>
              </a:solidFill>
            </a:endParaRPr>
          </a:p>
        </p:txBody>
      </p:sp>
    </p:spTree>
  </p:cSld>
  <p:clrMapOvr>
    <a:masterClrMapping/>
  </p:clrMapOvr>
  <p:transition spd="med">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249362"/>
          </a:xfrm>
        </p:spPr>
        <p:txBody>
          <a:bodyPr>
            <a:normAutofit fontScale="90000"/>
          </a:bodyPr>
          <a:lstStyle/>
          <a:p>
            <a:pPr rtl="0"/>
            <a:r>
              <a:rPr lang="en-US" sz="5300" b="1" dirty="0" smtClean="0">
                <a:solidFill>
                  <a:srgbClr val="00B050"/>
                </a:solidFill>
              </a:rPr>
              <a:t>Prevention</a:t>
            </a:r>
            <a:r>
              <a:rPr lang="en-US" b="1" dirty="0" smtClean="0"/>
              <a:t/>
            </a:r>
            <a:br>
              <a:rPr lang="en-US" b="1" dirty="0" smtClean="0"/>
            </a:br>
            <a:endParaRPr lang="ar-SA"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dirty="0" smtClean="0"/>
              <a:t>Do not drink water without boiling </a:t>
            </a:r>
          </a:p>
          <a:p>
            <a:pPr algn="l" rtl="0">
              <a:buFont typeface="Wingdings" pitchFamily="2" charset="2"/>
              <a:buChar char="v"/>
            </a:pPr>
            <a:r>
              <a:rPr lang="en-US" dirty="0" smtClean="0"/>
              <a:t>Do not brush teeth with tap water</a:t>
            </a:r>
          </a:p>
          <a:p>
            <a:pPr algn="l" rtl="0">
              <a:buFont typeface="Wingdings" pitchFamily="2" charset="2"/>
              <a:buChar char="v"/>
            </a:pPr>
            <a:r>
              <a:rPr lang="en-US" dirty="0" smtClean="0"/>
              <a:t>Do not eat uncooked or unpeeled fruit or  </a:t>
            </a:r>
            <a:r>
              <a:rPr lang="en-US" dirty="0" err="1" smtClean="0"/>
              <a:t>vegetabile</a:t>
            </a:r>
            <a:r>
              <a:rPr lang="en-US" dirty="0" smtClean="0"/>
              <a:t> </a:t>
            </a:r>
          </a:p>
          <a:p>
            <a:pPr algn="l" rtl="0">
              <a:buFont typeface="Wingdings" pitchFamily="2" charset="2"/>
              <a:buChar char="v"/>
            </a:pPr>
            <a:r>
              <a:rPr lang="en-US" dirty="0" smtClean="0"/>
              <a:t>Wash hands before eating food </a:t>
            </a:r>
          </a:p>
          <a:p>
            <a:pPr algn="l" rtl="0">
              <a:buNone/>
            </a:pPr>
            <a:endParaRPr lang="en-US" dirty="0" smtClean="0"/>
          </a:p>
        </p:txBody>
      </p:sp>
    </p:spTree>
  </p:cSld>
  <p:clrMapOvr>
    <a:masterClrMapping/>
  </p:clrMapOvr>
  <p:transition spd="med">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5400" b="1" i="1" dirty="0" smtClean="0">
                <a:solidFill>
                  <a:srgbClr val="00B050"/>
                </a:solidFill>
                <a:latin typeface="Monotype Corsiva" pitchFamily="66" charset="0"/>
              </a:rPr>
              <a:t>Treatment</a:t>
            </a:r>
            <a:endParaRPr lang="ar-SA" sz="5400" b="1" i="1" dirty="0">
              <a:solidFill>
                <a:srgbClr val="00B050"/>
              </a:solidFill>
              <a:latin typeface="Monotype Corsiva" pitchFamily="66" charset="0"/>
            </a:endParaRPr>
          </a:p>
        </p:txBody>
      </p:sp>
      <p:sp>
        <p:nvSpPr>
          <p:cNvPr id="3" name="عنصر نائب للمحتوى 2"/>
          <p:cNvSpPr>
            <a:spLocks noGrp="1"/>
          </p:cNvSpPr>
          <p:nvPr>
            <p:ph idx="1"/>
          </p:nvPr>
        </p:nvSpPr>
        <p:spPr/>
        <p:txBody>
          <a:bodyPr>
            <a:normAutofit/>
          </a:bodyPr>
          <a:lstStyle/>
          <a:p>
            <a:pPr algn="l" rtl="0">
              <a:lnSpc>
                <a:spcPct val="80000"/>
              </a:lnSpc>
              <a:buFont typeface="Wingdings" pitchFamily="2" charset="2"/>
              <a:buChar char="§"/>
            </a:pPr>
            <a:r>
              <a:rPr lang="en-US" sz="2800" dirty="0" err="1" smtClean="0"/>
              <a:t>Giardiasis</a:t>
            </a:r>
            <a:r>
              <a:rPr lang="en-US" sz="2800" dirty="0" smtClean="0"/>
              <a:t> </a:t>
            </a:r>
            <a:r>
              <a:rPr lang="en-US" sz="2800" b="1" dirty="0" smtClean="0"/>
              <a:t>treatment</a:t>
            </a:r>
            <a:r>
              <a:rPr lang="en-US" sz="2800" dirty="0" smtClean="0"/>
              <a:t> is accomplished with antimicrobial drugs such as: </a:t>
            </a:r>
            <a:r>
              <a:rPr lang="en-US" sz="2800" dirty="0" err="1" smtClean="0"/>
              <a:t>metronidazole</a:t>
            </a:r>
            <a:r>
              <a:rPr lang="en-US" sz="2800" dirty="0" smtClean="0"/>
              <a:t>, </a:t>
            </a:r>
            <a:r>
              <a:rPr lang="en-US" sz="2800" dirty="0" err="1" smtClean="0"/>
              <a:t>nitazoxanide</a:t>
            </a:r>
            <a:r>
              <a:rPr lang="en-US" sz="2800" dirty="0" smtClean="0"/>
              <a:t> (good for treating children), </a:t>
            </a:r>
            <a:r>
              <a:rPr lang="en-US" sz="2800" dirty="0" err="1" smtClean="0"/>
              <a:t>tinidazole</a:t>
            </a:r>
            <a:r>
              <a:rPr lang="en-US" sz="2800" dirty="0" smtClean="0"/>
              <a:t>, </a:t>
            </a:r>
            <a:r>
              <a:rPr lang="en-US" sz="2800" dirty="0" err="1" smtClean="0"/>
              <a:t>paromomycin</a:t>
            </a:r>
            <a:r>
              <a:rPr lang="en-US" sz="2800" dirty="0" smtClean="0"/>
              <a:t>, </a:t>
            </a:r>
            <a:r>
              <a:rPr lang="en-US" sz="2800" dirty="0" err="1" smtClean="0"/>
              <a:t>quinacrine</a:t>
            </a:r>
            <a:r>
              <a:rPr lang="en-US" sz="2800" dirty="0" smtClean="0"/>
              <a:t> and </a:t>
            </a:r>
            <a:r>
              <a:rPr lang="en-US" sz="2800" dirty="0" err="1" smtClean="0"/>
              <a:t>furazolidone</a:t>
            </a:r>
            <a:r>
              <a:rPr lang="en-US" sz="2800" dirty="0" smtClean="0"/>
              <a:t>.</a:t>
            </a:r>
            <a:endParaRPr lang="en-US" sz="2800" u="sng" dirty="0" smtClean="0"/>
          </a:p>
          <a:p>
            <a:pPr algn="l" rtl="0">
              <a:lnSpc>
                <a:spcPct val="80000"/>
              </a:lnSpc>
              <a:buFont typeface="Wingdings" pitchFamily="2" charset="2"/>
              <a:buChar char="§"/>
            </a:pPr>
            <a:endParaRPr lang="en-US" sz="2800" u="sng" dirty="0" smtClean="0"/>
          </a:p>
          <a:p>
            <a:pPr algn="l" rtl="0">
              <a:lnSpc>
                <a:spcPct val="80000"/>
              </a:lnSpc>
              <a:buFont typeface="Wingdings" pitchFamily="2" charset="2"/>
              <a:buChar char="§"/>
            </a:pPr>
            <a:r>
              <a:rPr lang="en-US" sz="2800" u="sng" dirty="0" smtClean="0"/>
              <a:t>Treatment</a:t>
            </a:r>
            <a:r>
              <a:rPr lang="en-US" sz="2800" dirty="0" smtClean="0"/>
              <a:t>: </a:t>
            </a:r>
            <a:r>
              <a:rPr lang="en-US" sz="2800" dirty="0" err="1" smtClean="0">
                <a:solidFill>
                  <a:srgbClr val="CC0000"/>
                </a:solidFill>
              </a:rPr>
              <a:t>Metronidazole</a:t>
            </a:r>
            <a:r>
              <a:rPr lang="en-US" sz="2800" dirty="0" smtClean="0">
                <a:solidFill>
                  <a:srgbClr val="CC0000"/>
                </a:solidFill>
              </a:rPr>
              <a:t> OR </a:t>
            </a:r>
            <a:r>
              <a:rPr lang="en-US" sz="2800" dirty="0" err="1" smtClean="0">
                <a:solidFill>
                  <a:srgbClr val="CC0000"/>
                </a:solidFill>
              </a:rPr>
              <a:t>Tinidazole</a:t>
            </a:r>
            <a:r>
              <a:rPr lang="en-US" sz="2800" dirty="0" smtClean="0">
                <a:solidFill>
                  <a:srgbClr val="CC0000"/>
                </a:solidFill>
              </a:rPr>
              <a:t> </a:t>
            </a:r>
          </a:p>
          <a:p>
            <a:pPr algn="l" rtl="0">
              <a:lnSpc>
                <a:spcPct val="80000"/>
              </a:lnSpc>
              <a:buNone/>
            </a:pPr>
            <a:r>
              <a:rPr lang="en-US" sz="2800" dirty="0" smtClean="0">
                <a:solidFill>
                  <a:srgbClr val="CC0000"/>
                </a:solidFill>
              </a:rPr>
              <a:t>                  Recently </a:t>
            </a:r>
            <a:r>
              <a:rPr lang="en-US" sz="2800" dirty="0" err="1" smtClean="0">
                <a:solidFill>
                  <a:srgbClr val="CC0000"/>
                </a:solidFill>
              </a:rPr>
              <a:t>Albendazole</a:t>
            </a:r>
            <a:r>
              <a:rPr lang="en-US" sz="2800" dirty="0" smtClean="0">
                <a:solidFill>
                  <a:srgbClr val="CC0000"/>
                </a:solidFill>
              </a:rPr>
              <a:t>.</a:t>
            </a:r>
          </a:p>
          <a:p>
            <a:pPr algn="l" rtl="0"/>
            <a:endParaRPr lang="en-US" sz="2800" dirty="0" smtClean="0"/>
          </a:p>
          <a:p>
            <a:pPr algn="l" rtl="0"/>
            <a:endParaRPr lang="ar-SA" sz="2800" dirty="0"/>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 of </a:t>
            </a:r>
            <a:r>
              <a:rPr lang="en-US" dirty="0" err="1" smtClean="0"/>
              <a:t>Giardiasis</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sz="2400" b="1" i="1" dirty="0" err="1" smtClean="0"/>
              <a:t>Giardia</a:t>
            </a:r>
            <a:r>
              <a:rPr lang="en-US" sz="2400" b="1" i="1" dirty="0" smtClean="0"/>
              <a:t> </a:t>
            </a:r>
            <a:r>
              <a:rPr lang="en-US" sz="2400" b="1" i="1" dirty="0" err="1" smtClean="0"/>
              <a:t>lamblia</a:t>
            </a:r>
            <a:r>
              <a:rPr lang="en-US" sz="2400" dirty="0" smtClean="0"/>
              <a:t> </a:t>
            </a:r>
            <a:r>
              <a:rPr lang="en-US" sz="2200" dirty="0" smtClean="0"/>
              <a:t>is a </a:t>
            </a:r>
            <a:r>
              <a:rPr lang="en-US" sz="2200" dirty="0" smtClean="0">
                <a:hlinkClick r:id="rId2" tooltip="Flagellate"/>
              </a:rPr>
              <a:t>flagellated</a:t>
            </a:r>
            <a:r>
              <a:rPr lang="en-US" sz="2200" dirty="0" smtClean="0"/>
              <a:t> </a:t>
            </a:r>
            <a:r>
              <a:rPr lang="en-US" sz="2200" dirty="0" smtClean="0">
                <a:hlinkClick r:id="rId3" tooltip="Protozoa"/>
              </a:rPr>
              <a:t>protozoan</a:t>
            </a:r>
            <a:r>
              <a:rPr lang="en-US" sz="2200" dirty="0" smtClean="0"/>
              <a:t> </a:t>
            </a:r>
            <a:r>
              <a:rPr lang="en-US" sz="2200" dirty="0" smtClean="0">
                <a:hlinkClick r:id="rId4" tooltip="Parasite"/>
              </a:rPr>
              <a:t>parasite</a:t>
            </a:r>
            <a:r>
              <a:rPr lang="en-US" sz="2200" dirty="0" smtClean="0"/>
              <a:t> that colonizes and reproduces in the small intestine, causing </a:t>
            </a:r>
            <a:r>
              <a:rPr lang="en-US" sz="2200" dirty="0" err="1" smtClean="0">
                <a:hlinkClick r:id="rId5" tooltip="Giardiasis"/>
              </a:rPr>
              <a:t>giardiasis</a:t>
            </a:r>
            <a:r>
              <a:rPr lang="en-US" sz="2200" dirty="0" smtClean="0"/>
              <a:t>. The parasite attaches to the </a:t>
            </a:r>
            <a:r>
              <a:rPr lang="en-US" sz="2200" dirty="0" smtClean="0">
                <a:hlinkClick r:id="rId6" tooltip="Epithelium"/>
              </a:rPr>
              <a:t>epithelium</a:t>
            </a:r>
            <a:r>
              <a:rPr lang="en-US" sz="2200" dirty="0" smtClean="0"/>
              <a:t> by a </a:t>
            </a:r>
            <a:r>
              <a:rPr lang="en-US" sz="2200" dirty="0" smtClean="0">
                <a:hlinkClick r:id="rId7" tooltip="Ventral"/>
              </a:rPr>
              <a:t>ventral</a:t>
            </a:r>
            <a:r>
              <a:rPr lang="en-US" sz="2200" dirty="0" smtClean="0"/>
              <a:t> adhesive disc, and reproduces by </a:t>
            </a:r>
            <a:r>
              <a:rPr lang="en-US" sz="2200" dirty="0" smtClean="0">
                <a:hlinkClick r:id="rId8" tooltip="Binary fission"/>
              </a:rPr>
              <a:t>binary fission</a:t>
            </a:r>
            <a:r>
              <a:rPr lang="en-US" sz="2200" dirty="0" smtClean="0"/>
              <a:t>.</a:t>
            </a:r>
            <a:r>
              <a:rPr lang="en-US" sz="2200" baseline="30000" dirty="0" smtClean="0"/>
              <a:t> </a:t>
            </a:r>
            <a:r>
              <a:rPr lang="en-US" sz="2200" dirty="0" smtClean="0"/>
              <a:t> </a:t>
            </a:r>
            <a:r>
              <a:rPr lang="en-US" sz="2200" dirty="0" err="1" smtClean="0"/>
              <a:t>Giardiasis</a:t>
            </a:r>
            <a:r>
              <a:rPr lang="en-US" sz="2200" dirty="0" smtClean="0"/>
              <a:t> does not spread by  the bloodstream, nor does it spread to other parts of the </a:t>
            </a:r>
            <a:r>
              <a:rPr lang="en-US" sz="2200" dirty="0" smtClean="0">
                <a:hlinkClick r:id="rId9" tooltip="Gastrointestinal tract"/>
              </a:rPr>
              <a:t>gastrointestinal tract</a:t>
            </a:r>
            <a:r>
              <a:rPr lang="en-US" sz="2200" dirty="0" smtClean="0"/>
              <a:t>, but remains confined to the  </a:t>
            </a:r>
            <a:r>
              <a:rPr lang="en-US" sz="2200" dirty="0" smtClean="0">
                <a:hlinkClick r:id="rId10" tooltip="Lumen (anatomy)"/>
              </a:rPr>
              <a:t>lumen</a:t>
            </a:r>
            <a:r>
              <a:rPr lang="en-US" sz="2200" dirty="0" smtClean="0"/>
              <a:t> of the small intestine . </a:t>
            </a:r>
            <a:r>
              <a:rPr lang="en-US" sz="2200" i="1" dirty="0" err="1" smtClean="0"/>
              <a:t>Giardia</a:t>
            </a:r>
            <a:r>
              <a:rPr lang="en-US" sz="2200" dirty="0" smtClean="0"/>
              <a:t>  </a:t>
            </a:r>
            <a:r>
              <a:rPr lang="en-US" sz="2200" dirty="0" err="1" smtClean="0">
                <a:hlinkClick r:id="rId11" tooltip="Trophozoite"/>
              </a:rPr>
              <a:t>trophozoites</a:t>
            </a:r>
            <a:r>
              <a:rPr lang="en-US" sz="2200" dirty="0" smtClean="0"/>
              <a:t> absorb their nutrients from the lumen of the small intestine, and are </a:t>
            </a:r>
            <a:r>
              <a:rPr lang="en-US" sz="2200" dirty="0" smtClean="0">
                <a:hlinkClick r:id="rId12" tooltip="Anaerobe"/>
              </a:rPr>
              <a:t>anaerobes</a:t>
            </a:r>
            <a:r>
              <a:rPr lang="en-US" sz="2200" dirty="0" smtClean="0"/>
              <a:t>.  characteristic pattern resembles the familiar "</a:t>
            </a:r>
            <a:r>
              <a:rPr lang="en-US" sz="2200" dirty="0" smtClean="0">
                <a:hlinkClick r:id="rId13" tooltip="Smiley"/>
              </a:rPr>
              <a:t>smiley</a:t>
            </a:r>
            <a:r>
              <a:rPr lang="en-US" sz="2200" dirty="0" smtClean="0"/>
              <a:t> face" symbol. Their life cycle alternates between an actively swimming </a:t>
            </a:r>
            <a:r>
              <a:rPr lang="en-US" sz="2200" dirty="0" err="1" smtClean="0">
                <a:hlinkClick r:id="rId11" tooltip="Trophozoite"/>
              </a:rPr>
              <a:t>trophozoite</a:t>
            </a:r>
            <a:r>
              <a:rPr lang="en-US" sz="2200" dirty="0" smtClean="0"/>
              <a:t> and an infective, resistant </a:t>
            </a:r>
            <a:r>
              <a:rPr lang="en-US" sz="2200" dirty="0" smtClean="0">
                <a:hlinkClick r:id="rId14" tooltip="Microbial cyst"/>
              </a:rPr>
              <a:t>cyst</a:t>
            </a:r>
            <a:r>
              <a:rPr lang="en-US" sz="2200" dirty="0" smtClean="0"/>
              <a:t>. That means </a:t>
            </a:r>
            <a:r>
              <a:rPr lang="en-US" sz="2200" dirty="0" err="1" smtClean="0"/>
              <a:t>giardia</a:t>
            </a:r>
            <a:r>
              <a:rPr lang="en-US" sz="2200" dirty="0" smtClean="0"/>
              <a:t> </a:t>
            </a:r>
            <a:r>
              <a:rPr lang="en-US" sz="2200" dirty="0" err="1" smtClean="0"/>
              <a:t>lamblia</a:t>
            </a:r>
            <a:r>
              <a:rPr lang="en-US" sz="2200" dirty="0" smtClean="0"/>
              <a:t>  have  </a:t>
            </a:r>
            <a:r>
              <a:rPr lang="en-US" sz="2400" dirty="0" smtClean="0"/>
              <a:t>two  phases pathogen is </a:t>
            </a:r>
            <a:r>
              <a:rPr lang="en-US" sz="2400" dirty="0" err="1" smtClean="0">
                <a:solidFill>
                  <a:srgbClr val="0070C0"/>
                </a:solidFill>
              </a:rPr>
              <a:t>trophozoites</a:t>
            </a:r>
            <a:r>
              <a:rPr lang="en-US" sz="2400" dirty="0" smtClean="0">
                <a:solidFill>
                  <a:srgbClr val="0070C0"/>
                </a:solidFill>
              </a:rPr>
              <a:t>  </a:t>
            </a:r>
            <a:r>
              <a:rPr lang="en-US" sz="2400" dirty="0" smtClean="0">
                <a:solidFill>
                  <a:schemeClr val="tx1">
                    <a:lumMod val="95000"/>
                    <a:lumOff val="5000"/>
                  </a:schemeClr>
                </a:solidFill>
              </a:rPr>
              <a:t>active stage and </a:t>
            </a:r>
            <a:r>
              <a:rPr lang="en-US" sz="2400" dirty="0" err="1" smtClean="0">
                <a:solidFill>
                  <a:schemeClr val="tx1">
                    <a:lumMod val="95000"/>
                    <a:lumOff val="5000"/>
                  </a:schemeClr>
                </a:solidFill>
              </a:rPr>
              <a:t>causeing</a:t>
            </a:r>
            <a:r>
              <a:rPr lang="en-US" sz="2400" dirty="0" smtClean="0">
                <a:solidFill>
                  <a:schemeClr val="tx1">
                    <a:lumMod val="95000"/>
                    <a:lumOff val="5000"/>
                  </a:schemeClr>
                </a:solidFill>
              </a:rPr>
              <a:t> </a:t>
            </a:r>
            <a:r>
              <a:rPr lang="en-US" sz="2400" dirty="0" err="1" smtClean="0">
                <a:solidFill>
                  <a:schemeClr val="tx1">
                    <a:lumMod val="95000"/>
                    <a:lumOff val="5000"/>
                  </a:schemeClr>
                </a:solidFill>
              </a:rPr>
              <a:t>giardiasis</a:t>
            </a:r>
            <a:r>
              <a:rPr lang="en-US" sz="2400" dirty="0" smtClean="0">
                <a:solidFill>
                  <a:schemeClr val="tx1">
                    <a:lumMod val="95000"/>
                    <a:lumOff val="5000"/>
                  </a:schemeClr>
                </a:solidFill>
              </a:rPr>
              <a:t> disease &amp;</a:t>
            </a:r>
            <a:r>
              <a:rPr lang="en-US" sz="2400" dirty="0" smtClean="0">
                <a:solidFill>
                  <a:srgbClr val="0070C0"/>
                </a:solidFill>
              </a:rPr>
              <a:t>cyst</a:t>
            </a:r>
            <a:r>
              <a:rPr lang="en-US" sz="2400" dirty="0" smtClean="0">
                <a:solidFill>
                  <a:schemeClr val="tx1">
                    <a:lumMod val="95000"/>
                    <a:lumOff val="5000"/>
                  </a:schemeClr>
                </a:solidFill>
              </a:rPr>
              <a:t> is </a:t>
            </a:r>
            <a:r>
              <a:rPr lang="en-US" sz="2400" dirty="0" err="1" smtClean="0">
                <a:solidFill>
                  <a:schemeClr val="tx1">
                    <a:lumMod val="95000"/>
                    <a:lumOff val="5000"/>
                  </a:schemeClr>
                </a:solidFill>
              </a:rPr>
              <a:t>infactive</a:t>
            </a:r>
            <a:r>
              <a:rPr lang="en-US" sz="2400" dirty="0" smtClean="0">
                <a:solidFill>
                  <a:schemeClr val="tx1">
                    <a:lumMod val="95000"/>
                    <a:lumOff val="5000"/>
                  </a:schemeClr>
                </a:solidFill>
              </a:rPr>
              <a:t> stage </a:t>
            </a:r>
            <a:endParaRPr lang="ar-SA" sz="2200" dirty="0">
              <a:solidFill>
                <a:srgbClr val="0070C0"/>
              </a:solidFill>
            </a:endParaRPr>
          </a:p>
        </p:txBody>
      </p:sp>
    </p:spTree>
  </p:cSld>
  <p:clrMapOvr>
    <a:masterClrMapping/>
  </p:clrMapOvr>
  <p:transition spd="med">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5400" b="1" i="1" dirty="0" err="1" smtClean="0">
                <a:solidFill>
                  <a:srgbClr val="FF0000"/>
                </a:solidFill>
              </a:rPr>
              <a:t>Refrence</a:t>
            </a:r>
            <a:endParaRPr lang="ar-SA" sz="5400" b="1" i="1" dirty="0">
              <a:solidFill>
                <a:srgbClr val="FF0000"/>
              </a:solidFill>
            </a:endParaRPr>
          </a:p>
        </p:txBody>
      </p:sp>
      <p:sp>
        <p:nvSpPr>
          <p:cNvPr id="3" name="عنصر نائب للمحتوى 2"/>
          <p:cNvSpPr>
            <a:spLocks noGrp="1"/>
          </p:cNvSpPr>
          <p:nvPr>
            <p:ph idx="1"/>
          </p:nvPr>
        </p:nvSpPr>
        <p:spPr/>
        <p:txBody>
          <a:bodyPr/>
          <a:lstStyle/>
          <a:p>
            <a:pPr algn="l" rtl="0">
              <a:buFont typeface="Wingdings" pitchFamily="2" charset="2"/>
              <a:buChar char="q"/>
            </a:pPr>
            <a:endParaRPr lang="en-US" dirty="0" smtClean="0"/>
          </a:p>
          <a:p>
            <a:pPr algn="l" rtl="0">
              <a:buFont typeface="Wingdings" pitchFamily="2" charset="2"/>
              <a:buChar char="q"/>
            </a:pPr>
            <a:r>
              <a:rPr lang="en-US" dirty="0" smtClean="0">
                <a:solidFill>
                  <a:srgbClr val="00B050"/>
                </a:solidFill>
              </a:rPr>
              <a:t>Medical microbiology </a:t>
            </a:r>
          </a:p>
          <a:p>
            <a:pPr algn="l" rtl="0">
              <a:buNone/>
            </a:pPr>
            <a:endParaRPr lang="en-US" dirty="0" smtClean="0">
              <a:solidFill>
                <a:srgbClr val="00B050"/>
              </a:solidFill>
            </a:endParaRPr>
          </a:p>
          <a:p>
            <a:pPr algn="l" rtl="0">
              <a:buFont typeface="Wingdings" pitchFamily="2" charset="2"/>
              <a:buChar char="q"/>
            </a:pPr>
            <a:r>
              <a:rPr lang="en-US" dirty="0" smtClean="0">
                <a:solidFill>
                  <a:srgbClr val="00B050"/>
                </a:solidFill>
              </a:rPr>
              <a:t>Medical </a:t>
            </a:r>
            <a:r>
              <a:rPr lang="en-US" dirty="0" err="1" smtClean="0">
                <a:solidFill>
                  <a:srgbClr val="00B050"/>
                </a:solidFill>
              </a:rPr>
              <a:t>parasitology</a:t>
            </a:r>
            <a:endParaRPr lang="en-US" dirty="0" smtClean="0">
              <a:solidFill>
                <a:srgbClr val="00B050"/>
              </a:solidFill>
            </a:endParaRPr>
          </a:p>
          <a:p>
            <a:pPr algn="l" rtl="0">
              <a:buFont typeface="Wingdings" pitchFamily="2" charset="2"/>
              <a:buChar char="q"/>
            </a:pPr>
            <a:endParaRPr lang="en-US" dirty="0" smtClean="0">
              <a:solidFill>
                <a:srgbClr val="00B050"/>
              </a:solidFill>
            </a:endParaRPr>
          </a:p>
          <a:p>
            <a:pPr algn="l" rtl="0">
              <a:buFont typeface="Wingdings" pitchFamily="2" charset="2"/>
              <a:buChar char="q"/>
            </a:pPr>
            <a:r>
              <a:rPr lang="en-US" dirty="0" err="1" smtClean="0">
                <a:solidFill>
                  <a:srgbClr val="00B050"/>
                </a:solidFill>
              </a:rPr>
              <a:t>Giardia</a:t>
            </a:r>
            <a:r>
              <a:rPr lang="en-US" dirty="0" smtClean="0">
                <a:solidFill>
                  <a:srgbClr val="00B050"/>
                </a:solidFill>
              </a:rPr>
              <a:t> </a:t>
            </a:r>
            <a:r>
              <a:rPr lang="en-US" dirty="0" err="1" smtClean="0">
                <a:solidFill>
                  <a:srgbClr val="00B050"/>
                </a:solidFill>
              </a:rPr>
              <a:t>lamblia</a:t>
            </a:r>
            <a:r>
              <a:rPr lang="en-US" dirty="0" smtClean="0">
                <a:solidFill>
                  <a:srgbClr val="00B050"/>
                </a:solidFill>
              </a:rPr>
              <a:t>  </a:t>
            </a:r>
            <a:r>
              <a:rPr lang="en-US" dirty="0" err="1" smtClean="0">
                <a:solidFill>
                  <a:srgbClr val="00B050"/>
                </a:solidFill>
              </a:rPr>
              <a:t>wikipedia</a:t>
            </a:r>
            <a:r>
              <a:rPr lang="en-US" dirty="0" smtClean="0">
                <a:solidFill>
                  <a:srgbClr val="00B050"/>
                </a:solidFill>
              </a:rPr>
              <a:t>, the free</a:t>
            </a:r>
          </a:p>
          <a:p>
            <a:pPr algn="l" rtl="0">
              <a:buNone/>
            </a:pPr>
            <a:r>
              <a:rPr lang="en-US" dirty="0" err="1" smtClean="0">
                <a:solidFill>
                  <a:srgbClr val="00B050"/>
                </a:solidFill>
              </a:rPr>
              <a:t>encoclopedia</a:t>
            </a:r>
            <a:endParaRPr lang="ar-SA" dirty="0">
              <a:solidFill>
                <a:srgbClr val="00B050"/>
              </a:solidFill>
            </a:endParaRPr>
          </a:p>
        </p:txBody>
      </p:sp>
    </p:spTree>
  </p:cSld>
  <p:clrMapOvr>
    <a:masterClrMapping/>
  </p:clrMapOvr>
  <p:transition spd="med">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Autofit/>
          </a:bodyPr>
          <a:lstStyle/>
          <a:p>
            <a:pPr rtl="0"/>
            <a:r>
              <a:rPr lang="en-US" sz="6000" b="1" i="1" dirty="0" smtClean="0">
                <a:solidFill>
                  <a:schemeClr val="bg2">
                    <a:lumMod val="10000"/>
                  </a:schemeClr>
                </a:solidFill>
              </a:rPr>
              <a:t> </a:t>
            </a:r>
            <a:r>
              <a:rPr lang="en-US" sz="6000" b="1" i="1" dirty="0" smtClean="0">
                <a:solidFill>
                  <a:srgbClr val="00B050"/>
                </a:solidFill>
              </a:rPr>
              <a:t>Thank you for listening</a:t>
            </a:r>
            <a:br>
              <a:rPr lang="en-US" sz="6000" b="1" i="1" dirty="0" smtClean="0">
                <a:solidFill>
                  <a:srgbClr val="00B050"/>
                </a:solidFill>
              </a:rPr>
            </a:br>
            <a:r>
              <a:rPr lang="en-US" sz="6000" b="1" i="1" dirty="0" smtClean="0">
                <a:solidFill>
                  <a:srgbClr val="00B050"/>
                </a:solidFill>
              </a:rPr>
              <a:t>to the lecture</a:t>
            </a:r>
            <a:endParaRPr lang="ar-SA" sz="6000" dirty="0"/>
          </a:p>
        </p:txBody>
      </p:sp>
      <p:sp>
        <p:nvSpPr>
          <p:cNvPr id="5" name="عنوان فرعي 4"/>
          <p:cNvSpPr>
            <a:spLocks noGrp="1"/>
          </p:cNvSpPr>
          <p:nvPr>
            <p:ph type="subTitle" idx="1"/>
          </p:nvPr>
        </p:nvSpPr>
        <p:spPr>
          <a:xfrm>
            <a:off x="1143000" y="3886200"/>
            <a:ext cx="6629400" cy="2514600"/>
          </a:xfrm>
        </p:spPr>
        <p:txBody>
          <a:bodyPr>
            <a:normAutofit fontScale="25000" lnSpcReduction="20000"/>
          </a:bodyPr>
          <a:lstStyle/>
          <a:p>
            <a:endParaRPr lang="en-US" sz="21600" dirty="0" smtClean="0">
              <a:solidFill>
                <a:schemeClr val="accent5">
                  <a:lumMod val="75000"/>
                </a:schemeClr>
              </a:solidFill>
            </a:endParaRPr>
          </a:p>
          <a:p>
            <a:pPr rtl="0"/>
            <a:r>
              <a:rPr lang="en-US" sz="21600" dirty="0" smtClean="0">
                <a:solidFill>
                  <a:schemeClr val="accent5">
                    <a:lumMod val="75000"/>
                  </a:schemeClr>
                </a:solidFill>
              </a:rPr>
              <a:t>We hope it will be useful</a:t>
            </a:r>
          </a:p>
          <a:p>
            <a:endParaRPr lang="ar-SA"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dirty="0" smtClean="0"/>
              <a:t>General characteristics</a:t>
            </a:r>
            <a:endParaRPr lang="ar-SA" dirty="0"/>
          </a:p>
        </p:txBody>
      </p:sp>
      <p:sp>
        <p:nvSpPr>
          <p:cNvPr id="3" name="عنصر نائب للمحتوى 2"/>
          <p:cNvSpPr>
            <a:spLocks noGrp="1"/>
          </p:cNvSpPr>
          <p:nvPr>
            <p:ph idx="1"/>
          </p:nvPr>
        </p:nvSpPr>
        <p:spPr>
          <a:xfrm>
            <a:off x="457200" y="1600200"/>
            <a:ext cx="8458200" cy="5410200"/>
          </a:xfrm>
        </p:spPr>
        <p:txBody>
          <a:bodyPr>
            <a:noAutofit/>
          </a:bodyPr>
          <a:lstStyle/>
          <a:p>
            <a:pPr algn="l" rtl="0">
              <a:buFont typeface="Wingdings" pitchFamily="2" charset="2"/>
              <a:buChar char="q"/>
            </a:pPr>
            <a:r>
              <a:rPr lang="en-US" sz="2400" dirty="0" smtClean="0"/>
              <a:t>  </a:t>
            </a:r>
            <a:r>
              <a:rPr lang="en-US" sz="1800" dirty="0" smtClean="0"/>
              <a:t>G . </a:t>
            </a:r>
            <a:r>
              <a:rPr lang="en-US" sz="1800" dirty="0" err="1" smtClean="0"/>
              <a:t>lamblia</a:t>
            </a:r>
            <a:r>
              <a:rPr lang="en-US" sz="1800" dirty="0" smtClean="0"/>
              <a:t>  is a heart –shaped organism </a:t>
            </a:r>
          </a:p>
          <a:p>
            <a:pPr algn="l" rtl="0">
              <a:buFont typeface="Wingdings" pitchFamily="2" charset="2"/>
              <a:buChar char="q"/>
            </a:pPr>
            <a:r>
              <a:rPr lang="en-US" sz="1800" dirty="0" smtClean="0"/>
              <a:t> </a:t>
            </a:r>
            <a:r>
              <a:rPr lang="en-US" sz="1800" i="1" dirty="0" err="1" smtClean="0"/>
              <a:t>Giardia</a:t>
            </a:r>
            <a:r>
              <a:rPr lang="en-US" sz="1800" dirty="0" smtClean="0"/>
              <a:t> have two </a:t>
            </a:r>
            <a:r>
              <a:rPr lang="en-US" sz="1800" dirty="0" smtClean="0">
                <a:hlinkClick r:id="rId3" tooltip="Cell nucleus"/>
              </a:rPr>
              <a:t>nuclei</a:t>
            </a:r>
            <a:r>
              <a:rPr lang="en-US" sz="1800" dirty="0" smtClean="0"/>
              <a:t>, and have 8 </a:t>
            </a:r>
            <a:r>
              <a:rPr lang="en-US" sz="1800" dirty="0" smtClean="0">
                <a:hlinkClick r:id="rId4" tooltip="Flagellum"/>
              </a:rPr>
              <a:t>flagella</a:t>
            </a:r>
            <a:r>
              <a:rPr lang="en-US" sz="1800" dirty="0" smtClean="0"/>
              <a:t>, </a:t>
            </a:r>
          </a:p>
          <a:p>
            <a:pPr algn="l" rtl="0">
              <a:buFont typeface="Wingdings" pitchFamily="2" charset="2"/>
              <a:buChar char="q"/>
            </a:pPr>
            <a:r>
              <a:rPr lang="en-US" sz="1800" dirty="0" smtClean="0"/>
              <a:t> lack both </a:t>
            </a:r>
            <a:r>
              <a:rPr lang="en-US" sz="1800" dirty="0" smtClean="0">
                <a:hlinkClick r:id="rId5" tooltip="Mitochondrion"/>
              </a:rPr>
              <a:t>mitochondria</a:t>
            </a:r>
            <a:r>
              <a:rPr lang="en-US" sz="1800" dirty="0" smtClean="0"/>
              <a:t> and a </a:t>
            </a:r>
            <a:r>
              <a:rPr lang="en-US" sz="1800" dirty="0" smtClean="0">
                <a:hlinkClick r:id="rId6" tooltip="Golgi apparatus"/>
              </a:rPr>
              <a:t>Golgi apparatus</a:t>
            </a:r>
            <a:r>
              <a:rPr lang="en-US" sz="1800" dirty="0" smtClean="0"/>
              <a:t>. </a:t>
            </a:r>
          </a:p>
          <a:p>
            <a:pPr algn="l" rtl="0">
              <a:buFont typeface="Wingdings" pitchFamily="2" charset="2"/>
              <a:buChar char="q"/>
            </a:pPr>
            <a:r>
              <a:rPr lang="en-US" sz="1800" dirty="0" smtClean="0"/>
              <a:t>they are now known to possess a complex </a:t>
            </a:r>
            <a:r>
              <a:rPr lang="en-US" sz="1800" dirty="0" err="1" smtClean="0"/>
              <a:t>endomembrane</a:t>
            </a:r>
            <a:r>
              <a:rPr lang="en-US" sz="1800" dirty="0" smtClean="0"/>
              <a:t> system as well as mitochondrial relics, called </a:t>
            </a:r>
            <a:r>
              <a:rPr lang="en-US" sz="1800" dirty="0" err="1" smtClean="0">
                <a:hlinkClick r:id="rId7" tooltip="Mitosome"/>
              </a:rPr>
              <a:t>mitosomes</a:t>
            </a:r>
            <a:r>
              <a:rPr lang="en-US" sz="1800" dirty="0" smtClean="0"/>
              <a:t>.</a:t>
            </a:r>
            <a:r>
              <a:rPr lang="en-US" sz="1800" baseline="30000" dirty="0" smtClean="0"/>
              <a:t> </a:t>
            </a:r>
            <a:r>
              <a:rPr lang="en-US" sz="1800" dirty="0" smtClean="0"/>
              <a:t> The </a:t>
            </a:r>
            <a:r>
              <a:rPr lang="en-US" sz="1800" dirty="0" err="1" smtClean="0"/>
              <a:t>mitosomes</a:t>
            </a:r>
            <a:r>
              <a:rPr lang="en-US" sz="1800" dirty="0" smtClean="0"/>
              <a:t> are not used in </a:t>
            </a:r>
            <a:r>
              <a:rPr lang="en-US" sz="1800" dirty="0" smtClean="0">
                <a:hlinkClick r:id="rId8" tooltip="Adenosine triphosphate"/>
              </a:rPr>
              <a:t>ATP</a:t>
            </a:r>
            <a:r>
              <a:rPr lang="en-US" sz="1800" dirty="0" smtClean="0"/>
              <a:t> synthesis the way mitochondria are, but are involved in the maturation of </a:t>
            </a:r>
            <a:r>
              <a:rPr lang="en-US" sz="1800" dirty="0" smtClean="0">
                <a:hlinkClick r:id="rId9" tooltip="Iron-sulfur protein"/>
              </a:rPr>
              <a:t>iron-sulfur proteins</a:t>
            </a:r>
            <a:r>
              <a:rPr lang="en-US" sz="1800" dirty="0" smtClean="0"/>
              <a:t>. </a:t>
            </a:r>
          </a:p>
          <a:p>
            <a:pPr algn="l" rtl="0">
              <a:buFont typeface="Wingdings" pitchFamily="2" charset="2"/>
              <a:buChar char="q"/>
            </a:pPr>
            <a:r>
              <a:rPr lang="en-US" sz="1800" dirty="0" smtClean="0"/>
              <a:t>reproduces by </a:t>
            </a:r>
            <a:r>
              <a:rPr lang="en-US" sz="1800" dirty="0" smtClean="0">
                <a:hlinkClick r:id="rId10" tooltip="Binary fission"/>
              </a:rPr>
              <a:t>binary fission</a:t>
            </a:r>
            <a:r>
              <a:rPr lang="en-US" sz="1800" dirty="0" smtClean="0"/>
              <a:t> .</a:t>
            </a:r>
          </a:p>
          <a:p>
            <a:pPr algn="l" rtl="0">
              <a:buFont typeface="Wingdings" pitchFamily="2" charset="2"/>
              <a:buChar char="q"/>
            </a:pPr>
            <a:r>
              <a:rPr lang="en-US" sz="1800" dirty="0" smtClean="0"/>
              <a:t>Measure between 12-15 </a:t>
            </a:r>
            <a:r>
              <a:rPr lang="en-US" sz="1800" dirty="0" err="1" smtClean="0"/>
              <a:t>Mnin</a:t>
            </a:r>
            <a:r>
              <a:rPr lang="en-US" sz="1800" dirty="0" smtClean="0"/>
              <a:t> length and 5-9 </a:t>
            </a:r>
            <a:r>
              <a:rPr lang="en-US" sz="1800" dirty="0" err="1" smtClean="0"/>
              <a:t>Mn</a:t>
            </a:r>
            <a:r>
              <a:rPr lang="en-US" sz="1800" dirty="0" smtClean="0"/>
              <a:t> in width </a:t>
            </a:r>
          </a:p>
          <a:p>
            <a:pPr algn="l" rtl="0">
              <a:buFont typeface="Wingdings" pitchFamily="2" charset="2"/>
              <a:buChar char="q"/>
            </a:pPr>
            <a:r>
              <a:rPr lang="en-US" sz="1800" dirty="0" smtClean="0"/>
              <a:t>They  are </a:t>
            </a:r>
            <a:r>
              <a:rPr lang="en-US" sz="1800" dirty="0" smtClean="0">
                <a:hlinkClick r:id="rId11" tooltip="Anaerobe"/>
              </a:rPr>
              <a:t>anaerobes</a:t>
            </a:r>
            <a:r>
              <a:rPr lang="en-US" sz="1800" dirty="0" smtClean="0"/>
              <a:t> </a:t>
            </a:r>
            <a:r>
              <a:rPr lang="en-US" sz="1800" dirty="0" err="1" smtClean="0"/>
              <a:t>orgenisms</a:t>
            </a:r>
            <a:endParaRPr lang="ar-SA" sz="1800" dirty="0"/>
          </a:p>
        </p:txBody>
      </p:sp>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5562600"/>
            <a:ext cx="5486400" cy="1066800"/>
          </a:xfrm>
        </p:spPr>
        <p:txBody>
          <a:bodyPr>
            <a:noAutofit/>
          </a:bodyPr>
          <a:lstStyle/>
          <a:p>
            <a:r>
              <a:rPr lang="en-US" sz="4000" dirty="0" err="1" smtClean="0">
                <a:solidFill>
                  <a:srgbClr val="FF0000"/>
                </a:solidFill>
              </a:rPr>
              <a:t>Giardia</a:t>
            </a:r>
            <a:r>
              <a:rPr lang="en-US" sz="4000" dirty="0" smtClean="0">
                <a:solidFill>
                  <a:srgbClr val="FF0000"/>
                </a:solidFill>
              </a:rPr>
              <a:t> </a:t>
            </a:r>
            <a:r>
              <a:rPr lang="en-US" sz="4000" dirty="0" err="1" smtClean="0">
                <a:solidFill>
                  <a:srgbClr val="FF0000"/>
                </a:solidFill>
              </a:rPr>
              <a:t>lamblia</a:t>
            </a:r>
            <a:r>
              <a:rPr lang="en-US" sz="4000" dirty="0" smtClean="0">
                <a:solidFill>
                  <a:srgbClr val="FF0000"/>
                </a:solidFill>
              </a:rPr>
              <a:t>                               </a:t>
            </a:r>
            <a:endParaRPr lang="ar-SA" sz="4000" dirty="0">
              <a:solidFill>
                <a:srgbClr val="FF0000"/>
              </a:solidFill>
            </a:endParaRPr>
          </a:p>
        </p:txBody>
      </p:sp>
      <p:pic>
        <p:nvPicPr>
          <p:cNvPr id="5" name="عنصر نائب للصورة 4" descr="479px-giardia_lamblia_sem_8698_lores.jpg"/>
          <p:cNvPicPr>
            <a:picLocks noGrp="1" noChangeAspect="1"/>
          </p:cNvPicPr>
          <p:nvPr>
            <p:ph type="pic" idx="1"/>
          </p:nvPr>
        </p:nvPicPr>
        <p:blipFill>
          <a:blip r:embed="rId2"/>
          <a:srcRect t="3105" b="3105"/>
          <a:stretch>
            <a:fillRect/>
          </a:stretch>
        </p:blipFill>
        <p:spPr>
          <a:xfrm>
            <a:off x="685800" y="228600"/>
            <a:ext cx="7696200" cy="4724399"/>
          </a:xfrm>
        </p:spPr>
      </p:pic>
    </p:spTree>
  </p:cSld>
  <p:clrMapOvr>
    <a:masterClrMapping/>
  </p:clrMapOvr>
  <p:transition spd="med">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b="1" dirty="0" smtClean="0">
                <a:solidFill>
                  <a:srgbClr val="FF0000"/>
                </a:solidFill>
              </a:rPr>
              <a:t>Morphology</a:t>
            </a:r>
            <a:endParaRPr lang="ar-SA" b="1" dirty="0">
              <a:solidFill>
                <a:srgbClr val="FF0000"/>
              </a:solidFill>
            </a:endParaRPr>
          </a:p>
        </p:txBody>
      </p:sp>
      <p:sp>
        <p:nvSpPr>
          <p:cNvPr id="6" name="عنصر نائب للنص 5"/>
          <p:cNvSpPr>
            <a:spLocks noGrp="1"/>
          </p:cNvSpPr>
          <p:nvPr>
            <p:ph type="body" idx="1"/>
          </p:nvPr>
        </p:nvSpPr>
        <p:spPr/>
        <p:txBody>
          <a:bodyPr/>
          <a:lstStyle/>
          <a:p>
            <a:pPr algn="l" rtl="0"/>
            <a:r>
              <a:rPr lang="en-US" dirty="0" smtClean="0"/>
              <a:t>                            </a:t>
            </a:r>
            <a:r>
              <a:rPr lang="en-US" dirty="0" smtClean="0">
                <a:solidFill>
                  <a:schemeClr val="accent1">
                    <a:lumMod val="50000"/>
                  </a:schemeClr>
                </a:solidFill>
              </a:rPr>
              <a:t> </a:t>
            </a:r>
            <a:r>
              <a:rPr lang="en-US" dirty="0" smtClean="0">
                <a:solidFill>
                  <a:schemeClr val="accent5">
                    <a:lumMod val="50000"/>
                  </a:schemeClr>
                </a:solidFill>
              </a:rPr>
              <a:t>cyst</a:t>
            </a:r>
          </a:p>
        </p:txBody>
      </p:sp>
      <p:sp>
        <p:nvSpPr>
          <p:cNvPr id="7" name="عنصر نائب للمحتوى 6"/>
          <p:cNvSpPr>
            <a:spLocks noGrp="1"/>
          </p:cNvSpPr>
          <p:nvPr>
            <p:ph sz="half" idx="2"/>
          </p:nvPr>
        </p:nvSpPr>
        <p:spPr/>
        <p:txBody>
          <a:bodyPr>
            <a:normAutofit/>
          </a:bodyPr>
          <a:lstStyle/>
          <a:p>
            <a:pPr marL="457200" indent="-457200" algn="l" rtl="0">
              <a:buFont typeface="+mj-lt"/>
              <a:buAutoNum type="arabicParenR"/>
            </a:pPr>
            <a:r>
              <a:rPr lang="en-US" sz="1800" dirty="0" smtClean="0"/>
              <a:t>This phase has  an </a:t>
            </a:r>
            <a:r>
              <a:rPr lang="en-US" sz="1800" dirty="0" smtClean="0">
                <a:solidFill>
                  <a:srgbClr val="FF0000"/>
                </a:solidFill>
              </a:rPr>
              <a:t>oval</a:t>
            </a:r>
            <a:r>
              <a:rPr lang="en-US" sz="1800" dirty="0" smtClean="0"/>
              <a:t> (egg-shape) body in the  shape</a:t>
            </a:r>
          </a:p>
          <a:p>
            <a:pPr marL="457200" indent="-457200" algn="l" rtl="0">
              <a:buFont typeface="+mj-lt"/>
              <a:buAutoNum type="arabicParenR"/>
            </a:pPr>
            <a:r>
              <a:rPr lang="en-US" sz="1800" dirty="0" smtClean="0"/>
              <a:t>Measures between  8-12 µm in the length &amp; 7-10 µm in the width </a:t>
            </a:r>
          </a:p>
          <a:p>
            <a:pPr marL="457200" indent="-457200" algn="l" rtl="0">
              <a:buFont typeface="+mj-lt"/>
              <a:buAutoNum type="arabicParenR"/>
            </a:pPr>
            <a:r>
              <a:rPr lang="en-US" sz="1800" dirty="0" smtClean="0"/>
              <a:t>Contain  </a:t>
            </a:r>
            <a:r>
              <a:rPr lang="en-US" sz="1800" dirty="0" smtClean="0">
                <a:solidFill>
                  <a:srgbClr val="FF0000"/>
                </a:solidFill>
              </a:rPr>
              <a:t>four </a:t>
            </a:r>
            <a:r>
              <a:rPr lang="en-US" sz="1800" dirty="0" smtClean="0"/>
              <a:t> nuclei </a:t>
            </a:r>
          </a:p>
          <a:p>
            <a:pPr marL="457200" indent="-457200" algn="l" rtl="0">
              <a:buFont typeface="+mj-lt"/>
              <a:buAutoNum type="arabicParenR"/>
            </a:pPr>
            <a:r>
              <a:rPr lang="en-US" sz="1800" dirty="0" smtClean="0"/>
              <a:t>Flagella and disk fragment that have been </a:t>
            </a:r>
            <a:r>
              <a:rPr lang="en-US" sz="1800" dirty="0" smtClean="0">
                <a:solidFill>
                  <a:srgbClr val="FF0000"/>
                </a:solidFill>
              </a:rPr>
              <a:t>dissembled and a stored  </a:t>
            </a:r>
            <a:r>
              <a:rPr lang="en-US" sz="1800" dirty="0" smtClean="0"/>
              <a:t>in the cyst</a:t>
            </a:r>
            <a:endParaRPr lang="ar-SA" sz="1800" dirty="0"/>
          </a:p>
        </p:txBody>
      </p:sp>
      <p:sp>
        <p:nvSpPr>
          <p:cNvPr id="8" name="عنصر نائب للنص 7"/>
          <p:cNvSpPr>
            <a:spLocks noGrp="1"/>
          </p:cNvSpPr>
          <p:nvPr>
            <p:ph type="body" sz="quarter" idx="3"/>
          </p:nvPr>
        </p:nvSpPr>
        <p:spPr/>
        <p:txBody>
          <a:bodyPr/>
          <a:lstStyle/>
          <a:p>
            <a:pPr algn="l" rtl="0"/>
            <a:r>
              <a:rPr lang="en-US" dirty="0" smtClean="0"/>
              <a:t>             </a:t>
            </a:r>
            <a:r>
              <a:rPr lang="en-US" dirty="0" smtClean="0">
                <a:solidFill>
                  <a:schemeClr val="accent5">
                    <a:lumMod val="50000"/>
                  </a:schemeClr>
                </a:solidFill>
              </a:rPr>
              <a:t> </a:t>
            </a:r>
            <a:r>
              <a:rPr lang="en-US" dirty="0" err="1" smtClean="0">
                <a:solidFill>
                  <a:schemeClr val="accent5">
                    <a:lumMod val="50000"/>
                  </a:schemeClr>
                </a:solidFill>
              </a:rPr>
              <a:t>trophozoite</a:t>
            </a:r>
            <a:endParaRPr lang="ar-SA" dirty="0">
              <a:solidFill>
                <a:schemeClr val="accent5">
                  <a:lumMod val="50000"/>
                </a:schemeClr>
              </a:solidFill>
            </a:endParaRPr>
          </a:p>
        </p:txBody>
      </p:sp>
      <p:sp>
        <p:nvSpPr>
          <p:cNvPr id="9" name="عنصر نائب للمحتوى 8"/>
          <p:cNvSpPr>
            <a:spLocks noGrp="1"/>
          </p:cNvSpPr>
          <p:nvPr>
            <p:ph sz="quarter" idx="4"/>
          </p:nvPr>
        </p:nvSpPr>
        <p:spPr/>
        <p:txBody>
          <a:bodyPr>
            <a:normAutofit/>
          </a:bodyPr>
          <a:lstStyle/>
          <a:p>
            <a:pPr algn="l" rtl="0">
              <a:buFont typeface="+mj-lt"/>
              <a:buAutoNum type="arabicParenR"/>
            </a:pPr>
            <a:r>
              <a:rPr lang="en-US" sz="1800" dirty="0" smtClean="0"/>
              <a:t>It is </a:t>
            </a:r>
            <a:r>
              <a:rPr lang="en-US" sz="1800" dirty="0" err="1" smtClean="0"/>
              <a:t>Haif</a:t>
            </a:r>
            <a:r>
              <a:rPr lang="en-US" sz="1800" dirty="0" smtClean="0"/>
              <a:t> pear </a:t>
            </a:r>
            <a:r>
              <a:rPr lang="en-US" sz="1800" dirty="0" err="1" smtClean="0"/>
              <a:t>sheaped</a:t>
            </a:r>
            <a:r>
              <a:rPr lang="en-US" sz="1800" dirty="0" smtClean="0"/>
              <a:t> with 8 flagella</a:t>
            </a:r>
          </a:p>
          <a:p>
            <a:pPr algn="l" rtl="0">
              <a:buFont typeface="+mj-lt"/>
              <a:buAutoNum type="arabicParenR"/>
            </a:pPr>
            <a:r>
              <a:rPr lang="en-US" sz="1800" dirty="0" smtClean="0"/>
              <a:t>Measures between 12-15 µm in the length &amp; 5-9µm in the width </a:t>
            </a:r>
          </a:p>
          <a:p>
            <a:pPr algn="l" rtl="0">
              <a:buFont typeface="+mj-lt"/>
              <a:buAutoNum type="arabicParenR"/>
            </a:pPr>
            <a:r>
              <a:rPr lang="en-US" sz="1800" dirty="0" smtClean="0"/>
              <a:t>Contain </a:t>
            </a:r>
            <a:r>
              <a:rPr lang="en-US" sz="1800" dirty="0" smtClean="0">
                <a:solidFill>
                  <a:srgbClr val="FF0000"/>
                </a:solidFill>
              </a:rPr>
              <a:t>two</a:t>
            </a:r>
            <a:r>
              <a:rPr lang="en-US" sz="1800" dirty="0" smtClean="0"/>
              <a:t> nuclei </a:t>
            </a:r>
          </a:p>
          <a:p>
            <a:pPr algn="l" rtl="0">
              <a:buFont typeface="+mj-lt"/>
              <a:buAutoNum type="arabicParenR"/>
            </a:pPr>
            <a:r>
              <a:rPr lang="en-US" sz="1800" dirty="0" smtClean="0">
                <a:solidFill>
                  <a:srgbClr val="FF0000"/>
                </a:solidFill>
              </a:rPr>
              <a:t>Two </a:t>
            </a:r>
            <a:r>
              <a:rPr lang="en-US" sz="1800" dirty="0" smtClean="0"/>
              <a:t> </a:t>
            </a:r>
            <a:r>
              <a:rPr lang="en-US" sz="1800" dirty="0" err="1" smtClean="0"/>
              <a:t>axostyles</a:t>
            </a:r>
            <a:r>
              <a:rPr lang="en-US" sz="1800" dirty="0" smtClean="0"/>
              <a:t>  arranged in bilateral symmetry </a:t>
            </a:r>
          </a:p>
          <a:p>
            <a:pPr algn="l" rtl="0">
              <a:buFont typeface="+mj-lt"/>
              <a:buAutoNum type="arabicParenR"/>
            </a:pPr>
            <a:r>
              <a:rPr lang="en-US" sz="1800" dirty="0" smtClean="0"/>
              <a:t>And </a:t>
            </a:r>
            <a:r>
              <a:rPr lang="en-US" sz="1800" dirty="0" smtClean="0">
                <a:solidFill>
                  <a:srgbClr val="FF0000"/>
                </a:solidFill>
              </a:rPr>
              <a:t>two</a:t>
            </a:r>
            <a:r>
              <a:rPr lang="en-US" sz="1800" dirty="0" smtClean="0"/>
              <a:t> </a:t>
            </a:r>
            <a:r>
              <a:rPr lang="en-US" sz="1800" dirty="0" err="1" smtClean="0"/>
              <a:t>anteriorly</a:t>
            </a:r>
            <a:r>
              <a:rPr lang="en-US" sz="1800" dirty="0" smtClean="0"/>
              <a:t> located large suction disc</a:t>
            </a:r>
          </a:p>
        </p:txBody>
      </p:sp>
      <p:pic>
        <p:nvPicPr>
          <p:cNvPr id="10" name="عنصر نائب للمحتوى 6" descr="فهرس.png"/>
          <p:cNvPicPr>
            <a:picLocks noChangeAspect="1"/>
          </p:cNvPicPr>
          <p:nvPr/>
        </p:nvPicPr>
        <p:blipFill>
          <a:blip r:embed="rId2"/>
          <a:stretch>
            <a:fillRect/>
          </a:stretch>
        </p:blipFill>
        <p:spPr>
          <a:xfrm rot="127835">
            <a:off x="2172115" y="4460562"/>
            <a:ext cx="2100092" cy="2135525"/>
          </a:xfrm>
          <a:prstGeom prst="rect">
            <a:avLst/>
          </a:prstGeom>
        </p:spPr>
      </p:pic>
      <p:pic>
        <p:nvPicPr>
          <p:cNvPr id="11" name="عنصر نائب للمحتوى 11" descr="gf.png"/>
          <p:cNvPicPr>
            <a:picLocks noChangeAspect="1"/>
          </p:cNvPicPr>
          <p:nvPr/>
        </p:nvPicPr>
        <p:blipFill>
          <a:blip r:embed="rId3"/>
          <a:stretch>
            <a:fillRect/>
          </a:stretch>
        </p:blipFill>
        <p:spPr>
          <a:xfrm>
            <a:off x="6705600" y="4419600"/>
            <a:ext cx="2152650" cy="2143125"/>
          </a:xfrm>
          <a:prstGeom prst="rect">
            <a:avLst/>
          </a:prstGeom>
        </p:spPr>
      </p:pic>
    </p:spTree>
  </p:cSld>
  <p:clrMapOvr>
    <a:masterClrMapping/>
  </p:clrMapOvr>
  <p:transition spd="med">
    <p:wheel spokes="2"/>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Life cycle of G. </a:t>
            </a:r>
            <a:r>
              <a:rPr lang="en-US" dirty="0" err="1" smtClean="0">
                <a:solidFill>
                  <a:srgbClr val="C00000"/>
                </a:solidFill>
              </a:rPr>
              <a:t>lamblia</a:t>
            </a:r>
            <a:endParaRPr lang="ar-SA" dirty="0">
              <a:solidFill>
                <a:srgbClr val="C00000"/>
              </a:solidFill>
            </a:endParaRPr>
          </a:p>
        </p:txBody>
      </p:sp>
      <p:sp>
        <p:nvSpPr>
          <p:cNvPr id="3" name="عنصر نائب للمحتوى 2"/>
          <p:cNvSpPr>
            <a:spLocks noGrp="1"/>
          </p:cNvSpPr>
          <p:nvPr>
            <p:ph idx="1"/>
          </p:nvPr>
        </p:nvSpPr>
        <p:spPr/>
        <p:txBody>
          <a:bodyPr>
            <a:normAutofit fontScale="70000" lnSpcReduction="20000"/>
          </a:bodyPr>
          <a:lstStyle/>
          <a:p>
            <a:pPr algn="l" rtl="0">
              <a:buNone/>
            </a:pPr>
            <a:r>
              <a:rPr lang="en-US" dirty="0" smtClean="0">
                <a:solidFill>
                  <a:schemeClr val="accent6">
                    <a:lumMod val="50000"/>
                  </a:schemeClr>
                </a:solidFill>
              </a:rPr>
              <a:t>L</a:t>
            </a:r>
            <a:r>
              <a:rPr lang="en-US" sz="3400" dirty="0" smtClean="0">
                <a:solidFill>
                  <a:schemeClr val="accent6">
                    <a:lumMod val="50000"/>
                  </a:schemeClr>
                </a:solidFill>
              </a:rPr>
              <a:t>ife cycle of </a:t>
            </a:r>
            <a:r>
              <a:rPr lang="en-US" sz="3400" dirty="0" err="1" smtClean="0">
                <a:solidFill>
                  <a:schemeClr val="accent6">
                    <a:lumMod val="50000"/>
                  </a:schemeClr>
                </a:solidFill>
              </a:rPr>
              <a:t>Giardia</a:t>
            </a:r>
            <a:r>
              <a:rPr lang="en-US" sz="3400" dirty="0" smtClean="0">
                <a:solidFill>
                  <a:schemeClr val="accent6">
                    <a:lumMod val="50000"/>
                  </a:schemeClr>
                </a:solidFill>
              </a:rPr>
              <a:t> </a:t>
            </a:r>
            <a:r>
              <a:rPr lang="en-US" sz="3400" dirty="0" err="1" smtClean="0">
                <a:solidFill>
                  <a:schemeClr val="accent6">
                    <a:lumMod val="50000"/>
                  </a:schemeClr>
                </a:solidFill>
              </a:rPr>
              <a:t>lamblia</a:t>
            </a:r>
            <a:r>
              <a:rPr lang="en-US" sz="3400" dirty="0" smtClean="0">
                <a:solidFill>
                  <a:schemeClr val="accent6">
                    <a:lumMod val="50000"/>
                  </a:schemeClr>
                </a:solidFill>
              </a:rPr>
              <a:t> </a:t>
            </a:r>
            <a:r>
              <a:rPr lang="en-US" sz="3400" dirty="0" smtClean="0"/>
              <a:t>. The life cycle begins with a non infective cyst being excreted with the feces of an infected individual infection  life cycle occurs by the ingestion of cysts in contaminated  water or food .in the small intestine, </a:t>
            </a:r>
            <a:r>
              <a:rPr lang="en-US" sz="3400" dirty="0" err="1" smtClean="0"/>
              <a:t>excystation</a:t>
            </a:r>
            <a:r>
              <a:rPr lang="en-US" sz="3400" dirty="0" smtClean="0"/>
              <a:t>  releases </a:t>
            </a:r>
            <a:r>
              <a:rPr lang="en-US" sz="3400" dirty="0" err="1" smtClean="0"/>
              <a:t>trophozoites</a:t>
            </a:r>
            <a:r>
              <a:rPr lang="en-US" sz="3400" dirty="0" smtClean="0"/>
              <a:t> that multiply by longitudinal binary fission . The </a:t>
            </a:r>
            <a:r>
              <a:rPr lang="en-US" sz="3400" dirty="0" err="1" smtClean="0"/>
              <a:t>trophozoites</a:t>
            </a:r>
            <a:r>
              <a:rPr lang="en-US" sz="3400" dirty="0" smtClean="0"/>
              <a:t> remain in the lumen of the proximal small bowel where they can be free or attached to the mucosa by a ventral sucking  disk. </a:t>
            </a:r>
            <a:r>
              <a:rPr lang="en-US" sz="3400" dirty="0" err="1" smtClean="0"/>
              <a:t>Encystation</a:t>
            </a:r>
            <a:r>
              <a:rPr lang="en-US" sz="3400" dirty="0" smtClean="0"/>
              <a:t> occurs when the parasites transit toward the colon ,and cysts are he stage found in normal (non diarrheal ) feces .the cysts are hardy ,can survive </a:t>
            </a:r>
            <a:r>
              <a:rPr lang="en-US" sz="3400" dirty="0" err="1" smtClean="0"/>
              <a:t>seyeral</a:t>
            </a:r>
            <a:r>
              <a:rPr lang="en-US" sz="3400" dirty="0" smtClean="0"/>
              <a:t> months in cold water ,and are responsible or transmission ,because the cysts are infectious when passed in the stool or shortly afterward ,person to person transmission is possible .while animal are infected with </a:t>
            </a:r>
            <a:r>
              <a:rPr lang="en-US" sz="3400" dirty="0" err="1" smtClean="0"/>
              <a:t>Giardia</a:t>
            </a:r>
            <a:r>
              <a:rPr lang="en-US" sz="3400" dirty="0" smtClean="0"/>
              <a:t> ,their importance as a reservoir is unclear.</a:t>
            </a:r>
            <a:endParaRPr lang="ar-SA" sz="34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jnb</a:t>
            </a:r>
            <a:endParaRPr lang="ar-SA" dirty="0"/>
          </a:p>
        </p:txBody>
      </p:sp>
      <p:sp>
        <p:nvSpPr>
          <p:cNvPr id="4" name="عنصر نائب للنص 3"/>
          <p:cNvSpPr>
            <a:spLocks noGrp="1"/>
          </p:cNvSpPr>
          <p:nvPr>
            <p:ph type="body" sz="half" idx="2"/>
          </p:nvPr>
        </p:nvSpPr>
        <p:spPr/>
        <p:txBody>
          <a:bodyPr/>
          <a:lstStyle/>
          <a:p>
            <a:endParaRPr lang="ar-SA"/>
          </a:p>
        </p:txBody>
      </p:sp>
      <p:pic>
        <p:nvPicPr>
          <p:cNvPr id="8" name="عنصر نائب للصورة 7" descr="640px-Giardia_life_cycle_en.svg.png"/>
          <p:cNvPicPr>
            <a:picLocks noGrp="1" noChangeAspect="1"/>
          </p:cNvPicPr>
          <p:nvPr>
            <p:ph type="pic" idx="1"/>
          </p:nvPr>
        </p:nvPicPr>
        <p:blipFill>
          <a:blip r:embed="rId2"/>
          <a:srcRect t="11228" b="11228"/>
          <a:stretch>
            <a:fillRect/>
          </a:stretch>
        </p:blipFill>
        <p:spPr>
          <a:xfrm>
            <a:off x="1792288" y="612773"/>
            <a:ext cx="6400800" cy="5508094"/>
          </a:xfrm>
        </p:spPr>
      </p:pic>
    </p:spTree>
  </p:cSld>
  <p:clrMapOvr>
    <a:masterClrMapping/>
  </p:clrMapOvr>
  <p:transition spd="med">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pPr algn="l" rtl="0"/>
            <a:r>
              <a:rPr lang="en-US" sz="4400" dirty="0" err="1" smtClean="0">
                <a:solidFill>
                  <a:srgbClr val="00B050"/>
                </a:solidFill>
                <a:effectLst>
                  <a:outerShdw blurRad="38100" dist="38100" dir="2700000" algn="tl">
                    <a:srgbClr val="C0C0C0"/>
                  </a:outerShdw>
                </a:effectLst>
              </a:rPr>
              <a:t>Giardia</a:t>
            </a:r>
            <a:r>
              <a:rPr lang="en-US" sz="4400" dirty="0" smtClean="0">
                <a:solidFill>
                  <a:srgbClr val="00B050"/>
                </a:solidFill>
                <a:effectLst>
                  <a:outerShdw blurRad="38100" dist="38100" dir="2700000" algn="tl">
                    <a:srgbClr val="C0C0C0"/>
                  </a:outerShdw>
                </a:effectLst>
              </a:rPr>
              <a:t>             </a:t>
            </a:r>
            <a:r>
              <a:rPr lang="en-US" sz="4400" dirty="0" err="1" smtClean="0">
                <a:solidFill>
                  <a:srgbClr val="00B050"/>
                </a:solidFill>
                <a:effectLst>
                  <a:outerShdw blurRad="38100" dist="38100" dir="2700000" algn="tl">
                    <a:srgbClr val="C0C0C0"/>
                  </a:outerShdw>
                </a:effectLst>
              </a:rPr>
              <a:t>Lamblia</a:t>
            </a:r>
            <a:r>
              <a:rPr lang="en-US" dirty="0" smtClean="0"/>
              <a:t> </a:t>
            </a:r>
            <a:endParaRPr lang="ar-SA" dirty="0"/>
          </a:p>
        </p:txBody>
      </p:sp>
      <p:sp>
        <p:nvSpPr>
          <p:cNvPr id="7" name="عنصر نائب للنص 6"/>
          <p:cNvSpPr>
            <a:spLocks noGrp="1"/>
          </p:cNvSpPr>
          <p:nvPr>
            <p:ph type="body" sz="half" idx="2"/>
          </p:nvPr>
        </p:nvSpPr>
        <p:spPr/>
        <p:txBody>
          <a:bodyPr/>
          <a:lstStyle/>
          <a:p>
            <a:endParaRPr lang="ar-SA" dirty="0"/>
          </a:p>
        </p:txBody>
      </p:sp>
      <p:pic>
        <p:nvPicPr>
          <p:cNvPr id="8" name="Picture 6" descr="3d_model_giardia_web1"/>
          <p:cNvPicPr>
            <a:picLocks noChangeAspect="1" noChangeArrowheads="1"/>
          </p:cNvPicPr>
          <p:nvPr/>
        </p:nvPicPr>
        <p:blipFill>
          <a:blip r:embed="rId2"/>
          <a:srcRect/>
          <a:stretch>
            <a:fillRect/>
          </a:stretch>
        </p:blipFill>
        <p:spPr bwMode="auto">
          <a:xfrm>
            <a:off x="228600" y="2057400"/>
            <a:ext cx="3505200" cy="3505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7" descr="Image:Giardia lamblia life cycle.jpg">
            <a:hlinkClick r:id="rId3"/>
          </p:cNvPr>
          <p:cNvPicPr>
            <a:picLocks noGrp="1" noChangeAspect="1" noChangeArrowheads="1"/>
          </p:cNvPicPr>
          <p:nvPr>
            <p:ph idx="1"/>
          </p:nvPr>
        </p:nvPicPr>
        <p:blipFill>
          <a:blip r:embed="rId4"/>
          <a:srcRect/>
          <a:stretch>
            <a:fillRect/>
          </a:stretch>
        </p:blipFill>
        <p:spPr bwMode="auto">
          <a:xfrm>
            <a:off x="4191000" y="381000"/>
            <a:ext cx="4414818" cy="585311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b="1" dirty="0" smtClean="0">
                <a:solidFill>
                  <a:srgbClr val="FF0000"/>
                </a:solidFill>
              </a:rPr>
              <a:t>Diagnosis</a:t>
            </a:r>
            <a:endParaRPr lang="ar-SA" b="1" dirty="0">
              <a:solidFill>
                <a:srgbClr val="FF0000"/>
              </a:solidFill>
            </a:endParaRPr>
          </a:p>
        </p:txBody>
      </p:sp>
      <p:sp>
        <p:nvSpPr>
          <p:cNvPr id="6" name="عنصر نائب للمحتوى 5"/>
          <p:cNvSpPr>
            <a:spLocks noGrp="1"/>
          </p:cNvSpPr>
          <p:nvPr>
            <p:ph idx="1"/>
          </p:nvPr>
        </p:nvSpPr>
        <p:spPr/>
        <p:txBody>
          <a:bodyPr>
            <a:normAutofit lnSpcReduction="10000"/>
          </a:bodyPr>
          <a:lstStyle/>
          <a:p>
            <a:pPr algn="l" rtl="0">
              <a:buNone/>
            </a:pPr>
            <a:r>
              <a:rPr lang="en-US" sz="2800" b="1" dirty="0" smtClean="0"/>
              <a:t>diagnosis</a:t>
            </a:r>
            <a:r>
              <a:rPr lang="en-US" sz="2800" dirty="0" smtClean="0"/>
              <a:t> </a:t>
            </a:r>
            <a:r>
              <a:rPr lang="en-US" sz="2400" dirty="0" smtClean="0"/>
              <a:t>by examining stool samples under a microscope. Common </a:t>
            </a:r>
            <a:r>
              <a:rPr lang="en-US" sz="2400" dirty="0" err="1" smtClean="0"/>
              <a:t>microscopical</a:t>
            </a:r>
            <a:r>
              <a:rPr lang="en-US" sz="2400" dirty="0" smtClean="0"/>
              <a:t> techniques include:  </a:t>
            </a:r>
          </a:p>
          <a:p>
            <a:pPr algn="l" rtl="0">
              <a:buNone/>
            </a:pPr>
            <a:endParaRPr lang="en-US" sz="2400" dirty="0" smtClean="0"/>
          </a:p>
          <a:p>
            <a:pPr algn="l" rtl="0">
              <a:buFont typeface="Wingdings" pitchFamily="2" charset="2"/>
              <a:buChar char="v"/>
            </a:pPr>
            <a:r>
              <a:rPr lang="en-US" sz="2400" dirty="0" err="1" smtClean="0"/>
              <a:t>Trophs</a:t>
            </a:r>
            <a:r>
              <a:rPr lang="en-US" sz="2400" dirty="0" smtClean="0"/>
              <a:t> in diarrheic feces ;  cyst in formed feces </a:t>
            </a:r>
          </a:p>
          <a:p>
            <a:pPr algn="l" rtl="0">
              <a:buFont typeface="Wingdings" pitchFamily="2" charset="2"/>
              <a:buChar char="v"/>
            </a:pPr>
            <a:r>
              <a:rPr lang="en-US" sz="2400" dirty="0" smtClean="0"/>
              <a:t>At least 3 exams (one every other day) before judge negative </a:t>
            </a:r>
          </a:p>
          <a:p>
            <a:pPr algn="l" rtl="0">
              <a:buFont typeface="Wingdings" pitchFamily="2" charset="2"/>
              <a:buChar char="v"/>
            </a:pPr>
            <a:r>
              <a:rPr lang="en-US" sz="2400" dirty="0" smtClean="0"/>
              <a:t>ELISA teats :detect soluble antigen </a:t>
            </a:r>
          </a:p>
          <a:p>
            <a:pPr algn="l" rtl="0">
              <a:buFont typeface="Wingdings" pitchFamily="2" charset="2"/>
              <a:buChar char="v"/>
            </a:pPr>
            <a:r>
              <a:rPr lang="en-US" sz="2400" dirty="0" smtClean="0"/>
              <a:t>wet mount with iodine</a:t>
            </a:r>
          </a:p>
          <a:p>
            <a:pPr algn="l" rtl="0">
              <a:buNone/>
            </a:pPr>
            <a:r>
              <a:rPr lang="en-US" sz="2400" dirty="0" smtClean="0"/>
              <a:t>     Several stool samples are usually needed on different days because cysts and </a:t>
            </a:r>
            <a:r>
              <a:rPr lang="en-US" sz="2400" dirty="0" err="1" smtClean="0"/>
              <a:t>trophozoites</a:t>
            </a:r>
            <a:r>
              <a:rPr lang="en-US" sz="2400" dirty="0" smtClean="0"/>
              <a:t> are not always present in the feces. </a:t>
            </a:r>
            <a:r>
              <a:rPr lang="en-US" sz="2400" dirty="0" err="1" smtClean="0"/>
              <a:t>Trophozoites</a:t>
            </a:r>
            <a:r>
              <a:rPr lang="en-US" sz="2400" dirty="0" smtClean="0"/>
              <a:t> can also be found from duodenal fluid or from biopsies taken during endoscopy</a:t>
            </a:r>
            <a:endParaRPr lang="ar-SA" sz="2400" dirty="0"/>
          </a:p>
        </p:txBody>
      </p:sp>
    </p:spTree>
  </p:cSld>
  <p:clrMapOvr>
    <a:masterClrMapping/>
  </p:clrMapOvr>
  <p:transition spd="med">
    <p:cover dir="ld"/>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853</Words>
  <PresentationFormat>On-screen Show (4:3)</PresentationFormat>
  <Paragraphs>91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سمة Office</vt:lpstr>
      <vt:lpstr>+</vt:lpstr>
      <vt:lpstr>Introduction of Giardiasis</vt:lpstr>
      <vt:lpstr>General characteristics</vt:lpstr>
      <vt:lpstr>Giardia lamblia                               </vt:lpstr>
      <vt:lpstr>Morphology</vt:lpstr>
      <vt:lpstr>Life cycle of G. lamblia</vt:lpstr>
      <vt:lpstr>jnb</vt:lpstr>
      <vt:lpstr>Giardia             Lamblia </vt:lpstr>
      <vt:lpstr>Diagnosis</vt:lpstr>
      <vt:lpstr>Trophozoite</vt:lpstr>
      <vt:lpstr>Cyst</vt:lpstr>
      <vt:lpstr>Slide 12</vt:lpstr>
      <vt:lpstr>Slide 13</vt:lpstr>
      <vt:lpstr>Epidemiology</vt:lpstr>
      <vt:lpstr>Common giardia lamblia  symptoms  include</vt:lpstr>
      <vt:lpstr>pathogenesis</vt:lpstr>
      <vt:lpstr>Transmassion </vt:lpstr>
      <vt:lpstr>Prevention </vt:lpstr>
      <vt:lpstr>Treatment</vt:lpstr>
      <vt:lpstr>Refrence</vt:lpstr>
      <vt:lpstr> Thank you for listening to the lecture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dc:creator>
  <cp:lastModifiedBy>del</cp:lastModifiedBy>
  <cp:revision>2</cp:revision>
  <dcterms:created xsi:type="dcterms:W3CDTF">2015-05-27T09:07:26Z</dcterms:created>
  <dcterms:modified xsi:type="dcterms:W3CDTF">2015-05-27T09:34:20Z</dcterms:modified>
</cp:coreProperties>
</file>