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09/08/1436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864096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culture</a:t>
            </a:r>
            <a:endParaRPr lang="ar-IQ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412776"/>
            <a:ext cx="7416824" cy="475252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dirty="0" smtClean="0"/>
              <a:t>Mycoplasmas requires different type of media which are :         1. fluid media</a:t>
            </a:r>
          </a:p>
          <a:p>
            <a:pPr marL="0" indent="0" algn="l">
              <a:buNone/>
            </a:pPr>
            <a:r>
              <a:rPr lang="en-US" dirty="0" smtClean="0"/>
              <a:t>2. Solid media </a:t>
            </a:r>
          </a:p>
          <a:p>
            <a:pPr marL="0" indent="0" algn="l" rtl="0">
              <a:buNone/>
            </a:pPr>
            <a:r>
              <a:rPr lang="en-US" dirty="0" smtClean="0"/>
              <a:t>♦ Mycoplasma requires media with : </a:t>
            </a:r>
          </a:p>
          <a:p>
            <a:pPr marL="457200" indent="-457200" algn="l" rtl="0">
              <a:buAutoNum type="arabicPeriod"/>
            </a:pPr>
            <a:r>
              <a:rPr lang="en-US" dirty="0" smtClean="0"/>
              <a:t>serum or ascites fluid </a:t>
            </a:r>
          </a:p>
          <a:p>
            <a:pPr marL="457200" indent="-457200" algn="l" rtl="0">
              <a:buAutoNum type="arabicPeriod"/>
            </a:pPr>
            <a:r>
              <a:rPr lang="en-US" dirty="0" smtClean="0"/>
              <a:t>Growth factors such as yeast extract </a:t>
            </a:r>
          </a:p>
          <a:p>
            <a:pPr marL="457200" indent="-457200" algn="l" rtl="0">
              <a:buAutoNum type="arabicPeriod"/>
            </a:pPr>
            <a:r>
              <a:rPr lang="en-US" dirty="0" smtClean="0"/>
              <a:t>Metabolic substrate such as glucose or urea . </a:t>
            </a:r>
            <a:r>
              <a:rPr lang="en-US" dirty="0"/>
              <a:t>There is no one medium that is optimal for all the species because of different properties and substrate requirements.</a:t>
            </a:r>
          </a:p>
          <a:p>
            <a:pPr marL="457200" indent="-457200" algn="l" rtl="0">
              <a:buAutoNum type="arabicPeriod"/>
            </a:pPr>
            <a:r>
              <a:rPr lang="en-US" dirty="0"/>
              <a:t>Incubation at 37 C for 48-96 hours there may be no turbidity in </a:t>
            </a:r>
            <a:endParaRPr lang="en-US" dirty="0" smtClean="0"/>
          </a:p>
          <a:p>
            <a:pPr marL="0" indent="0" algn="l" rtl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216780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graphicFrame>
        <p:nvGraphicFramePr>
          <p:cNvPr id="4" name="عنصر نائب للمحتوى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62371250"/>
              </p:ext>
            </p:extLst>
          </p:nvPr>
        </p:nvGraphicFramePr>
        <p:xfrm>
          <a:off x="683567" y="620688"/>
          <a:ext cx="7748399" cy="6036940"/>
        </p:xfrm>
        <a:graphic>
          <a:graphicData uri="http://schemas.openxmlformats.org/presentationml/2006/ole">
            <p:oleObj spid="_x0000_s1026" name="Photo Editor Photo" r:id="rId3" imgW="5401429" imgH="3352381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214291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08112"/>
          </a:xfrm>
        </p:spPr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Growth of mycoplasma</a:t>
            </a:r>
            <a:endParaRPr lang="ar-IQ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896544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ar-SA" sz="2000" dirty="0" smtClean="0">
                <a:latin typeface="+mj-lt"/>
              </a:rPr>
              <a:t>  </a:t>
            </a:r>
            <a:r>
              <a:rPr lang="en-US" sz="2000" dirty="0" smtClean="0">
                <a:latin typeface="+mj-lt"/>
              </a:rPr>
              <a:t>Mycoplasmas are unique in microbiology because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: 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+mj-lt"/>
              </a:rPr>
              <a:t>1.Their extremely small size .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 smtClean="0">
                <a:latin typeface="+mj-lt"/>
              </a:rPr>
              <a:t>2. their growth on complex but cell-free media. 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 smtClean="0">
                <a:latin typeface="+mj-lt"/>
              </a:rPr>
              <a:t>Mycoplasma pass through filters with 450 nm pore size 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en-US" sz="2000" dirty="0" smtClean="0">
                <a:latin typeface="+mj-lt"/>
              </a:rPr>
              <a:t>♦Mycoplasma grow on cell-free media that contain lipoprotein and sterol . This sterol requirement for growth and membrane synthesis is unique  . Many mycoplasma use glucose as source of </a:t>
            </a:r>
            <a:r>
              <a:rPr lang="en-US" sz="2000" dirty="0" err="1" smtClean="0">
                <a:latin typeface="+mj-lt"/>
              </a:rPr>
              <a:t>energe,ureaplasma</a:t>
            </a:r>
            <a:r>
              <a:rPr lang="en-US" sz="2000" dirty="0" smtClean="0">
                <a:latin typeface="+mj-lt"/>
              </a:rPr>
              <a:t> require urea             Some </a:t>
            </a:r>
            <a:r>
              <a:rPr lang="en-US" sz="2000" dirty="0" err="1" smtClean="0">
                <a:latin typeface="+mj-lt"/>
              </a:rPr>
              <a:t>micoplasmas</a:t>
            </a:r>
            <a:r>
              <a:rPr lang="en-US" sz="2000" dirty="0" smtClean="0">
                <a:latin typeface="+mj-lt"/>
              </a:rPr>
              <a:t> produce peroxides cause hemolysis RBC.</a:t>
            </a:r>
            <a:r>
              <a:rPr lang="ar-IQ" sz="2000" dirty="0" smtClean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 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+mj-lt"/>
              </a:rPr>
              <a:t> 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en-US" sz="2000" dirty="0" smtClean="0">
                <a:latin typeface="+mj-lt"/>
              </a:rPr>
              <a:t> 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endParaRPr lang="ar-IQ" sz="20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0118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Types of mycoplasmas</a:t>
            </a:r>
            <a:endParaRPr lang="ar-IQ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000" dirty="0" smtClean="0">
                <a:solidFill>
                  <a:srgbClr val="FFC000"/>
                </a:solidFill>
              </a:rPr>
              <a:t>1.</a:t>
            </a:r>
            <a:r>
              <a:rPr lang="en-US" sz="3600" dirty="0" smtClean="0"/>
              <a:t>Mycoplasma </a:t>
            </a:r>
            <a:r>
              <a:rPr lang="en-US" sz="3600" dirty="0" err="1" smtClean="0"/>
              <a:t>pneumoniae</a:t>
            </a:r>
            <a:r>
              <a:rPr lang="en-US" sz="3600" dirty="0" smtClean="0"/>
              <a:t>. </a:t>
            </a:r>
          </a:p>
          <a:p>
            <a:pPr marL="0" indent="0" algn="l">
              <a:buNone/>
            </a:pPr>
            <a:r>
              <a:rPr lang="en-US" sz="3600" dirty="0" smtClean="0">
                <a:solidFill>
                  <a:srgbClr val="FFC000"/>
                </a:solidFill>
              </a:rPr>
              <a:t>2</a:t>
            </a:r>
            <a:r>
              <a:rPr lang="en-US" sz="3600" dirty="0" smtClean="0"/>
              <a:t>. Mycoplasma </a:t>
            </a:r>
            <a:r>
              <a:rPr lang="en-US" sz="3600" dirty="0" err="1" smtClean="0"/>
              <a:t>hominis</a:t>
            </a:r>
            <a:r>
              <a:rPr lang="en-US" sz="3600" dirty="0" smtClean="0"/>
              <a:t>. </a:t>
            </a:r>
          </a:p>
          <a:p>
            <a:pPr marL="0" indent="0" algn="l">
              <a:buNone/>
            </a:pPr>
            <a:r>
              <a:rPr lang="en-US" sz="3600" dirty="0" smtClean="0">
                <a:solidFill>
                  <a:srgbClr val="FFC000"/>
                </a:solidFill>
              </a:rPr>
              <a:t>3</a:t>
            </a:r>
            <a:r>
              <a:rPr lang="en-US" sz="3600" dirty="0" smtClean="0"/>
              <a:t>. Mycoplasma </a:t>
            </a:r>
            <a:r>
              <a:rPr lang="en-US" sz="3600" dirty="0" err="1" smtClean="0"/>
              <a:t>gentialium</a:t>
            </a:r>
            <a:r>
              <a:rPr lang="en-US" sz="3600" dirty="0" smtClean="0"/>
              <a:t>. </a:t>
            </a:r>
          </a:p>
          <a:p>
            <a:pPr marL="0" indent="0" algn="l">
              <a:buNone/>
            </a:pPr>
            <a:r>
              <a:rPr lang="en-US" sz="3600" dirty="0" smtClean="0">
                <a:solidFill>
                  <a:srgbClr val="FFC000"/>
                </a:solidFill>
              </a:rPr>
              <a:t>4.</a:t>
            </a:r>
            <a:r>
              <a:rPr lang="en-US" sz="3600" dirty="0" smtClean="0"/>
              <a:t> Mycoplasma </a:t>
            </a:r>
            <a:r>
              <a:rPr lang="en-US" sz="3600" dirty="0" err="1" smtClean="0"/>
              <a:t>ureaplasma</a:t>
            </a:r>
            <a:r>
              <a:rPr lang="en-US" sz="3600" dirty="0" smtClean="0">
                <a:solidFill>
                  <a:srgbClr val="FFC000"/>
                </a:solidFill>
              </a:rPr>
              <a:t>.</a:t>
            </a:r>
            <a:endParaRPr lang="ar-IQ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5605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86409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Mycoplasmal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infection </a:t>
            </a:r>
            <a:endParaRPr lang="ar-IQ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412776"/>
            <a:ext cx="7776864" cy="4893176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 smtClean="0"/>
              <a:t>: 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FFC000"/>
                </a:solidFill>
              </a:rPr>
              <a:t>. Infection of humans</a:t>
            </a:r>
            <a:r>
              <a:rPr lang="en-US" dirty="0" smtClean="0"/>
              <a:t>. 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FFC000"/>
                </a:solidFill>
              </a:rPr>
              <a:t>1.</a:t>
            </a:r>
            <a:r>
              <a:rPr lang="en-US" dirty="0" smtClean="0"/>
              <a:t>Mycoplasma is infected human mucous membrane and tissues like genital , urinary and respiratory tract . 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FFC000"/>
                </a:solidFill>
              </a:rPr>
              <a:t>2. </a:t>
            </a:r>
            <a:r>
              <a:rPr lang="en-US" dirty="0" smtClean="0"/>
              <a:t>it is apart of normal flora of the mouth and can be grown from normal  saliva , oral mucous membrane sputum or </a:t>
            </a:r>
            <a:r>
              <a:rPr lang="en-US" dirty="0" err="1" smtClean="0"/>
              <a:t>tonsillar</a:t>
            </a:r>
            <a:r>
              <a:rPr lang="en-US" dirty="0" smtClean="0"/>
              <a:t> tissue </a:t>
            </a:r>
          </a:p>
          <a:p>
            <a:pPr marL="0" indent="0" algn="l">
              <a:buNone/>
            </a:pPr>
            <a:r>
              <a:rPr lang="en-US" dirty="0" smtClean="0"/>
              <a:t>Some mycoplasmas are </a:t>
            </a:r>
            <a:r>
              <a:rPr lang="en-US" dirty="0" err="1" smtClean="0"/>
              <a:t>inhibitants</a:t>
            </a:r>
            <a:r>
              <a:rPr lang="en-US" dirty="0" smtClean="0"/>
              <a:t> of the genitourinary tract in females . In both man and </a:t>
            </a:r>
            <a:r>
              <a:rPr lang="en-US" dirty="0" err="1" smtClean="0"/>
              <a:t>weman</a:t>
            </a:r>
            <a:r>
              <a:rPr lang="en-US" dirty="0" smtClean="0"/>
              <a:t> genital carriage of mycoplasma is directly related to the number of lifetime sex partners </a:t>
            </a:r>
            <a:r>
              <a:rPr lang="en-US" dirty="0" smtClean="0">
                <a:solidFill>
                  <a:srgbClr val="7030A0"/>
                </a:solidFill>
              </a:rPr>
              <a:t>.    </a:t>
            </a:r>
            <a:endParaRPr lang="ar-IQ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74422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SYMPTOMS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dirty="0" smtClean="0"/>
              <a:t>1. Fever . </a:t>
            </a:r>
          </a:p>
          <a:p>
            <a:pPr marL="0" indent="0" algn="l">
              <a:buNone/>
            </a:pPr>
            <a:r>
              <a:rPr lang="en-US" dirty="0" smtClean="0"/>
              <a:t>2. cough. </a:t>
            </a:r>
          </a:p>
          <a:p>
            <a:pPr marL="0" indent="0" algn="l">
              <a:buNone/>
            </a:pPr>
            <a:r>
              <a:rPr lang="en-US" dirty="0" smtClean="0"/>
              <a:t>3. bronchitis </a:t>
            </a:r>
            <a:r>
              <a:rPr lang="en-US" dirty="0"/>
              <a:t>.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4. sore throat .</a:t>
            </a:r>
          </a:p>
          <a:p>
            <a:pPr marL="0" indent="0" algn="l">
              <a:buNone/>
            </a:pPr>
            <a:r>
              <a:rPr lang="en-US" dirty="0" smtClean="0"/>
              <a:t>5. headache . </a:t>
            </a:r>
          </a:p>
          <a:p>
            <a:pPr marL="0" indent="0" algn="l">
              <a:buNone/>
            </a:pPr>
            <a:r>
              <a:rPr lang="en-US" dirty="0" smtClean="0"/>
              <a:t>6. tiredness .</a:t>
            </a:r>
          </a:p>
          <a:p>
            <a:pPr marL="0" indent="0" algn="l">
              <a:buNone/>
            </a:pPr>
            <a:r>
              <a:rPr lang="en-US" dirty="0">
                <a:latin typeface="Calibri"/>
                <a:cs typeface="Calibri"/>
              </a:rPr>
              <a:t>●</a:t>
            </a:r>
            <a:r>
              <a:rPr lang="en-US" dirty="0" smtClean="0"/>
              <a:t> Symptoms may persist for a few day to more than a month .   </a:t>
            </a:r>
          </a:p>
          <a:p>
            <a:pPr marL="514350" indent="-514350" algn="l">
              <a:buAutoNum type="arabicPeriod"/>
            </a:pPr>
            <a:endParaRPr lang="ar-IQ" dirty="0"/>
          </a:p>
        </p:txBody>
      </p:sp>
    </p:spTree>
    <p:extLst>
      <p:ext uri="{BB962C8B-B14F-4D97-AF65-F5344CB8AC3E}">
        <p14:creationId xmlns="" xmlns:p14="http://schemas.microsoft.com/office/powerpoint/2010/main" val="24052218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864096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Diagnostic laboratory tests</a:t>
            </a:r>
            <a:endParaRPr lang="ar-IQ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556792"/>
            <a:ext cx="7416824" cy="4536504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A. Specimen</a:t>
            </a:r>
            <a:r>
              <a:rPr lang="en-US" dirty="0" smtClean="0"/>
              <a:t> </a:t>
            </a:r>
          </a:p>
          <a:p>
            <a:pPr marL="0" indent="0" algn="l">
              <a:buNone/>
            </a:pPr>
            <a:r>
              <a:rPr lang="en-US" dirty="0" smtClean="0"/>
              <a:t>Consist of throat swabs ,sputum , inflammatory exudates and respiratory ,urethral or genital secretions . 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B. Microscopic examination</a:t>
            </a:r>
          </a:p>
          <a:p>
            <a:pPr marL="0" indent="0" algn="l">
              <a:buNone/>
            </a:pPr>
            <a:r>
              <a:rPr lang="en-US" dirty="0" smtClean="0"/>
              <a:t>Direct examination of a specimen for mycoplasmas is useless . 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C. Cultures</a:t>
            </a:r>
            <a:r>
              <a:rPr lang="en-US" dirty="0" smtClean="0"/>
              <a:t> </a:t>
            </a:r>
          </a:p>
          <a:p>
            <a:pPr marL="0" indent="0" algn="l">
              <a:buNone/>
            </a:pPr>
            <a:r>
              <a:rPr lang="en-US" dirty="0" smtClean="0"/>
              <a:t>The material is inoculated onto solid and broth media for 3-10 day at 37 C with 5% CO2 .  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 smtClean="0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1115616" y="2060848"/>
            <a:ext cx="6768752" cy="37444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r" defTabSz="914400" rtl="1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Brush Script MT" pitchFamily="66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37419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755576" y="620688"/>
            <a:ext cx="763284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925563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792087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d. Serology</a:t>
            </a:r>
            <a:r>
              <a:rPr lang="en-US" dirty="0" smtClean="0"/>
              <a:t>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75656" y="1556792"/>
            <a:ext cx="6196405" cy="360381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3200" dirty="0" smtClean="0"/>
              <a:t>1.CF(complement fixation) tests can be performed with glycolipid antigens extracted with chloroform- methanol from cultured mycoplasmas . . </a:t>
            </a:r>
          </a:p>
          <a:p>
            <a:pPr marL="0" indent="0" algn="l">
              <a:buNone/>
            </a:pPr>
            <a:r>
              <a:rPr lang="en-US" sz="3200" dirty="0"/>
              <a:t>2</a:t>
            </a:r>
            <a:r>
              <a:rPr lang="en-US" sz="3200" dirty="0" smtClean="0"/>
              <a:t>. Indirect immunofluorescence may be used . This test measures growth inhibition by antibody is quite specific . </a:t>
            </a:r>
          </a:p>
          <a:p>
            <a:pPr marL="0" indent="0" algn="l">
              <a:buNone/>
            </a:pPr>
            <a:endParaRPr lang="ar-SA" sz="3200" dirty="0" smtClean="0"/>
          </a:p>
          <a:p>
            <a:pPr marL="0" indent="0" algn="l">
              <a:buNone/>
            </a:pPr>
            <a:endParaRPr lang="en-US" sz="3200" dirty="0" smtClean="0"/>
          </a:p>
          <a:p>
            <a:pPr marL="0" indent="0" algn="l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432949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720079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Treatment </a:t>
            </a:r>
            <a:endParaRPr lang="ar-IQ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268760"/>
            <a:ext cx="7632848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3200" dirty="0" smtClean="0"/>
              <a:t>1 . Many strains of mycoplasmas are inhibited by a variety of antimicrobial drugs. </a:t>
            </a:r>
          </a:p>
          <a:p>
            <a:pPr marL="0" indent="0" algn="l">
              <a:buNone/>
            </a:pPr>
            <a:r>
              <a:rPr lang="en-US" sz="3200" dirty="0" smtClean="0"/>
              <a:t>2. Most strains are resistant to penicillin   cephalosporin ,and </a:t>
            </a:r>
            <a:r>
              <a:rPr lang="en-US" sz="3200" dirty="0" err="1" smtClean="0"/>
              <a:t>vancomycin</a:t>
            </a:r>
            <a:r>
              <a:rPr lang="en-US" sz="3200" dirty="0" smtClean="0"/>
              <a:t>.</a:t>
            </a:r>
          </a:p>
          <a:p>
            <a:pPr marL="0" indent="0" algn="l">
              <a:buNone/>
            </a:pPr>
            <a:r>
              <a:rPr lang="en-US" sz="3200" dirty="0" smtClean="0"/>
              <a:t>3.Tetracyclines and erythromycins are effective both in vitro and vivo and are at present.</a:t>
            </a:r>
          </a:p>
          <a:p>
            <a:pPr marL="0" indent="0" algn="l">
              <a:buNone/>
            </a:pPr>
            <a:r>
              <a:rPr lang="en-US" sz="3200" dirty="0" smtClean="0"/>
              <a:t>4.Some </a:t>
            </a:r>
            <a:r>
              <a:rPr lang="en-US" sz="3200" dirty="0" err="1" smtClean="0"/>
              <a:t>ureaplasmas</a:t>
            </a:r>
            <a:r>
              <a:rPr lang="en-US" sz="3200" dirty="0" smtClean="0"/>
              <a:t> are resistant to tetracycline.</a:t>
            </a:r>
          </a:p>
        </p:txBody>
      </p:sp>
    </p:spTree>
    <p:extLst>
      <p:ext uri="{BB962C8B-B14F-4D97-AF65-F5344CB8AC3E}">
        <p14:creationId xmlns="" xmlns:p14="http://schemas.microsoft.com/office/powerpoint/2010/main" val="2790146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Mycoplasma </a:t>
            </a:r>
            <a:endParaRPr lang="ar-IQ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57050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Mycoplasma</a:t>
            </a:r>
            <a:br>
              <a:rPr lang="en-US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ar-IQ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7056784" cy="43204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Are the smallest organisms that can be free – living in nature and self replicating on laboratory media.                  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Calibri"/>
                <a:cs typeface="Calibri"/>
              </a:rPr>
              <a:t>● Can be non motile </a:t>
            </a:r>
            <a:r>
              <a:rPr lang="en-US" dirty="0" smtClean="0">
                <a:solidFill>
                  <a:schemeClr val="tx1"/>
                </a:solidFill>
              </a:rPr>
              <a:t>( except </a:t>
            </a:r>
            <a:r>
              <a:rPr lang="en-US" dirty="0" err="1" smtClean="0">
                <a:solidFill>
                  <a:schemeClr val="tx1"/>
                </a:solidFill>
              </a:rPr>
              <a:t>spiroplasma</a:t>
            </a:r>
            <a:r>
              <a:rPr lang="en-US" dirty="0" smtClean="0">
                <a:solidFill>
                  <a:schemeClr val="tx1"/>
                </a:solidFill>
              </a:rPr>
              <a:t>) , prokaryotic       similar to other microorganisms like bacteria and </a:t>
            </a:r>
            <a:r>
              <a:rPr lang="en-US" dirty="0" err="1" smtClean="0">
                <a:solidFill>
                  <a:schemeClr val="tx1"/>
                </a:solidFill>
              </a:rPr>
              <a:t>viruse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. The subsequent events in infection include several factor: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1.Direct cytotoxicity through generation of hydrogen peroxide and superoxide radical .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2.Cytolysis mediated by antigen antibody reaction .   </a:t>
            </a:r>
            <a:endParaRPr lang="en-US" dirty="0" smtClean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8485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548680"/>
            <a:ext cx="7848873" cy="630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094136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79208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Characteristics</a:t>
            </a:r>
            <a:endParaRPr lang="ar-IQ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484784"/>
            <a:ext cx="7272808" cy="460851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3200" dirty="0" smtClean="0"/>
              <a:t>1.It is species are the smallest free living organisms.</a:t>
            </a:r>
          </a:p>
          <a:p>
            <a:pPr marL="0" indent="0" algn="l">
              <a:buNone/>
            </a:pPr>
            <a:r>
              <a:rPr lang="en-US" sz="3200" dirty="0" smtClean="0"/>
              <a:t>2.Lack cell wall .they are unaffected by many common antibiotics such as penicillin  . </a:t>
            </a:r>
          </a:p>
          <a:p>
            <a:pPr marL="0" indent="0" algn="l">
              <a:buNone/>
            </a:pPr>
            <a:r>
              <a:rPr lang="en-US" sz="3200" dirty="0" smtClean="0"/>
              <a:t>3. They can be parasitic or saprotrophic</a:t>
            </a:r>
          </a:p>
          <a:p>
            <a:pPr marL="0" indent="0" algn="l">
              <a:lnSpc>
                <a:spcPct val="160000"/>
              </a:lnSpc>
              <a:buNone/>
            </a:pPr>
            <a:r>
              <a:rPr lang="en-US" sz="3200" dirty="0" smtClean="0"/>
              <a:t>4. Cholesterol is required for the growth of species of  the genus </a:t>
            </a:r>
            <a:r>
              <a:rPr lang="en-US" sz="3200" u="sng" dirty="0" smtClean="0"/>
              <a:t>mycoplasma. </a:t>
            </a:r>
          </a:p>
          <a:p>
            <a:pPr marL="0" indent="0" algn="l">
              <a:buNone/>
            </a:pPr>
            <a:r>
              <a:rPr lang="en-US" sz="3200" dirty="0" smtClean="0"/>
              <a:t> 5.The </a:t>
            </a:r>
            <a:r>
              <a:rPr lang="en-US" sz="3200" dirty="0"/>
              <a:t>smallest mycoplasmas are 120-250 nm </a:t>
            </a:r>
            <a:r>
              <a:rPr lang="en-US" sz="3200" dirty="0" smtClean="0"/>
              <a:t>in size.</a:t>
            </a:r>
            <a:endParaRPr lang="en-US" sz="3200" dirty="0"/>
          </a:p>
          <a:p>
            <a:pPr marL="0" indent="0" algn="l">
              <a:buNone/>
            </a:pPr>
            <a:r>
              <a:rPr lang="en-US" sz="3200" dirty="0" smtClean="0"/>
              <a:t>6.Growth </a:t>
            </a:r>
            <a:r>
              <a:rPr lang="en-US" sz="3200" dirty="0"/>
              <a:t>of mycoplasma inhibited by specific </a:t>
            </a:r>
            <a:r>
              <a:rPr lang="en-US" sz="3200" dirty="0" smtClean="0"/>
              <a:t>antibiotic.</a:t>
            </a:r>
          </a:p>
          <a:p>
            <a:pPr algn="l"/>
            <a:endParaRPr lang="ar-IQ" sz="3200" dirty="0"/>
          </a:p>
        </p:txBody>
      </p:sp>
    </p:spTree>
    <p:extLst>
      <p:ext uri="{BB962C8B-B14F-4D97-AF65-F5344CB8AC3E}">
        <p14:creationId xmlns="" xmlns:p14="http://schemas.microsoft.com/office/powerpoint/2010/main" val="1265588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27201" y="1196753"/>
            <a:ext cx="5723468" cy="720079"/>
          </a:xfrm>
        </p:spPr>
        <p:txBody>
          <a:bodyPr>
            <a:normAutofit fontScale="90000"/>
          </a:bodyPr>
          <a:lstStyle/>
          <a:p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43608" y="2420888"/>
            <a:ext cx="7056784" cy="3312368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+mj-lt"/>
              </a:rPr>
              <a:t>7.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Facultatively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anaerobic .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+mj-lt"/>
              </a:rPr>
              <a:t>8. Replication by binary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fussion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.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+mj-lt"/>
              </a:rPr>
              <a:t>9. They don’t stain by gram stain but stained by </a:t>
            </a:r>
            <a:r>
              <a:rPr lang="en-US" dirty="0" err="1" smtClean="0">
                <a:solidFill>
                  <a:schemeClr val="tx1"/>
                </a:solidFill>
                <a:latin typeface="+mj-lt"/>
              </a:rPr>
              <a:t>giemsa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 stain .  </a:t>
            </a:r>
            <a:endParaRPr lang="ar-IQ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05873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122" name="Picture 2" descr="C:\Users\مكتب القمه\Desktop\FLASH DRIVE\ur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620688"/>
            <a:ext cx="7644134" cy="5544616"/>
          </a:xfrm>
        </p:spPr>
      </p:pic>
    </p:spTree>
    <p:extLst>
      <p:ext uri="{BB962C8B-B14F-4D97-AF65-F5344CB8AC3E}">
        <p14:creationId xmlns="" xmlns:p14="http://schemas.microsoft.com/office/powerpoint/2010/main" val="30555257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792087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Pathogensis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ar-IQ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340768"/>
            <a:ext cx="7272808" cy="475252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/>
              <a:t>Pathogenic mycoplasmas have flask-like or filamentous shapes and specialized polar tip structure that attach to the  surfaces of ciliated and non ciliated of host cell .</a:t>
            </a:r>
          </a:p>
          <a:p>
            <a:pPr marL="0" indent="0" algn="l">
              <a:buNone/>
            </a:pPr>
            <a:r>
              <a:rPr lang="en-US" sz="2800" dirty="0" smtClean="0"/>
              <a:t>Polar tip are complex group which are:. </a:t>
            </a:r>
          </a:p>
          <a:p>
            <a:pPr marL="0" indent="0" algn="l">
              <a:buNone/>
            </a:pPr>
            <a:r>
              <a:rPr lang="en-US" sz="2800" dirty="0" smtClean="0"/>
              <a:t>1 .Interactive protein    </a:t>
            </a:r>
          </a:p>
          <a:p>
            <a:pPr marL="0" indent="0" algn="l">
              <a:buNone/>
            </a:pPr>
            <a:r>
              <a:rPr lang="en-US" sz="2800" dirty="0" smtClean="0"/>
              <a:t>2.Adhesins</a:t>
            </a:r>
          </a:p>
          <a:p>
            <a:pPr marL="0" indent="0" algn="l">
              <a:buNone/>
            </a:pPr>
            <a:r>
              <a:rPr lang="en-US" sz="2800" dirty="0" smtClean="0"/>
              <a:t>-3.Adherence  accessory protein </a:t>
            </a:r>
            <a:endParaRPr lang="ar-IQ" sz="2800" dirty="0"/>
          </a:p>
        </p:txBody>
      </p:sp>
    </p:spTree>
    <p:extLst>
      <p:ext uri="{BB962C8B-B14F-4D97-AF65-F5344CB8AC3E}">
        <p14:creationId xmlns="" xmlns:p14="http://schemas.microsoft.com/office/powerpoint/2010/main" val="25663767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936104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Mechanisms of mycoplasma</a:t>
            </a:r>
            <a:r>
              <a:rPr lang="en-US" dirty="0" smtClean="0"/>
              <a:t>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475252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dirty="0" smtClean="0"/>
              <a:t>* Change in cell membrane antigenicity .</a:t>
            </a:r>
          </a:p>
          <a:p>
            <a:pPr marL="0" indent="0" algn="l">
              <a:buNone/>
            </a:pPr>
            <a:r>
              <a:rPr lang="en-US" dirty="0" smtClean="0"/>
              <a:t>* disruption of nucleic acid synthesis . </a:t>
            </a:r>
          </a:p>
          <a:p>
            <a:pPr marL="0" indent="0" algn="l">
              <a:buNone/>
            </a:pPr>
            <a:r>
              <a:rPr lang="en-US" dirty="0" smtClean="0"/>
              <a:t>* chromosomal  aberration . </a:t>
            </a:r>
          </a:p>
          <a:p>
            <a:pPr marL="0" indent="0" algn="l">
              <a:buNone/>
            </a:pPr>
            <a:r>
              <a:rPr lang="en-US" dirty="0" smtClean="0"/>
              <a:t>* increase sensitivity  to inducers of apoptosis . </a:t>
            </a:r>
          </a:p>
          <a:p>
            <a:pPr marL="0" indent="0" algn="l">
              <a:buNone/>
            </a:pPr>
            <a:r>
              <a:rPr lang="en-US" dirty="0" smtClean="0"/>
              <a:t>* inhibition of cell growth . </a:t>
            </a:r>
          </a:p>
          <a:p>
            <a:pPr marL="0" indent="0" algn="l">
              <a:buNone/>
            </a:pPr>
            <a:r>
              <a:rPr lang="en-US" dirty="0" smtClean="0"/>
              <a:t>* alteration of DNA transfection  efficiency . </a:t>
            </a:r>
          </a:p>
          <a:p>
            <a:pPr marL="0" indent="0" algn="l">
              <a:buNone/>
            </a:pPr>
            <a:r>
              <a:rPr lang="en-US" dirty="0" smtClean="0"/>
              <a:t>* inhibition  of cell metabolisms . </a:t>
            </a:r>
          </a:p>
          <a:p>
            <a:pPr marL="0" indent="0" algn="l">
              <a:buNone/>
            </a:pPr>
            <a:r>
              <a:rPr lang="en-US" dirty="0" smtClean="0"/>
              <a:t>* produce of virus compromised . </a:t>
            </a:r>
            <a:endParaRPr lang="en-US" dirty="0"/>
          </a:p>
          <a:p>
            <a:pPr marL="0" indent="0" algn="l">
              <a:buNone/>
            </a:pPr>
            <a:r>
              <a:rPr lang="en-US" dirty="0" smtClean="0"/>
              <a:t>* DNA fragment due to mycoplasma nuclease not apoptosis. </a:t>
            </a:r>
          </a:p>
          <a:p>
            <a:pPr marL="0" indent="0" algn="l">
              <a:buNone/>
            </a:pPr>
            <a:r>
              <a:rPr lang="en-US" dirty="0" smtClean="0"/>
              <a:t>* cell death .   </a:t>
            </a:r>
            <a:endParaRPr lang="ar-IQ" dirty="0"/>
          </a:p>
        </p:txBody>
      </p:sp>
    </p:spTree>
    <p:extLst>
      <p:ext uri="{BB962C8B-B14F-4D97-AF65-F5344CB8AC3E}">
        <p14:creationId xmlns="" xmlns:p14="http://schemas.microsoft.com/office/powerpoint/2010/main" val="42694640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722</Words>
  <PresentationFormat>On-screen Show (4:3)</PresentationFormat>
  <Paragraphs>91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سمة Office</vt:lpstr>
      <vt:lpstr>Photo Editor Photo</vt:lpstr>
      <vt:lpstr>Slide 1</vt:lpstr>
      <vt:lpstr>Mycoplasma </vt:lpstr>
      <vt:lpstr>Mycoplasma </vt:lpstr>
      <vt:lpstr>Slide 4</vt:lpstr>
      <vt:lpstr>Characteristics</vt:lpstr>
      <vt:lpstr>Slide 6</vt:lpstr>
      <vt:lpstr>Slide 7</vt:lpstr>
      <vt:lpstr>Pathogensis:</vt:lpstr>
      <vt:lpstr>Mechanisms of mycoplasma </vt:lpstr>
      <vt:lpstr>culture</vt:lpstr>
      <vt:lpstr>Slide 11</vt:lpstr>
      <vt:lpstr>Growth of mycoplasma</vt:lpstr>
      <vt:lpstr>Types of mycoplasmas</vt:lpstr>
      <vt:lpstr>Mycoplasmal infection </vt:lpstr>
      <vt:lpstr>SYMPTOMS</vt:lpstr>
      <vt:lpstr>Diagnostic laboratory tests</vt:lpstr>
      <vt:lpstr>Slide 17</vt:lpstr>
      <vt:lpstr>d. Serology </vt:lpstr>
      <vt:lpstr>Treatment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</dc:creator>
  <cp:lastModifiedBy>del</cp:lastModifiedBy>
  <cp:revision>1</cp:revision>
  <dcterms:created xsi:type="dcterms:W3CDTF">2015-05-27T09:28:37Z</dcterms:created>
  <dcterms:modified xsi:type="dcterms:W3CDTF">2015-05-27T09:29:15Z</dcterms:modified>
</cp:coreProperties>
</file>