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C02417-00D9-40C2-8FEB-83CB4B55D56A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5E3BA146-A490-408F-B3D8-07E68ACFEF6E}">
      <dgm:prSet custT="1"/>
      <dgm:spPr/>
      <dgm:t>
        <a:bodyPr/>
        <a:lstStyle/>
        <a:p>
          <a:pPr algn="ctr" rtl="1"/>
          <a:r>
            <a:rPr lang="en-US" sz="4000" b="1" i="1" dirty="0" smtClean="0">
              <a:solidFill>
                <a:schemeClr val="tx1"/>
              </a:solidFill>
            </a:rPr>
            <a:t>streptococcus</a:t>
          </a:r>
          <a:r>
            <a:rPr lang="en-US" sz="1700" dirty="0" smtClean="0"/>
            <a:t/>
          </a:r>
          <a:br>
            <a:rPr lang="en-US" sz="1700" dirty="0" smtClean="0"/>
          </a:br>
          <a:endParaRPr lang="ar-IQ" sz="1700" dirty="0"/>
        </a:p>
      </dgm:t>
    </dgm:pt>
    <dgm:pt modelId="{F02FE494-BADC-4064-A904-D66427D5D9B5}" type="parTrans" cxnId="{E3474978-80DE-42B4-9E2F-7B3FFB208617}">
      <dgm:prSet/>
      <dgm:spPr/>
      <dgm:t>
        <a:bodyPr/>
        <a:lstStyle/>
        <a:p>
          <a:pPr rtl="1"/>
          <a:endParaRPr lang="ar-IQ"/>
        </a:p>
      </dgm:t>
    </dgm:pt>
    <dgm:pt modelId="{3C36B5A3-0428-4760-A962-71EC4AAF4485}" type="sibTrans" cxnId="{E3474978-80DE-42B4-9E2F-7B3FFB208617}">
      <dgm:prSet/>
      <dgm:spPr/>
      <dgm:t>
        <a:bodyPr/>
        <a:lstStyle/>
        <a:p>
          <a:pPr rtl="1"/>
          <a:endParaRPr lang="ar-IQ"/>
        </a:p>
      </dgm:t>
    </dgm:pt>
    <dgm:pt modelId="{08F362AA-4869-4B96-AF21-CB99632C4343}" type="pres">
      <dgm:prSet presAssocID="{E8C02417-00D9-40C2-8FEB-83CB4B55D56A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54D03917-63AD-4060-9188-72B9772F4A3C}" type="pres">
      <dgm:prSet presAssocID="{5E3BA146-A490-408F-B3D8-07E68ACFEF6E}" presName="horFlow" presStyleCnt="0"/>
      <dgm:spPr/>
    </dgm:pt>
    <dgm:pt modelId="{C4ED6D51-6BD5-4C07-AFF2-E4D338042529}" type="pres">
      <dgm:prSet presAssocID="{5E3BA146-A490-408F-B3D8-07E68ACFEF6E}" presName="bigChev" presStyleLbl="node1" presStyleIdx="0" presStyleCnt="1" custScaleX="525802" custScaleY="194257"/>
      <dgm:spPr/>
      <dgm:t>
        <a:bodyPr/>
        <a:lstStyle/>
        <a:p>
          <a:pPr rtl="1"/>
          <a:endParaRPr lang="ar-IQ"/>
        </a:p>
      </dgm:t>
    </dgm:pt>
  </dgm:ptLst>
  <dgm:cxnLst>
    <dgm:cxn modelId="{4D2DBE62-A6AA-46BB-9298-00BBBB336302}" type="presOf" srcId="{E8C02417-00D9-40C2-8FEB-83CB4B55D56A}" destId="{08F362AA-4869-4B96-AF21-CB99632C4343}" srcOrd="0" destOrd="0" presId="urn:microsoft.com/office/officeart/2005/8/layout/lProcess3"/>
    <dgm:cxn modelId="{E3474978-80DE-42B4-9E2F-7B3FFB208617}" srcId="{E8C02417-00D9-40C2-8FEB-83CB4B55D56A}" destId="{5E3BA146-A490-408F-B3D8-07E68ACFEF6E}" srcOrd="0" destOrd="0" parTransId="{F02FE494-BADC-4064-A904-D66427D5D9B5}" sibTransId="{3C36B5A3-0428-4760-A962-71EC4AAF4485}"/>
    <dgm:cxn modelId="{C8BC9A41-221C-4B81-A0BA-6FE830E5B1F8}" type="presOf" srcId="{5E3BA146-A490-408F-B3D8-07E68ACFEF6E}" destId="{C4ED6D51-6BD5-4C07-AFF2-E4D338042529}" srcOrd="0" destOrd="0" presId="urn:microsoft.com/office/officeart/2005/8/layout/lProcess3"/>
    <dgm:cxn modelId="{1A7EB103-4D87-4F24-89F1-311AE30C56D2}" type="presParOf" srcId="{08F362AA-4869-4B96-AF21-CB99632C4343}" destId="{54D03917-63AD-4060-9188-72B9772F4A3C}" srcOrd="0" destOrd="0" presId="urn:microsoft.com/office/officeart/2005/8/layout/lProcess3"/>
    <dgm:cxn modelId="{06F84D7C-B4EC-494A-A7E5-5FF92EDB28B3}" type="presParOf" srcId="{54D03917-63AD-4060-9188-72B9772F4A3C}" destId="{C4ED6D51-6BD5-4C07-AFF2-E4D338042529}" srcOrd="0" destOrd="0" presId="urn:microsoft.com/office/officeart/2005/8/layout/lProcess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ED09C5-FC56-4304-B14C-915EBBEB5C5E}" type="doc">
      <dgm:prSet loTypeId="urn:microsoft.com/office/officeart/2005/8/layout/hList6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pPr rtl="1"/>
          <a:endParaRPr lang="ar-IQ"/>
        </a:p>
      </dgm:t>
    </dgm:pt>
    <dgm:pt modelId="{E88B9AFE-6B2B-42D4-921F-BC815B234839}">
      <dgm:prSet custT="1"/>
      <dgm:spPr/>
      <dgm:t>
        <a:bodyPr/>
        <a:lstStyle/>
        <a:p>
          <a:pPr algn="l" rtl="1"/>
          <a:r>
            <a:rPr lang="en-US" sz="3200" b="1" i="1" dirty="0" smtClean="0"/>
            <a:t>Classification</a:t>
          </a:r>
          <a:endParaRPr lang="ar-IQ" sz="1700" dirty="0"/>
        </a:p>
      </dgm:t>
    </dgm:pt>
    <dgm:pt modelId="{E2B72BD7-6B00-42E1-AD25-DA957C6B5C82}" type="parTrans" cxnId="{F337B1FD-A29C-4C70-ADDE-6A13ACEDE073}">
      <dgm:prSet/>
      <dgm:spPr/>
      <dgm:t>
        <a:bodyPr/>
        <a:lstStyle/>
        <a:p>
          <a:pPr rtl="1"/>
          <a:endParaRPr lang="ar-IQ"/>
        </a:p>
      </dgm:t>
    </dgm:pt>
    <dgm:pt modelId="{A78B8340-3A09-4A80-A46F-0BC670919BA6}" type="sibTrans" cxnId="{F337B1FD-A29C-4C70-ADDE-6A13ACEDE073}">
      <dgm:prSet/>
      <dgm:spPr/>
      <dgm:t>
        <a:bodyPr/>
        <a:lstStyle/>
        <a:p>
          <a:pPr rtl="1"/>
          <a:endParaRPr lang="ar-IQ"/>
        </a:p>
      </dgm:t>
    </dgm:pt>
    <dgm:pt modelId="{70E6CB14-2511-4159-B28B-0B85F4D801CC}">
      <dgm:prSet custT="1"/>
      <dgm:spPr/>
      <dgm:t>
        <a:bodyPr/>
        <a:lstStyle/>
        <a:p>
          <a:pPr algn="l" rtl="1"/>
          <a:r>
            <a:rPr lang="en-US" sz="2400" b="1" i="1" dirty="0" smtClean="0"/>
            <a:t>of streptococci</a:t>
          </a:r>
          <a:endParaRPr lang="ar-IQ" sz="2400" dirty="0"/>
        </a:p>
      </dgm:t>
    </dgm:pt>
    <dgm:pt modelId="{551A9917-8185-4210-AB9E-4571196F78AB}" type="parTrans" cxnId="{15C9D0B4-FC44-45B5-A065-0FAC6B012A62}">
      <dgm:prSet/>
      <dgm:spPr/>
      <dgm:t>
        <a:bodyPr/>
        <a:lstStyle/>
        <a:p>
          <a:pPr rtl="1"/>
          <a:endParaRPr lang="ar-IQ"/>
        </a:p>
      </dgm:t>
    </dgm:pt>
    <dgm:pt modelId="{254DEE7A-E26A-46BB-9F94-CEC0693242E4}" type="sibTrans" cxnId="{15C9D0B4-FC44-45B5-A065-0FAC6B012A62}">
      <dgm:prSet/>
      <dgm:spPr/>
      <dgm:t>
        <a:bodyPr/>
        <a:lstStyle/>
        <a:p>
          <a:pPr rtl="1"/>
          <a:endParaRPr lang="ar-IQ"/>
        </a:p>
      </dgm:t>
    </dgm:pt>
    <dgm:pt modelId="{F3A24AC3-CDAC-44C9-B999-57F8DB649637}" type="pres">
      <dgm:prSet presAssocID="{ADED09C5-FC56-4304-B14C-915EBBEB5C5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DE7DEF81-4271-4323-BEEF-DF6645C8CA8A}" type="pres">
      <dgm:prSet presAssocID="{E88B9AFE-6B2B-42D4-921F-BC815B23483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3D67DB0-48D2-45D5-9536-C5B2B79C7138}" type="pres">
      <dgm:prSet presAssocID="{A78B8340-3A09-4A80-A46F-0BC670919BA6}" presName="sibTrans" presStyleCnt="0"/>
      <dgm:spPr/>
    </dgm:pt>
    <dgm:pt modelId="{EC1350C6-D583-4DEE-AB8F-1324F70B6AED}" type="pres">
      <dgm:prSet presAssocID="{70E6CB14-2511-4159-B28B-0B85F4D801CC}" presName="node" presStyleLbl="node1" presStyleIdx="1" presStyleCnt="2" custScaleY="85315" custLinFactNeighborX="-34783" custLinFactNeighborY="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9108F991-16E1-4DCA-80E9-9D06E8AFF614}" type="presOf" srcId="{E88B9AFE-6B2B-42D4-921F-BC815B234839}" destId="{DE7DEF81-4271-4323-BEEF-DF6645C8CA8A}" srcOrd="0" destOrd="0" presId="urn:microsoft.com/office/officeart/2005/8/layout/hList6"/>
    <dgm:cxn modelId="{15C9D0B4-FC44-45B5-A065-0FAC6B012A62}" srcId="{ADED09C5-FC56-4304-B14C-915EBBEB5C5E}" destId="{70E6CB14-2511-4159-B28B-0B85F4D801CC}" srcOrd="1" destOrd="0" parTransId="{551A9917-8185-4210-AB9E-4571196F78AB}" sibTransId="{254DEE7A-E26A-46BB-9F94-CEC0693242E4}"/>
    <dgm:cxn modelId="{103BF9D9-F49F-40CD-9FE2-53DD4E8A422E}" type="presOf" srcId="{ADED09C5-FC56-4304-B14C-915EBBEB5C5E}" destId="{F3A24AC3-CDAC-44C9-B999-57F8DB649637}" srcOrd="0" destOrd="0" presId="urn:microsoft.com/office/officeart/2005/8/layout/hList6"/>
    <dgm:cxn modelId="{F337B1FD-A29C-4C70-ADDE-6A13ACEDE073}" srcId="{ADED09C5-FC56-4304-B14C-915EBBEB5C5E}" destId="{E88B9AFE-6B2B-42D4-921F-BC815B234839}" srcOrd="0" destOrd="0" parTransId="{E2B72BD7-6B00-42E1-AD25-DA957C6B5C82}" sibTransId="{A78B8340-3A09-4A80-A46F-0BC670919BA6}"/>
    <dgm:cxn modelId="{EDA11AA8-E7E2-4D36-86AB-C60C771DB28C}" type="presOf" srcId="{70E6CB14-2511-4159-B28B-0B85F4D801CC}" destId="{EC1350C6-D583-4DEE-AB8F-1324F70B6AED}" srcOrd="0" destOrd="0" presId="urn:microsoft.com/office/officeart/2005/8/layout/hList6"/>
    <dgm:cxn modelId="{11055A60-6621-40F2-A233-CA2B78139A26}" type="presParOf" srcId="{F3A24AC3-CDAC-44C9-B999-57F8DB649637}" destId="{DE7DEF81-4271-4323-BEEF-DF6645C8CA8A}" srcOrd="0" destOrd="0" presId="urn:microsoft.com/office/officeart/2005/8/layout/hList6"/>
    <dgm:cxn modelId="{2BE7CFA6-18CA-4353-85D1-A0A8E252F1B1}" type="presParOf" srcId="{F3A24AC3-CDAC-44C9-B999-57F8DB649637}" destId="{43D67DB0-48D2-45D5-9536-C5B2B79C7138}" srcOrd="1" destOrd="0" presId="urn:microsoft.com/office/officeart/2005/8/layout/hList6"/>
    <dgm:cxn modelId="{4EFCD871-87DE-47FE-B766-E5BA47A02CE8}" type="presParOf" srcId="{F3A24AC3-CDAC-44C9-B999-57F8DB649637}" destId="{EC1350C6-D583-4DEE-AB8F-1324F70B6AED}" srcOrd="2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Lipoteichoic_acid" TargetMode="External"/><Relationship Id="rId3" Type="http://schemas.openxmlformats.org/officeDocument/2006/relationships/hyperlink" Target="http://en.wikipedia.org/wiki/Bacterial_capsule" TargetMode="External"/><Relationship Id="rId7" Type="http://schemas.openxmlformats.org/officeDocument/2006/relationships/hyperlink" Target="http://en.wikipedia.org/wiki/M_protein_(Streptococcus)" TargetMode="External"/><Relationship Id="rId2" Type="http://schemas.openxmlformats.org/officeDocument/2006/relationships/hyperlink" Target="http://en.wikipedia.org/wiki/Virulenc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Neutrophils" TargetMode="External"/><Relationship Id="rId11" Type="http://schemas.openxmlformats.org/officeDocument/2006/relationships/hyperlink" Target="http://en.wikipedia.org/wiki/Complement_system" TargetMode="External"/><Relationship Id="rId5" Type="http://schemas.openxmlformats.org/officeDocument/2006/relationships/hyperlink" Target="http://en.wikipedia.org/wiki/Phagocytosis" TargetMode="External"/><Relationship Id="rId10" Type="http://schemas.openxmlformats.org/officeDocument/2006/relationships/hyperlink" Target="http://en.wikipedia.org/wiki/Opsonization" TargetMode="External"/><Relationship Id="rId4" Type="http://schemas.openxmlformats.org/officeDocument/2006/relationships/hyperlink" Target="http://en.wikipedia.org/wiki/Hyaluronic_acid" TargetMode="External"/><Relationship Id="rId9" Type="http://schemas.openxmlformats.org/officeDocument/2006/relationships/hyperlink" Target="http://en.wikipedia.org/wiki/Streptococcus_pyogenes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Hippurate" TargetMode="External"/><Relationship Id="rId3" Type="http://schemas.openxmlformats.org/officeDocument/2006/relationships/hyperlink" Target="http://en.wikipedia.org/wiki/Blood_agar" TargetMode="External"/><Relationship Id="rId7" Type="http://schemas.openxmlformats.org/officeDocument/2006/relationships/hyperlink" Target="http://en.wikipedia.org/wiki/CAMP_test" TargetMode="External"/><Relationship Id="rId2" Type="http://schemas.openxmlformats.org/officeDocument/2006/relationships/hyperlink" Target="http://en.wikipedia.org/wiki/Gram_stai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Catalase" TargetMode="External"/><Relationship Id="rId5" Type="http://schemas.openxmlformats.org/officeDocument/2006/relationships/hyperlink" Target="http://en.wikipedia.org/wiki/Hemolysis_(microbiology)" TargetMode="External"/><Relationship Id="rId4" Type="http://schemas.openxmlformats.org/officeDocument/2006/relationships/hyperlink" Target="http://en.wikipedia.org/wiki/Bacitracin" TargetMode="External"/><Relationship Id="rId9" Type="http://schemas.openxmlformats.org/officeDocument/2006/relationships/hyperlink" Target="http://en.wikipedia.org/w/index.php?title=Phadebact_test&amp;action=edit&amp;redlink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827584" y="476672"/>
          <a:ext cx="6334472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4213" y="1844675"/>
            <a:ext cx="7920037" cy="4392613"/>
          </a:xfrm>
        </p:spPr>
        <p:txBody>
          <a:bodyPr rtlCol="1">
            <a:normAutofit/>
          </a:bodyPr>
          <a:lstStyle/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>
                <a:solidFill>
                  <a:schemeClr val="bg2">
                    <a:lumMod val="25000"/>
                  </a:schemeClr>
                </a:solidFill>
              </a:rPr>
              <a:t>IMPORTANT PROPERTIES</a:t>
            </a: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1-</a:t>
            </a:r>
            <a:r>
              <a:rPr lang="en-US" sz="2800" dirty="0">
                <a:solidFill>
                  <a:schemeClr val="tx1"/>
                </a:solidFill>
              </a:rPr>
              <a:t>streptococci are spherical gram-positive cocci.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2-</a:t>
            </a:r>
            <a:r>
              <a:rPr lang="en-US" sz="2800" dirty="0">
                <a:solidFill>
                  <a:schemeClr val="tx1"/>
                </a:solidFill>
              </a:rPr>
              <a:t>arranged in chain or pairs.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3-</a:t>
            </a:r>
            <a:r>
              <a:rPr lang="en-US" sz="2800" dirty="0">
                <a:solidFill>
                  <a:schemeClr val="tx1"/>
                </a:solidFill>
              </a:rPr>
              <a:t>all streptococci are catalase negative.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4-one of the most important characteristic for identification of streptococci is the type of hemolysis </a:t>
            </a:r>
            <a:r>
              <a:rPr lang="en-US" sz="2800" dirty="0"/>
              <a:t>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620713"/>
            <a:ext cx="6723062" cy="55451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692150"/>
            <a:ext cx="7373938" cy="55451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692150"/>
            <a:ext cx="7273925" cy="5113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684213" y="836613"/>
            <a:ext cx="7704137" cy="5329237"/>
          </a:xfrm>
        </p:spPr>
        <p:txBody>
          <a:bodyPr rtlCol="1">
            <a:normAutofit fontScale="77500" lnSpcReduction="20000"/>
          </a:bodyPr>
          <a:lstStyle/>
          <a:p>
            <a:pPr marL="914400" lvl="2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dirty="0" smtClean="0"/>
              <a:t>• </a:t>
            </a:r>
            <a:r>
              <a:rPr lang="en-US" sz="2600" b="1" dirty="0" smtClean="0">
                <a:solidFill>
                  <a:schemeClr val="accent3"/>
                </a:solidFill>
              </a:rPr>
              <a:t>alpha-hemolytic </a:t>
            </a:r>
            <a:r>
              <a:rPr lang="en-US" sz="2600" b="1" dirty="0">
                <a:solidFill>
                  <a:schemeClr val="accent3"/>
                </a:solidFill>
              </a:rPr>
              <a:t>streptococci </a:t>
            </a:r>
            <a:r>
              <a:rPr lang="en-US" sz="2600" b="1" dirty="0"/>
              <a:t>form a green </a:t>
            </a:r>
            <a:r>
              <a:rPr lang="en-US" sz="2600" b="1" dirty="0" smtClean="0"/>
              <a:t>zone </a:t>
            </a:r>
            <a:r>
              <a:rPr lang="en-US" sz="2600" b="1" dirty="0"/>
              <a:t>around their colonies as result of incomplete lysis of red </a:t>
            </a:r>
            <a:r>
              <a:rPr lang="en-US" sz="2600" b="1" dirty="0" smtClean="0"/>
              <a:t>blood </a:t>
            </a:r>
            <a:r>
              <a:rPr lang="en-US" sz="2600" b="1" dirty="0"/>
              <a:t>cells in the agar</a:t>
            </a:r>
            <a:r>
              <a:rPr lang="en-US" sz="2600" b="1" dirty="0" smtClean="0"/>
              <a:t>.</a:t>
            </a:r>
            <a:endParaRPr lang="en-US" sz="2600" dirty="0"/>
          </a:p>
          <a:p>
            <a:pPr marL="914400" lvl="2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600" b="1" dirty="0" smtClean="0"/>
          </a:p>
          <a:p>
            <a:pPr marL="914400" lvl="2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dirty="0" smtClean="0"/>
              <a:t>• </a:t>
            </a:r>
            <a:r>
              <a:rPr lang="en-US" sz="2600" b="1" dirty="0" smtClean="0">
                <a:solidFill>
                  <a:schemeClr val="bg1">
                    <a:lumMod val="65000"/>
                  </a:schemeClr>
                </a:solidFill>
              </a:rPr>
              <a:t>beta-hemolytic </a:t>
            </a:r>
            <a:r>
              <a:rPr lang="en-US" sz="2600" b="1" dirty="0">
                <a:solidFill>
                  <a:schemeClr val="bg1">
                    <a:lumMod val="65000"/>
                  </a:schemeClr>
                </a:solidFill>
              </a:rPr>
              <a:t>streptococci </a:t>
            </a:r>
            <a:r>
              <a:rPr lang="en-US" sz="2600" b="1" dirty="0"/>
              <a:t>form a clear zone around their  colonies  because complete lysis of the red cell </a:t>
            </a:r>
            <a:r>
              <a:rPr lang="en-US" sz="2600" b="1" dirty="0" smtClean="0"/>
              <a:t>occurs.</a:t>
            </a:r>
            <a:endParaRPr lang="en-US" sz="2600" dirty="0"/>
          </a:p>
          <a:p>
            <a:pPr marL="914400" lvl="2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dirty="0" smtClean="0"/>
              <a:t>• Beta-hemolysis </a:t>
            </a:r>
            <a:r>
              <a:rPr lang="en-US" sz="2600" b="1" dirty="0"/>
              <a:t>is due to the production of enzymes (</a:t>
            </a:r>
            <a:r>
              <a:rPr lang="en-US" sz="2600" b="1" dirty="0" err="1"/>
              <a:t>hemolysin</a:t>
            </a:r>
            <a:r>
              <a:rPr lang="en-US" sz="2600" b="1" dirty="0"/>
              <a:t>) called </a:t>
            </a:r>
            <a:r>
              <a:rPr lang="en-US" sz="2600" b="1" dirty="0" err="1"/>
              <a:t>streptolysin</a:t>
            </a:r>
            <a:r>
              <a:rPr lang="en-US" sz="2600" b="1" dirty="0"/>
              <a:t> O and </a:t>
            </a:r>
            <a:r>
              <a:rPr lang="en-US" sz="2600" b="1" dirty="0" err="1"/>
              <a:t>streptolysin</a:t>
            </a:r>
            <a:r>
              <a:rPr lang="en-US" sz="2600" b="1" dirty="0"/>
              <a:t> S.</a:t>
            </a:r>
            <a:endParaRPr lang="en-US" sz="26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600" b="1" dirty="0" smtClean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dirty="0" smtClean="0"/>
              <a:t>• </a:t>
            </a:r>
            <a:r>
              <a:rPr lang="en-US" sz="2600" b="1" dirty="0" smtClean="0">
                <a:solidFill>
                  <a:schemeClr val="accent2"/>
                </a:solidFill>
              </a:rPr>
              <a:t>some </a:t>
            </a:r>
            <a:r>
              <a:rPr lang="en-US" sz="2600" b="1" dirty="0">
                <a:solidFill>
                  <a:schemeClr val="accent2"/>
                </a:solidFill>
              </a:rPr>
              <a:t>streptococci are </a:t>
            </a:r>
            <a:r>
              <a:rPr lang="en-US" sz="2600" b="1" dirty="0" err="1">
                <a:solidFill>
                  <a:schemeClr val="accent2"/>
                </a:solidFill>
              </a:rPr>
              <a:t>nonhemolytic</a:t>
            </a:r>
            <a:r>
              <a:rPr lang="en-US" sz="2600" b="1" dirty="0">
                <a:solidFill>
                  <a:schemeClr val="accent2"/>
                </a:solidFill>
              </a:rPr>
              <a:t> (</a:t>
            </a:r>
            <a:r>
              <a:rPr lang="en-US" sz="2600" b="1" dirty="0" err="1" smtClean="0">
                <a:solidFill>
                  <a:schemeClr val="accent2"/>
                </a:solidFill>
              </a:rPr>
              <a:t>gama</a:t>
            </a:r>
            <a:r>
              <a:rPr lang="en-US" sz="2600" b="1" dirty="0" smtClean="0">
                <a:solidFill>
                  <a:schemeClr val="accent2"/>
                </a:solidFill>
              </a:rPr>
              <a:t>-hemolysis)</a:t>
            </a:r>
            <a:endParaRPr lang="en-US" sz="2600" dirty="0">
              <a:solidFill>
                <a:schemeClr val="accent2"/>
              </a:solidFill>
            </a:endParaRPr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dirty="0"/>
              <a:t>5</a:t>
            </a:r>
            <a:r>
              <a:rPr lang="en-US" sz="2600" b="1" dirty="0" smtClean="0"/>
              <a:t>-there </a:t>
            </a:r>
            <a:r>
              <a:rPr lang="en-US" sz="2600" b="1" dirty="0"/>
              <a:t>are tow important antigens of beta-hemolytic streptococci</a:t>
            </a:r>
            <a:r>
              <a:rPr lang="en-US" sz="2600" b="1" dirty="0" smtClean="0"/>
              <a:t>:</a:t>
            </a:r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6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dirty="0"/>
              <a:t>a</a:t>
            </a:r>
            <a:r>
              <a:rPr lang="en-US" sz="2600" b="1" dirty="0" smtClean="0"/>
              <a:t>-C </a:t>
            </a:r>
            <a:r>
              <a:rPr lang="en-US" sz="2600" b="1" dirty="0"/>
              <a:t>carbohydrate determine the group pf beta </a:t>
            </a:r>
            <a:endParaRPr lang="en-US" sz="26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dirty="0" smtClean="0"/>
              <a:t>hemolytic </a:t>
            </a:r>
            <a:r>
              <a:rPr lang="en-US" sz="2600" b="1" dirty="0"/>
              <a:t>streptococci .it is local in the cell wall and it is specificity is determined by an amino sugar</a:t>
            </a:r>
            <a:endParaRPr lang="en-US" sz="26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dirty="0"/>
              <a:t>b</a:t>
            </a:r>
            <a:r>
              <a:rPr lang="en-US" sz="2600" b="1" dirty="0" smtClean="0"/>
              <a:t>- </a:t>
            </a:r>
            <a:r>
              <a:rPr lang="en-US" sz="2600" b="1" dirty="0"/>
              <a:t>M protein is the most important virulence factor and determine the type of group A beta-hemolytic streptococci.</a:t>
            </a:r>
            <a:endParaRPr lang="en-US" sz="2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692150"/>
            <a:ext cx="6842125" cy="5400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827584" y="188640"/>
          <a:ext cx="6552728" cy="980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188" y="1628775"/>
            <a:ext cx="8229600" cy="5400675"/>
          </a:xfrm>
        </p:spPr>
        <p:txBody>
          <a:bodyPr rtlCol="1">
            <a:normAutofit/>
          </a:bodyPr>
          <a:lstStyle/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>
                <a:solidFill>
                  <a:srgbClr val="7030A0"/>
                </a:solidFill>
              </a:rPr>
              <a:t>F</a:t>
            </a:r>
            <a:r>
              <a:rPr lang="en-US" sz="2800" b="1" dirty="0" smtClean="0">
                <a:solidFill>
                  <a:srgbClr val="7030A0"/>
                </a:solidFill>
              </a:rPr>
              <a:t>irst</a:t>
            </a:r>
            <a:r>
              <a:rPr lang="en-US" sz="2800" b="1" dirty="0">
                <a:solidFill>
                  <a:srgbClr val="7030A0"/>
                </a:solidFill>
              </a:rPr>
              <a:t>: beta-hemolytic </a:t>
            </a:r>
            <a:r>
              <a:rPr lang="en-US" sz="2800" b="1" dirty="0" smtClean="0">
                <a:solidFill>
                  <a:srgbClr val="7030A0"/>
                </a:solidFill>
              </a:rPr>
              <a:t>streptococci</a:t>
            </a:r>
            <a:endParaRPr lang="en-US" sz="2800" dirty="0" smtClean="0">
              <a:solidFill>
                <a:srgbClr val="7030A0"/>
              </a:solidFill>
            </a:endParaRPr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 smtClean="0"/>
              <a:t>these </a:t>
            </a:r>
            <a:r>
              <a:rPr lang="en-US" sz="2400" dirty="0"/>
              <a:t>are arranged into groups on the basis of antigenic differences in C </a:t>
            </a:r>
            <a:r>
              <a:rPr lang="en-US" sz="2400" dirty="0" smtClean="0"/>
              <a:t>carbohydrate</a:t>
            </a:r>
            <a:endParaRPr lang="en-US" sz="24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b="1" dirty="0"/>
              <a:t>1-</a:t>
            </a:r>
            <a:r>
              <a:rPr lang="en-US" sz="2400" dirty="0"/>
              <a:t>group A streptococci (streptococcus </a:t>
            </a:r>
            <a:r>
              <a:rPr lang="en-US" sz="2400" dirty="0" err="1"/>
              <a:t>pyogens</a:t>
            </a:r>
            <a:r>
              <a:rPr lang="en-US" sz="2400" dirty="0"/>
              <a:t> )are one of the most  important human pathogens. They are the most frequent bacterial cause of pharyngitis and a very common cause at skin infection.</a:t>
            </a:r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b="1" dirty="0"/>
              <a:t>2-</a:t>
            </a:r>
            <a:r>
              <a:rPr lang="en-US" sz="2400" dirty="0"/>
              <a:t>group B streptococci (str. </a:t>
            </a:r>
            <a:r>
              <a:rPr lang="en-US" sz="2400" dirty="0" err="1"/>
              <a:t>Agalactiae</a:t>
            </a:r>
            <a:r>
              <a:rPr lang="en-US" sz="2400" dirty="0"/>
              <a:t> )colonize the genital tract of some women and can cause neonate of meningitis and sepsis.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329237"/>
          </a:xfrm>
        </p:spPr>
        <p:txBody>
          <a:bodyPr rtlCol="1">
            <a:normAutofit/>
          </a:bodyPr>
          <a:lstStyle/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 err="1">
                <a:solidFill>
                  <a:schemeClr val="accent2"/>
                </a:solidFill>
              </a:rPr>
              <a:t>S</a:t>
            </a:r>
            <a:r>
              <a:rPr lang="en-US" sz="2800" b="1" dirty="0" err="1" smtClean="0">
                <a:solidFill>
                  <a:schemeClr val="accent2"/>
                </a:solidFill>
              </a:rPr>
              <a:t>econd:Non-beta-hemolytic</a:t>
            </a:r>
            <a:r>
              <a:rPr lang="en-US" sz="2800" b="1" dirty="0" smtClean="0">
                <a:solidFill>
                  <a:schemeClr val="accent2"/>
                </a:solidFill>
              </a:rPr>
              <a:t> streptococci</a:t>
            </a:r>
            <a:r>
              <a:rPr lang="ar-IQ" sz="2800" b="1" dirty="0" smtClean="0"/>
              <a:t>•</a:t>
            </a:r>
            <a:endParaRPr lang="en-US" sz="28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/>
              <a:t>The principle alpha-hemolytic organisms are str. Pneumonia and the </a:t>
            </a:r>
            <a:r>
              <a:rPr lang="en-US" sz="2800" b="1" dirty="0" err="1"/>
              <a:t>varidans</a:t>
            </a:r>
            <a:r>
              <a:rPr lang="en-US" sz="2800" b="1" dirty="0"/>
              <a:t> group of streptococci (example </a:t>
            </a:r>
            <a:r>
              <a:rPr lang="en-US" sz="2800" b="1" dirty="0" err="1"/>
              <a:t>str.mitis</a:t>
            </a:r>
            <a:r>
              <a:rPr lang="en-US" sz="2800" b="1" dirty="0"/>
              <a:t> )</a:t>
            </a:r>
            <a:endParaRPr lang="en-US" sz="28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 smtClean="0"/>
              <a:t>•</a:t>
            </a:r>
            <a:r>
              <a:rPr lang="en-US" sz="2800" b="1" dirty="0" smtClean="0">
                <a:solidFill>
                  <a:schemeClr val="accent2"/>
                </a:solidFill>
              </a:rPr>
              <a:t>Third</a:t>
            </a:r>
            <a:r>
              <a:rPr lang="en-US" sz="2800" b="1" dirty="0">
                <a:solidFill>
                  <a:schemeClr val="accent2"/>
                </a:solidFill>
              </a:rPr>
              <a:t>: some streptococci are </a:t>
            </a:r>
            <a:r>
              <a:rPr lang="en-US" sz="2800" b="1" dirty="0" err="1">
                <a:solidFill>
                  <a:schemeClr val="accent2"/>
                </a:solidFill>
              </a:rPr>
              <a:t>nonhemolytic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/>
              <a:t>(</a:t>
            </a:r>
            <a:r>
              <a:rPr lang="en-US" sz="2800" b="1" dirty="0" err="1"/>
              <a:t>gama</a:t>
            </a:r>
            <a:r>
              <a:rPr lang="en-US" sz="2800" b="1" dirty="0"/>
              <a:t>-hemolysis)</a:t>
            </a:r>
            <a:endParaRPr lang="en-US" sz="2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4800" i="1" dirty="0" err="1" smtClean="0">
                <a:solidFill>
                  <a:schemeClr val="bg1">
                    <a:lumMod val="50000"/>
                  </a:schemeClr>
                </a:solidFill>
              </a:rPr>
              <a:t>Transmition</a:t>
            </a:r>
            <a:endParaRPr lang="ar-IQ" sz="4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171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smtClean="0">
                <a:cs typeface="Arial" charset="0"/>
              </a:rPr>
              <a:t>Streptococci are part of the normal flora of the human throat ,skin, and intestines but produce disease when they gain access to tissues or blood. Viridans streptococci and </a:t>
            </a:r>
            <a:r>
              <a:rPr lang="en-US" sz="2800" i="1" smtClean="0">
                <a:cs typeface="Arial" charset="0"/>
              </a:rPr>
              <a:t>str. Pneumonia  </a:t>
            </a:r>
            <a:r>
              <a:rPr lang="en-US" sz="2800" smtClean="0">
                <a:cs typeface="Arial" charset="0"/>
              </a:rPr>
              <a:t>are found chiefly in the oropharynx; </a:t>
            </a:r>
            <a:r>
              <a:rPr lang="en-US" sz="2800" i="1" smtClean="0">
                <a:cs typeface="Arial" charset="0"/>
              </a:rPr>
              <a:t>str. Pyogenes </a:t>
            </a:r>
            <a:r>
              <a:rPr lang="en-US" sz="2800" smtClean="0">
                <a:cs typeface="Arial" charset="0"/>
              </a:rPr>
              <a:t>is found on the skin and in vagina and colon .</a:t>
            </a:r>
          </a:p>
          <a:p>
            <a:endParaRPr lang="ar-IQ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188" y="620713"/>
            <a:ext cx="8229600" cy="647700"/>
          </a:xfrm>
        </p:spPr>
        <p:txBody>
          <a:bodyPr rtlCol="1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i="1" dirty="0">
                <a:solidFill>
                  <a:schemeClr val="accent2"/>
                </a:solidFill>
              </a:rPr>
              <a:t>STREPTOCOCCI  PYOGEN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650" y="1484313"/>
            <a:ext cx="7200900" cy="4176712"/>
          </a:xfrm>
        </p:spPr>
        <p:txBody>
          <a:bodyPr rtlCol="1">
            <a:normAutofit/>
          </a:bodyPr>
          <a:lstStyle/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 smtClean="0"/>
              <a:t>Pathogenesis:</a:t>
            </a:r>
            <a:endParaRPr lang="en-US" sz="28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 smtClean="0"/>
              <a:t>1)Pharyngitis</a:t>
            </a:r>
            <a:r>
              <a:rPr lang="en-US" sz="2800" b="1" dirty="0"/>
              <a:t>.</a:t>
            </a:r>
            <a:endParaRPr lang="en-US" sz="28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 smtClean="0"/>
              <a:t>2)Skin </a:t>
            </a:r>
            <a:r>
              <a:rPr lang="en-US" sz="2800" b="1" dirty="0"/>
              <a:t>infection (impetigo)</a:t>
            </a:r>
            <a:endParaRPr lang="en-US" sz="28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 smtClean="0"/>
              <a:t>3)</a:t>
            </a:r>
            <a:r>
              <a:rPr lang="en-US" sz="2800" b="1" dirty="0" err="1"/>
              <a:t>N</a:t>
            </a:r>
            <a:r>
              <a:rPr lang="en-US" sz="2800" b="1" dirty="0" err="1" smtClean="0"/>
              <a:t>acrotizing</a:t>
            </a:r>
            <a:r>
              <a:rPr lang="en-US" sz="2800" b="1" dirty="0" smtClean="0"/>
              <a:t> </a:t>
            </a:r>
            <a:r>
              <a:rPr lang="en-US" sz="2800" b="1" dirty="0"/>
              <a:t>fasciitis.</a:t>
            </a:r>
            <a:endParaRPr lang="en-US" sz="28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 smtClean="0"/>
              <a:t>4)Toxic </a:t>
            </a:r>
            <a:r>
              <a:rPr lang="en-US" sz="2800" b="1" dirty="0"/>
              <a:t>shock syndrome.</a:t>
            </a:r>
            <a:endParaRPr lang="en-US" sz="28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 smtClean="0"/>
              <a:t>5)Tonsillitis</a:t>
            </a:r>
            <a:r>
              <a:rPr lang="en-US" sz="2800" b="1" dirty="0"/>
              <a:t>.</a:t>
            </a:r>
            <a:endParaRPr lang="en-US" sz="28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 smtClean="0"/>
              <a:t>6)Glomerulonephritis</a:t>
            </a:r>
            <a:r>
              <a:rPr lang="en-US" sz="2800" b="1" dirty="0"/>
              <a:t>.</a:t>
            </a:r>
            <a:endParaRPr lang="en-US" sz="28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188" y="549275"/>
            <a:ext cx="8229600" cy="777875"/>
          </a:xfrm>
        </p:spPr>
        <p:txBody>
          <a:bodyPr rtlCol="1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4000" b="1" i="1" dirty="0" smtClean="0">
                <a:solidFill>
                  <a:schemeClr val="accent6">
                    <a:lumMod val="75000"/>
                  </a:schemeClr>
                </a:solidFill>
              </a:rPr>
              <a:t>VIRULENCE FACTOR </a:t>
            </a:r>
            <a:endParaRPr lang="ar-IQ" sz="4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8313" y="1700213"/>
            <a:ext cx="8351837" cy="4752975"/>
          </a:xfrm>
        </p:spPr>
        <p:txBody>
          <a:bodyPr rtlCol="1">
            <a:normAutofit fontScale="85000" lnSpcReduction="20000"/>
          </a:bodyPr>
          <a:lstStyle/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i="1" dirty="0"/>
              <a:t>S</a:t>
            </a:r>
            <a:r>
              <a:rPr lang="en-US" sz="2600" b="1" i="1" dirty="0" smtClean="0"/>
              <a:t>. </a:t>
            </a:r>
            <a:r>
              <a:rPr lang="en-US" sz="2600" b="1" i="1" dirty="0" err="1"/>
              <a:t>pyogenes</a:t>
            </a:r>
            <a:r>
              <a:rPr lang="en-US" sz="2600" b="1" dirty="0"/>
              <a:t> has several </a:t>
            </a:r>
            <a:r>
              <a:rPr lang="en-US" sz="2600" b="1" u="sng" dirty="0">
                <a:hlinkClick r:id="rId2" tooltip="Virulence"/>
              </a:rPr>
              <a:t>virulence</a:t>
            </a:r>
            <a:r>
              <a:rPr lang="en-US" sz="2600" b="1" dirty="0"/>
              <a:t> factors that enable it to attach to host tissues, evade the immune response, and spread by penetrating host tissue layers:</a:t>
            </a:r>
            <a:endParaRPr lang="en-US" sz="26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dirty="0" smtClean="0"/>
              <a:t>1</a:t>
            </a:r>
            <a:r>
              <a:rPr lang="en-US" sz="2600" b="1" dirty="0"/>
              <a:t>) A carbohydrate-based </a:t>
            </a:r>
            <a:r>
              <a:rPr lang="en-US" sz="2600" b="1" u="sng" dirty="0">
                <a:hlinkClick r:id="rId3" tooltip="Bacterial capsule"/>
              </a:rPr>
              <a:t>bacterial capsule</a:t>
            </a:r>
            <a:r>
              <a:rPr lang="en-US" sz="2600" b="1" dirty="0"/>
              <a:t> composed of </a:t>
            </a:r>
            <a:r>
              <a:rPr lang="en-US" sz="2600" b="1" u="sng" dirty="0">
                <a:hlinkClick r:id="rId4" tooltip="Hyaluronic acid"/>
              </a:rPr>
              <a:t>hyaluronic acid</a:t>
            </a:r>
            <a:r>
              <a:rPr lang="en-US" sz="2600" b="1" dirty="0"/>
              <a:t> surrounds the bacterium, protecting it from </a:t>
            </a:r>
            <a:r>
              <a:rPr lang="en-US" sz="2600" b="1" u="sng" dirty="0">
                <a:hlinkClick r:id="rId5" tooltip="Phagocytosis"/>
              </a:rPr>
              <a:t>phagocytosis</a:t>
            </a:r>
            <a:r>
              <a:rPr lang="en-US" sz="2600" b="1" dirty="0"/>
              <a:t> by </a:t>
            </a:r>
            <a:r>
              <a:rPr lang="en-US" sz="2600" b="1" u="sng" dirty="0">
                <a:hlinkClick r:id="rId6" tooltip="Neutrophils"/>
              </a:rPr>
              <a:t>neutrophils</a:t>
            </a:r>
            <a:r>
              <a:rPr lang="en-US" sz="2600" b="1" dirty="0"/>
              <a:t>.</a:t>
            </a:r>
            <a:endParaRPr lang="en-US" sz="26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600" b="1" dirty="0" smtClean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dirty="0" smtClean="0"/>
              <a:t>2)several </a:t>
            </a:r>
            <a:r>
              <a:rPr lang="en-US" sz="2600" b="1" dirty="0"/>
              <a:t>factors embedded in the cell wall, including </a:t>
            </a:r>
            <a:r>
              <a:rPr lang="en-US" sz="2600" b="1" u="sng" dirty="0">
                <a:hlinkClick r:id="rId7" tooltip="M protein (Streptococcus)"/>
              </a:rPr>
              <a:t>M protein</a:t>
            </a:r>
            <a:r>
              <a:rPr lang="en-US" sz="2600" b="1" dirty="0"/>
              <a:t>, </a:t>
            </a:r>
            <a:r>
              <a:rPr lang="en-US" sz="2600" b="1" u="sng" dirty="0" err="1">
                <a:hlinkClick r:id="rId8" tooltip="Lipoteichoic acid"/>
              </a:rPr>
              <a:t>lipoteichoic</a:t>
            </a:r>
            <a:r>
              <a:rPr lang="en-US" sz="2600" b="1" u="sng" dirty="0">
                <a:hlinkClick r:id="rId8" tooltip="Lipoteichoic acid"/>
              </a:rPr>
              <a:t> acid</a:t>
            </a:r>
            <a:r>
              <a:rPr lang="en-US" sz="2600" b="1" dirty="0"/>
              <a:t>, and protein F (</a:t>
            </a:r>
            <a:r>
              <a:rPr lang="en-US" sz="2600" b="1" dirty="0" err="1"/>
              <a:t>SfbI</a:t>
            </a:r>
            <a:r>
              <a:rPr lang="en-US" sz="2600" b="1" dirty="0"/>
              <a:t>) facilitate attachment to various host cells.</a:t>
            </a:r>
            <a:r>
              <a:rPr lang="en-US" sz="2600" b="1" u="sng" baseline="30000" dirty="0">
                <a:hlinkClick r:id="rId9"/>
              </a:rPr>
              <a:t>[10]</a:t>
            </a:r>
            <a:r>
              <a:rPr lang="en-US" sz="2600" b="1" dirty="0"/>
              <a:t> M protein also inhibits </a:t>
            </a:r>
            <a:r>
              <a:rPr lang="en-US" sz="2600" b="1" u="sng" dirty="0" err="1">
                <a:hlinkClick r:id="rId10" tooltip="Opsonization"/>
              </a:rPr>
              <a:t>opsonization</a:t>
            </a:r>
            <a:r>
              <a:rPr lang="en-US" sz="2600" b="1" dirty="0"/>
              <a:t> by the alternative </a:t>
            </a:r>
            <a:r>
              <a:rPr lang="en-US" sz="2600" b="1" u="sng" dirty="0">
                <a:hlinkClick r:id="rId11" tooltip="Complement system"/>
              </a:rPr>
              <a:t>complement pathway</a:t>
            </a:r>
            <a:r>
              <a:rPr lang="en-US" sz="2600" b="1" dirty="0"/>
              <a:t> by binding to host complement regulators.  </a:t>
            </a:r>
            <a:endParaRPr lang="en-US" sz="2600" dirty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600" b="1" dirty="0" smtClean="0"/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b="1" dirty="0" smtClean="0"/>
              <a:t>3)</a:t>
            </a:r>
            <a:r>
              <a:rPr lang="en-US" sz="2600" b="1" dirty="0" err="1" smtClean="0"/>
              <a:t>exotoxine</a:t>
            </a:r>
            <a:r>
              <a:rPr lang="en-US" sz="2600" b="1" dirty="0" smtClean="0"/>
              <a:t> </a:t>
            </a:r>
            <a:r>
              <a:rPr lang="en-US" sz="2600" b="1" dirty="0"/>
              <a:t>include : </a:t>
            </a:r>
            <a:r>
              <a:rPr lang="en-US" sz="2600" b="1" dirty="0" err="1"/>
              <a:t>streptolysin</a:t>
            </a:r>
            <a:r>
              <a:rPr lang="en-US" sz="2600" b="1" dirty="0"/>
              <a:t> O ,</a:t>
            </a:r>
            <a:r>
              <a:rPr lang="en-US" sz="2600" b="1" dirty="0" err="1"/>
              <a:t>streptolysin</a:t>
            </a:r>
            <a:r>
              <a:rPr lang="en-US" sz="2600" b="1" dirty="0"/>
              <a:t> </a:t>
            </a:r>
            <a:r>
              <a:rPr lang="en-US" sz="2600" b="1" dirty="0" err="1"/>
              <a:t>S,streptococcal</a:t>
            </a:r>
            <a:r>
              <a:rPr lang="en-US" sz="2600" b="1" dirty="0"/>
              <a:t> pyrogenic exotoxin A (</a:t>
            </a:r>
            <a:r>
              <a:rPr lang="en-US" sz="2600" b="1" dirty="0" err="1"/>
              <a:t>SpeA</a:t>
            </a:r>
            <a:r>
              <a:rPr lang="en-US" sz="2600" b="1" dirty="0"/>
              <a:t>),streptococcal pyrogenic </a:t>
            </a:r>
            <a:r>
              <a:rPr lang="en-US" sz="2600" b="1" dirty="0" err="1"/>
              <a:t>exotoxine</a:t>
            </a:r>
            <a:r>
              <a:rPr lang="en-US" sz="2600" b="1" dirty="0"/>
              <a:t> C (</a:t>
            </a:r>
            <a:r>
              <a:rPr lang="en-US" sz="2600" b="1" dirty="0" err="1"/>
              <a:t>speC</a:t>
            </a:r>
            <a:r>
              <a:rPr lang="en-US" sz="2600" b="1" dirty="0"/>
              <a:t>).</a:t>
            </a:r>
            <a:endParaRPr lang="en-US" sz="2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679950"/>
          </a:xfrm>
        </p:spPr>
        <p:txBody>
          <a:bodyPr rtlCol="1">
            <a:normAutofit fontScale="92500"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600" b="1" dirty="0" smtClean="0"/>
              <a:t>Usually</a:t>
            </a:r>
            <a:r>
              <a:rPr lang="en-US" sz="2600" b="1" dirty="0"/>
              <a:t>, a throat swab is taken to the laboratory for testing. A </a:t>
            </a:r>
            <a:r>
              <a:rPr lang="en-US" sz="2600" b="1" u="sng" dirty="0">
                <a:hlinkClick r:id="rId2" tooltip="Gram stain"/>
              </a:rPr>
              <a:t>Gram stain</a:t>
            </a:r>
            <a:r>
              <a:rPr lang="en-US" sz="2600" b="1" dirty="0"/>
              <a:t> is performed to show Gram-positive cocci in chains. Then, the organism is cultured on </a:t>
            </a:r>
            <a:r>
              <a:rPr lang="en-US" sz="2600" b="1" u="sng" dirty="0">
                <a:hlinkClick r:id="rId3" tooltip="Blood agar"/>
              </a:rPr>
              <a:t>blood agar</a:t>
            </a:r>
            <a:r>
              <a:rPr lang="en-US" sz="2600" b="1" dirty="0"/>
              <a:t> with an added </a:t>
            </a:r>
            <a:r>
              <a:rPr lang="en-US" sz="2600" b="1" u="sng" dirty="0">
                <a:hlinkClick r:id="rId4" tooltip="Bacitracin"/>
              </a:rPr>
              <a:t>bacitracin</a:t>
            </a:r>
            <a:r>
              <a:rPr lang="en-US" sz="2600" b="1" dirty="0"/>
              <a:t> antibiotic disk to show </a:t>
            </a:r>
            <a:r>
              <a:rPr lang="en-US" sz="2600" b="1" u="sng" dirty="0">
                <a:hlinkClick r:id="rId5" tooltip="Hemolysis (microbiology)"/>
              </a:rPr>
              <a:t>beta-hemolytic</a:t>
            </a:r>
            <a:r>
              <a:rPr lang="en-US" sz="2600" b="1" dirty="0"/>
              <a:t> colonies and sensitivity (zone of inhibition around the disk) for the antibiotic. Culture on agar not containing blood, and then performing the </a:t>
            </a:r>
            <a:r>
              <a:rPr lang="en-US" sz="2600" b="1" u="sng" dirty="0">
                <a:hlinkClick r:id="rId6" tooltip="Catalase"/>
              </a:rPr>
              <a:t>catalase</a:t>
            </a:r>
            <a:r>
              <a:rPr lang="en-US" sz="2600" b="1" dirty="0"/>
              <a:t> test should show a negative reaction for all streptococci. </a:t>
            </a:r>
            <a:r>
              <a:rPr lang="en-US" sz="2600" b="1" i="1" dirty="0"/>
              <a:t>S. </a:t>
            </a:r>
            <a:r>
              <a:rPr lang="en-US" sz="2600" b="1" i="1" dirty="0" err="1"/>
              <a:t>pyogenes</a:t>
            </a:r>
            <a:r>
              <a:rPr lang="en-US" sz="2600" b="1" dirty="0"/>
              <a:t> is </a:t>
            </a:r>
            <a:r>
              <a:rPr lang="en-US" sz="2600" b="1" u="sng" dirty="0">
                <a:hlinkClick r:id="rId7" tooltip="CAMP test"/>
              </a:rPr>
              <a:t>CAMP</a:t>
            </a:r>
            <a:r>
              <a:rPr lang="en-US" sz="2600" b="1" dirty="0"/>
              <a:t> and </a:t>
            </a:r>
            <a:r>
              <a:rPr lang="en-US" sz="2600" b="1" u="sng" dirty="0" err="1">
                <a:hlinkClick r:id="rId8" tooltip="Hippurate"/>
              </a:rPr>
              <a:t>hippurate</a:t>
            </a:r>
            <a:r>
              <a:rPr lang="en-US" sz="2600" b="1" dirty="0"/>
              <a:t> tests negative. Serological identification of the organism involves testing for the presence of group-A-specific polysaccharide in the bacterium's cell wall using the </a:t>
            </a:r>
            <a:r>
              <a:rPr lang="en-US" sz="2600" b="1" u="sng" dirty="0" err="1">
                <a:hlinkClick r:id="rId9" tooltip="Phadebact test (page does not exist)"/>
              </a:rPr>
              <a:t>Phadebact</a:t>
            </a:r>
            <a:r>
              <a:rPr lang="en-US" sz="2600" b="1" u="sng" dirty="0">
                <a:hlinkClick r:id="rId9" tooltip="Phadebact test (page does not exist)"/>
              </a:rPr>
              <a:t> test</a:t>
            </a:r>
            <a:r>
              <a:rPr lang="en-US" dirty="0"/>
              <a:t>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ar-IQ" dirty="0"/>
          </a:p>
        </p:txBody>
      </p:sp>
      <p:sp>
        <p:nvSpPr>
          <p:cNvPr id="2" name="مستطيل 1"/>
          <p:cNvSpPr/>
          <p:nvPr/>
        </p:nvSpPr>
        <p:spPr>
          <a:xfrm>
            <a:off x="1536700" y="333375"/>
            <a:ext cx="2454275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Diagnosis</a:t>
            </a:r>
            <a:endParaRPr lang="ar-IQ" sz="4400" i="1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PresentationFormat>On-screen Show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سمة Office</vt:lpstr>
      <vt:lpstr>Slide 1</vt:lpstr>
      <vt:lpstr>Slide 2</vt:lpstr>
      <vt:lpstr>Slide 3</vt:lpstr>
      <vt:lpstr>Slide 4</vt:lpstr>
      <vt:lpstr>Slide 5</vt:lpstr>
      <vt:lpstr>Transmition</vt:lpstr>
      <vt:lpstr>STREPTOCOCCI  PYOGEN </vt:lpstr>
      <vt:lpstr>VIRULENCE FACTOR 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</dc:creator>
  <cp:lastModifiedBy>del</cp:lastModifiedBy>
  <cp:revision>1</cp:revision>
  <dcterms:created xsi:type="dcterms:W3CDTF">2015-05-27T07:41:39Z</dcterms:created>
  <dcterms:modified xsi:type="dcterms:W3CDTF">2015-05-27T07:41:53Z</dcterms:modified>
</cp:coreProperties>
</file>